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tif" ContentType="image/t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461" r:id="rId1"/>
  </p:sldMasterIdLst>
  <p:sldIdLst>
    <p:sldId id="256" r:id="rId2"/>
    <p:sldId id="258" r:id="rId3"/>
    <p:sldId id="378" r:id="rId4"/>
    <p:sldId id="259" r:id="rId5"/>
    <p:sldId id="278" r:id="rId6"/>
    <p:sldId id="261" r:id="rId7"/>
    <p:sldId id="314" r:id="rId8"/>
    <p:sldId id="262" r:id="rId9"/>
    <p:sldId id="313" r:id="rId10"/>
    <p:sldId id="264" r:id="rId11"/>
    <p:sldId id="265" r:id="rId12"/>
    <p:sldId id="267" r:id="rId13"/>
    <p:sldId id="268" r:id="rId14"/>
    <p:sldId id="324" r:id="rId15"/>
    <p:sldId id="271" r:id="rId16"/>
    <p:sldId id="272" r:id="rId17"/>
    <p:sldId id="323" r:id="rId18"/>
    <p:sldId id="273" r:id="rId19"/>
    <p:sldId id="269" r:id="rId20"/>
    <p:sldId id="270" r:id="rId21"/>
    <p:sldId id="317" r:id="rId22"/>
    <p:sldId id="318" r:id="rId23"/>
    <p:sldId id="279" r:id="rId24"/>
    <p:sldId id="398" r:id="rId25"/>
    <p:sldId id="319" r:id="rId26"/>
    <p:sldId id="280" r:id="rId27"/>
    <p:sldId id="281" r:id="rId28"/>
    <p:sldId id="282" r:id="rId29"/>
    <p:sldId id="320" r:id="rId30"/>
    <p:sldId id="285" r:id="rId31"/>
    <p:sldId id="286" r:id="rId32"/>
    <p:sldId id="287" r:id="rId33"/>
    <p:sldId id="322" r:id="rId34"/>
    <p:sldId id="288" r:id="rId35"/>
    <p:sldId id="335" r:id="rId36"/>
    <p:sldId id="290" r:id="rId37"/>
    <p:sldId id="329" r:id="rId38"/>
    <p:sldId id="336" r:id="rId39"/>
    <p:sldId id="330" r:id="rId40"/>
    <p:sldId id="331" r:id="rId41"/>
    <p:sldId id="293" r:id="rId42"/>
    <p:sldId id="332" r:id="rId43"/>
    <p:sldId id="294" r:id="rId44"/>
    <p:sldId id="333" r:id="rId45"/>
    <p:sldId id="334" r:id="rId46"/>
    <p:sldId id="337" r:id="rId47"/>
    <p:sldId id="346" r:id="rId48"/>
    <p:sldId id="372" r:id="rId49"/>
    <p:sldId id="347" r:id="rId50"/>
    <p:sldId id="348" r:id="rId51"/>
    <p:sldId id="349" r:id="rId52"/>
    <p:sldId id="350" r:id="rId53"/>
    <p:sldId id="351" r:id="rId54"/>
    <p:sldId id="397" r:id="rId55"/>
    <p:sldId id="352" r:id="rId56"/>
    <p:sldId id="353" r:id="rId57"/>
    <p:sldId id="354" r:id="rId58"/>
    <p:sldId id="375" r:id="rId59"/>
    <p:sldId id="374" r:id="rId60"/>
    <p:sldId id="373" r:id="rId61"/>
    <p:sldId id="355" r:id="rId62"/>
    <p:sldId id="376" r:id="rId63"/>
    <p:sldId id="357" r:id="rId64"/>
    <p:sldId id="358" r:id="rId65"/>
    <p:sldId id="359" r:id="rId66"/>
    <p:sldId id="360" r:id="rId67"/>
    <p:sldId id="362" r:id="rId68"/>
    <p:sldId id="361" r:id="rId69"/>
    <p:sldId id="379" r:id="rId70"/>
    <p:sldId id="363" r:id="rId71"/>
    <p:sldId id="364" r:id="rId72"/>
    <p:sldId id="365" r:id="rId73"/>
    <p:sldId id="366" r:id="rId74"/>
    <p:sldId id="367" r:id="rId75"/>
    <p:sldId id="368" r:id="rId76"/>
    <p:sldId id="369" r:id="rId77"/>
    <p:sldId id="370" r:id="rId78"/>
    <p:sldId id="371" r:id="rId79"/>
    <p:sldId id="377" r:id="rId80"/>
    <p:sldId id="338" r:id="rId81"/>
    <p:sldId id="301" r:id="rId82"/>
    <p:sldId id="302" r:id="rId83"/>
    <p:sldId id="303" r:id="rId84"/>
    <p:sldId id="339" r:id="rId85"/>
    <p:sldId id="341" r:id="rId86"/>
    <p:sldId id="342" r:id="rId87"/>
    <p:sldId id="380" r:id="rId88"/>
    <p:sldId id="381" r:id="rId89"/>
    <p:sldId id="257" r:id="rId90"/>
    <p:sldId id="382" r:id="rId91"/>
    <p:sldId id="260" r:id="rId92"/>
    <p:sldId id="383" r:id="rId93"/>
    <p:sldId id="384" r:id="rId94"/>
    <p:sldId id="385" r:id="rId95"/>
    <p:sldId id="386" r:id="rId96"/>
    <p:sldId id="387" r:id="rId97"/>
    <p:sldId id="388" r:id="rId98"/>
    <p:sldId id="389" r:id="rId99"/>
    <p:sldId id="390" r:id="rId100"/>
    <p:sldId id="391" r:id="rId101"/>
    <p:sldId id="392" r:id="rId102"/>
    <p:sldId id="393" r:id="rId103"/>
    <p:sldId id="343" r:id="rId104"/>
    <p:sldId id="344" r:id="rId105"/>
    <p:sldId id="395" r:id="rId106"/>
    <p:sldId id="311" r:id="rId107"/>
    <p:sldId id="312" r:id="rId108"/>
    <p:sldId id="396" r:id="rId10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CF1AB2-1976-4502-BF36-3FF5EA218861}" styleName="Style moyen 4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Style moyen 4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125E5076-3810-47DD-B79F-674D7AD40C01}" styleName="Style foncé 1 - Accentuation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4B1156A-380E-4F78-BDF5-A606A8083BF9}" styleName="Style moyen 4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EB9631B5-78F2-41C9-869B-9F39066F8104}" styleName="Style moyen 3 - Accentuation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6E25E649-3F16-4E02-A733-19D2CDBF48F0}" styleName="Style moyen 3 - Accentuation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8FB837D-C827-4EFA-A057-4D05807E0F7C}" styleName="Style à thème 1 - Accentuation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315"/>
    <p:restoredTop sz="94364" autoAdjust="0"/>
  </p:normalViewPr>
  <p:slideViewPr>
    <p:cSldViewPr snapToGrid="0" snapToObjects="1">
      <p:cViewPr varScale="1">
        <p:scale>
          <a:sx n="73" d="100"/>
          <a:sy n="73" d="100"/>
        </p:scale>
        <p:origin x="93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fr-FR"/>
              <a:t>Modifiez le style du titre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48A87A34-81AB-432B-8DAE-1953F412C126}" type="datetimeFigureOut">
              <a:rPr lang="en-US" smtClean="0"/>
              <a:t>11/19/2021</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635726609"/>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11/19/2021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2198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fr-FR"/>
              <a:t>Modifiez le style du titre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11/19/2021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5056768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11/19/2021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7513178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fr-FR"/>
              <a:t>Modifiez le style du titre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11/19/2021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2746784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fr-FR"/>
              <a:t>Cliquez pour modifier les styles du texte du masque</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11/19/2021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159854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fr-FR"/>
              <a:t>Modifiez le style du titre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fr-FR"/>
              <a:t>Cliquez pour modifier les styles du texte du masque</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11/19/2021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7998804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11/19/2021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9060797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11/19/2021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8151115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Vierge">
    <p:spTree>
      <p:nvGrpSpPr>
        <p:cNvPr id="1" name=""/>
        <p:cNvGrpSpPr/>
        <p:nvPr/>
      </p:nvGrpSpPr>
      <p:grpSpPr>
        <a:xfrm>
          <a:off x="0" y="0"/>
          <a:ext cx="0" cy="0"/>
          <a:chOff x="0" y="0"/>
          <a:chExt cx="0" cy="0"/>
        </a:xfrm>
      </p:grpSpPr>
      <p:sp>
        <p:nvSpPr>
          <p:cNvPr id="110"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4167056229"/>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Titre et sous-titre">
    <p:bg>
      <p:bgPr>
        <a:blipFill rotWithShape="1">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17" name="Texte du titre"/>
          <p:cNvSpPr txBox="1">
            <a:spLocks noGrp="1"/>
          </p:cNvSpPr>
          <p:nvPr>
            <p:ph type="title"/>
          </p:nvPr>
        </p:nvSpPr>
        <p:spPr>
          <a:xfrm>
            <a:off x="1190625" y="1839515"/>
            <a:ext cx="9810750" cy="1785938"/>
          </a:xfrm>
          <a:prstGeom prst="rect">
            <a:avLst/>
          </a:prstGeom>
        </p:spPr>
        <p:txBody>
          <a:bodyPr anchor="b"/>
          <a:lstStyle/>
          <a:p>
            <a:r>
              <a:t>Texte du titre</a:t>
            </a:r>
          </a:p>
        </p:txBody>
      </p:sp>
      <p:sp>
        <p:nvSpPr>
          <p:cNvPr id="118" name="Texte niveau 1…"/>
          <p:cNvSpPr txBox="1">
            <a:spLocks noGrp="1"/>
          </p:cNvSpPr>
          <p:nvPr>
            <p:ph type="body" sz="quarter" idx="1"/>
          </p:nvPr>
        </p:nvSpPr>
        <p:spPr>
          <a:xfrm>
            <a:off x="1190625" y="3661172"/>
            <a:ext cx="9810750" cy="1169789"/>
          </a:xfrm>
          <a:prstGeom prst="rect">
            <a:avLst/>
          </a:prstGeom>
        </p:spPr>
        <p:txBody>
          <a:bodyPr anchor="t"/>
          <a:lstStyle>
            <a:lvl1pPr marL="0" indent="0" algn="ctr">
              <a:spcBef>
                <a:spcPts val="0"/>
              </a:spcBef>
              <a:buSzTx/>
              <a:buNone/>
            </a:lvl1pPr>
            <a:lvl2pPr marL="0" indent="0" algn="ctr">
              <a:spcBef>
                <a:spcPts val="0"/>
              </a:spcBef>
              <a:buSzTx/>
              <a:buNone/>
            </a:lvl2pPr>
            <a:lvl3pPr marL="0" indent="0" algn="ctr">
              <a:spcBef>
                <a:spcPts val="0"/>
              </a:spcBef>
              <a:buSzTx/>
              <a:buNone/>
            </a:lvl3pPr>
            <a:lvl4pPr marL="0" indent="0" algn="ctr">
              <a:spcBef>
                <a:spcPts val="0"/>
              </a:spcBef>
              <a:buSzTx/>
              <a:buNone/>
            </a:lvl4pPr>
            <a:lvl5pPr marL="0" indent="0" algn="ctr">
              <a:spcBef>
                <a:spcPts val="0"/>
              </a:spcBef>
              <a:buSzTx/>
              <a:buNone/>
            </a:lvl5pPr>
          </a:lstStyle>
          <a:p>
            <a:r>
              <a:t>Texte niveau 1</a:t>
            </a:r>
          </a:p>
          <a:p>
            <a:pPr lvl="1"/>
            <a:r>
              <a:t>Texte niveau 2</a:t>
            </a:r>
          </a:p>
          <a:p>
            <a:pPr lvl="2"/>
            <a:r>
              <a:t>Texte niveau 3</a:t>
            </a:r>
          </a:p>
          <a:p>
            <a:pPr lvl="3"/>
            <a:r>
              <a:t>Texte niveau 4</a:t>
            </a:r>
          </a:p>
          <a:p>
            <a:pPr lvl="4"/>
            <a:r>
              <a:t>Texte niveau 5</a:t>
            </a:r>
          </a:p>
        </p:txBody>
      </p:sp>
      <p:sp>
        <p:nvSpPr>
          <p:cNvPr id="119" name="Numéro de diapositive"/>
          <p:cNvSpPr txBox="1">
            <a:spLocks noGrp="1"/>
          </p:cNvSpPr>
          <p:nvPr>
            <p:ph type="sldNum" sz="quarter" idx="2"/>
          </p:nvPr>
        </p:nvSpPr>
        <p:spPr>
          <a:xfrm>
            <a:off x="5903448" y="6467226"/>
            <a:ext cx="384224" cy="319338"/>
          </a:xfrm>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914573338"/>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11/19/2021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4258434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fr-FR"/>
              <a:t>Modifiez le style du titre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11/19/2021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12053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11/19/2021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2220549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11/19/2021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966129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11/19/2021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79266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smtClean="0"/>
              <a:t>11/19/2021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573424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t>11/19/2021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6477878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fr-FR"/>
              <a:t>Modifiez le style du titre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11/19/2021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455791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8A87A34-81AB-432B-8DAE-1953F412C126}" type="datetimeFigureOut">
              <a:rPr lang="en-US" smtClean="0"/>
              <a:pPr/>
              <a:t>11/19/2021</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67327925"/>
      </p:ext>
    </p:extLst>
  </p:cSld>
  <p:clrMap bg1="dk1" tx1="lt1" bg2="dk2" tx2="lt2" accent1="accent1" accent2="accent2" accent3="accent3" accent4="accent4" accent5="accent5" accent6="accent6" hlink="hlink" folHlink="folHlink"/>
  <p:sldLayoutIdLst>
    <p:sldLayoutId id="2147484462" r:id="rId1"/>
    <p:sldLayoutId id="2147484463" r:id="rId2"/>
    <p:sldLayoutId id="2147484464" r:id="rId3"/>
    <p:sldLayoutId id="2147484465" r:id="rId4"/>
    <p:sldLayoutId id="2147484466" r:id="rId5"/>
    <p:sldLayoutId id="2147484467" r:id="rId6"/>
    <p:sldLayoutId id="2147484468" r:id="rId7"/>
    <p:sldLayoutId id="2147484469" r:id="rId8"/>
    <p:sldLayoutId id="2147484470" r:id="rId9"/>
    <p:sldLayoutId id="2147484471" r:id="rId10"/>
    <p:sldLayoutId id="2147484472" r:id="rId11"/>
    <p:sldLayoutId id="2147484473" r:id="rId12"/>
    <p:sldLayoutId id="2147484474" r:id="rId13"/>
    <p:sldLayoutId id="2147484475" r:id="rId14"/>
    <p:sldLayoutId id="2147484476" r:id="rId15"/>
    <p:sldLayoutId id="2147484477" r:id="rId16"/>
    <p:sldLayoutId id="2147484478" r:id="rId17"/>
    <p:sldLayoutId id="2147484479" r:id="rId18"/>
    <p:sldLayoutId id="2147484480" r:id="rId19"/>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slide" Target="slide4.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slide" Target="slide86.xml"/><Relationship Id="rId4" Type="http://schemas.openxmlformats.org/officeDocument/2006/relationships/image" Target="../media/image59.png"/></Relationships>
</file>

<file path=ppt/slides/_rels/slide10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60.png"/></Relationships>
</file>

<file path=ppt/slides/_rels/slide10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61.png"/></Relationships>
</file>

<file path=ppt/slides/_rels/slide103.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slide" Target="slide107.xml"/><Relationship Id="rId2" Type="http://schemas.openxmlformats.org/officeDocument/2006/relationships/slide" Target="slide6.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slide" Target="slide107.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62.png"/><Relationship Id="rId1" Type="http://schemas.openxmlformats.org/officeDocument/2006/relationships/slideLayout" Target="../slideLayouts/slideLayout7.xml"/><Relationship Id="rId5" Type="http://schemas.openxmlformats.org/officeDocument/2006/relationships/slide" Target="slide2.xml"/><Relationship Id="rId4" Type="http://schemas.openxmlformats.org/officeDocument/2006/relationships/slide" Target="slide106.xml"/></Relationships>
</file>

<file path=ppt/slides/_rels/slide108.xml.rels><?xml version="1.0" encoding="UTF-8" standalone="yes"?>
<Relationships xmlns="http://schemas.openxmlformats.org/package/2006/relationships"><Relationship Id="rId3" Type="http://schemas.openxmlformats.org/officeDocument/2006/relationships/hyperlink" Target="http://www.publicdomainpictures.net/view-image.php?image=19826&amp;jazyk=FR" TargetMode="External"/><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slide" Target="slide4.xml"/><Relationship Id="rId1" Type="http://schemas.openxmlformats.org/officeDocument/2006/relationships/slideLayout" Target="../slideLayouts/slideLayout2.xml"/><Relationship Id="rId6" Type="http://schemas.openxmlformats.org/officeDocument/2006/relationships/slide" Target="slide20.xml"/><Relationship Id="rId5" Type="http://schemas.openxmlformats.org/officeDocument/2006/relationships/slide" Target="slide19.xml"/><Relationship Id="rId4" Type="http://schemas.openxmlformats.org/officeDocument/2006/relationships/slide" Target="slide15.xml"/></Relationships>
</file>

<file path=ppt/slides/_rels/slide13.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slide" Target="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 Target="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slide" Target="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slide" Target="slide1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slide" Target="slide18.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slide" Target="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slide" Target="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slide" Target="slide5.xml"/><Relationship Id="rId7" Type="http://schemas.openxmlformats.org/officeDocument/2006/relationships/image" Target="../media/image6.png"/><Relationship Id="rId12" Type="http://schemas.openxmlformats.org/officeDocument/2006/relationships/image" Target="../media/image11.svg"/><Relationship Id="rId2" Type="http://schemas.openxmlformats.org/officeDocument/2006/relationships/slide" Target="slide4.xml"/><Relationship Id="rId1" Type="http://schemas.openxmlformats.org/officeDocument/2006/relationships/slideLayout" Target="../slideLayouts/slideLayout2.xml"/><Relationship Id="rId6" Type="http://schemas.openxmlformats.org/officeDocument/2006/relationships/hyperlink" Target="http://www.publicdomainpictures.net/view-image.php?image=19826&amp;jazyk=FR" TargetMode="External"/><Relationship Id="rId11" Type="http://schemas.openxmlformats.org/officeDocument/2006/relationships/image" Target="../media/image8.png"/><Relationship Id="rId5" Type="http://schemas.openxmlformats.org/officeDocument/2006/relationships/image" Target="../media/image5.jpeg"/><Relationship Id="rId10" Type="http://schemas.openxmlformats.org/officeDocument/2006/relationships/image" Target="../media/image9.svg"/><Relationship Id="rId4" Type="http://schemas.openxmlformats.org/officeDocument/2006/relationships/slide" Target="slide6.xml"/><Relationship Id="rId9"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slide" Target="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slide" Target="slide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slide" Target="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slide" Target="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slide" Target="slide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 Target="slide26.xml"/><Relationship Id="rId2" Type="http://schemas.openxmlformats.org/officeDocument/2006/relationships/slide" Target="slide5.xml"/><Relationship Id="rId1" Type="http://schemas.openxmlformats.org/officeDocument/2006/relationships/slideLayout" Target="../slideLayouts/slideLayout2.xml"/><Relationship Id="rId5" Type="http://schemas.openxmlformats.org/officeDocument/2006/relationships/slide" Target="slide28.xml"/><Relationship Id="rId4" Type="http://schemas.openxmlformats.org/officeDocument/2006/relationships/slide" Target="slide27.xml"/></Relationships>
</file>

<file path=ppt/slides/_rels/slide26.xml.rels><?xml version="1.0" encoding="UTF-8" standalone="yes"?>
<Relationships xmlns="http://schemas.openxmlformats.org/package/2006/relationships"><Relationship Id="rId2" Type="http://schemas.openxmlformats.org/officeDocument/2006/relationships/slide" Target="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slide" Target="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slide" Target="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slide" Target="slide5.xml"/><Relationship Id="rId1" Type="http://schemas.openxmlformats.org/officeDocument/2006/relationships/slideLayout" Target="../slideLayouts/slideLayout2.xml"/><Relationship Id="rId4" Type="http://schemas.openxmlformats.org/officeDocument/2006/relationships/slide" Target="slide31.xml"/></Relationships>
</file>

<file path=ppt/slides/_rels/slide3.xml.rels><?xml version="1.0" encoding="UTF-8" standalone="yes"?>
<Relationships xmlns="http://schemas.openxmlformats.org/package/2006/relationships"><Relationship Id="rId3" Type="http://schemas.openxmlformats.org/officeDocument/2006/relationships/slide" Target="slide48.xml"/><Relationship Id="rId2" Type="http://schemas.openxmlformats.org/officeDocument/2006/relationships/slide" Target="slide4.xml"/><Relationship Id="rId1" Type="http://schemas.openxmlformats.org/officeDocument/2006/relationships/slideLayout" Target="../slideLayouts/slideLayout2.xml"/><Relationship Id="rId6" Type="http://schemas.openxmlformats.org/officeDocument/2006/relationships/hyperlink" Target="http://wiki.cheatengine.org/index.php?title=File:Construction.png" TargetMode="External"/><Relationship Id="rId5" Type="http://schemas.openxmlformats.org/officeDocument/2006/relationships/image" Target="../media/image9.png"/><Relationship Id="rId4" Type="http://schemas.openxmlformats.org/officeDocument/2006/relationships/slide" Target="slide2.xml"/></Relationships>
</file>

<file path=ppt/slides/_rels/slide30.xml.rels><?xml version="1.0" encoding="UTF-8" standalone="yes"?>
<Relationships xmlns="http://schemas.openxmlformats.org/package/2006/relationships"><Relationship Id="rId2" Type="http://schemas.openxmlformats.org/officeDocument/2006/relationships/slide" Target="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slide" Target="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slide" Target="slide5.xml"/><Relationship Id="rId4" Type="http://schemas.openxmlformats.org/officeDocument/2006/relationships/image" Target="../media/image12.png"/></Relationships>
</file>

<file path=ppt/slides/_rels/slide33.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slide" Target="slide5.xml"/><Relationship Id="rId1" Type="http://schemas.openxmlformats.org/officeDocument/2006/relationships/slideLayout" Target="../slideLayouts/slideLayout2.xml"/><Relationship Id="rId5" Type="http://schemas.openxmlformats.org/officeDocument/2006/relationships/slide" Target="slide41.xml"/><Relationship Id="rId4" Type="http://schemas.openxmlformats.org/officeDocument/2006/relationships/slide" Target="slide36.xml"/></Relationships>
</file>

<file path=ppt/slides/_rels/slide34.xml.rels><?xml version="1.0" encoding="UTF-8" standalone="yes"?>
<Relationships xmlns="http://schemas.openxmlformats.org/package/2006/relationships"><Relationship Id="rId2" Type="http://schemas.openxmlformats.org/officeDocument/2006/relationships/slide" Target="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slide" Target="slide36.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slide" Target="slide3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slide" Target="slide3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slide" Target="slide3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slide" Target="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 Target="slide7.xml"/><Relationship Id="rId7" Type="http://schemas.openxmlformats.org/officeDocument/2006/relationships/slide" Target="slide2.xml"/><Relationship Id="rId2" Type="http://schemas.openxmlformats.org/officeDocument/2006/relationships/slide" Target="slide8.xml"/><Relationship Id="rId1" Type="http://schemas.openxmlformats.org/officeDocument/2006/relationships/slideLayout" Target="../slideLayouts/slideLayout2.xml"/><Relationship Id="rId6" Type="http://schemas.openxmlformats.org/officeDocument/2006/relationships/slide" Target="slide21.xml"/><Relationship Id="rId5" Type="http://schemas.openxmlformats.org/officeDocument/2006/relationships/slide" Target="slide12.xml"/><Relationship Id="rId4" Type="http://schemas.openxmlformats.org/officeDocument/2006/relationships/slide" Target="slide10.xml"/></Relationships>
</file>

<file path=ppt/slides/_rels/slide40.xml.rels><?xml version="1.0" encoding="UTF-8" standalone="yes"?>
<Relationships xmlns="http://schemas.openxmlformats.org/package/2006/relationships"><Relationship Id="rId3" Type="http://schemas.openxmlformats.org/officeDocument/2006/relationships/slide" Target="slide40.xml"/><Relationship Id="rId2" Type="http://schemas.openxmlformats.org/officeDocument/2006/relationships/slide" Target="slide22.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slide" Target="slide4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slide" Target="slide4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slide" Target="slide44.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slide" Target="slide4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slide" Target="slide3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slide" Target="slide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www.publicdomainpictures.net/view-image.php?image=19826&amp;jazyk=FR" TargetMode="External"/><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slide" Target="slide50.xml"/><Relationship Id="rId7" Type="http://schemas.openxmlformats.org/officeDocument/2006/relationships/slide" Target="slide78.xml"/><Relationship Id="rId2" Type="http://schemas.openxmlformats.org/officeDocument/2006/relationships/slide" Target="slide49.xml"/><Relationship Id="rId1" Type="http://schemas.openxmlformats.org/officeDocument/2006/relationships/slideLayout" Target="../slideLayouts/slideLayout2.xml"/><Relationship Id="rId6" Type="http://schemas.openxmlformats.org/officeDocument/2006/relationships/slide" Target="slide63.xml"/><Relationship Id="rId5" Type="http://schemas.openxmlformats.org/officeDocument/2006/relationships/slide" Target="slide61.xml"/><Relationship Id="rId4" Type="http://schemas.openxmlformats.org/officeDocument/2006/relationships/slide" Target="slide55.xml"/></Relationships>
</file>

<file path=ppt/slides/_rels/slide49.xml.rels><?xml version="1.0" encoding="UTF-8" standalone="yes"?>
<Relationships xmlns="http://schemas.openxmlformats.org/package/2006/relationships"><Relationship Id="rId2" Type="http://schemas.openxmlformats.org/officeDocument/2006/relationships/slide" Target="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slide" Target="slide25.xml"/><Relationship Id="rId7" Type="http://schemas.openxmlformats.org/officeDocument/2006/relationships/slide" Target="slide46.xml"/><Relationship Id="rId2" Type="http://schemas.openxmlformats.org/officeDocument/2006/relationships/slide" Target="slide23.xml"/><Relationship Id="rId1" Type="http://schemas.openxmlformats.org/officeDocument/2006/relationships/slideLayout" Target="../slideLayouts/slideLayout2.xml"/><Relationship Id="rId6" Type="http://schemas.openxmlformats.org/officeDocument/2006/relationships/slide" Target="slide33.xml"/><Relationship Id="rId5" Type="http://schemas.openxmlformats.org/officeDocument/2006/relationships/slide" Target="slide32.xml"/><Relationship Id="rId4" Type="http://schemas.openxmlformats.org/officeDocument/2006/relationships/slide" Target="slide29.xml"/></Relationships>
</file>

<file path=ppt/slides/_rels/slide50.xml.rels><?xml version="1.0" encoding="UTF-8" standalone="yes"?>
<Relationships xmlns="http://schemas.openxmlformats.org/package/2006/relationships"><Relationship Id="rId3" Type="http://schemas.openxmlformats.org/officeDocument/2006/relationships/slide" Target="slide51.xml"/><Relationship Id="rId2" Type="http://schemas.openxmlformats.org/officeDocument/2006/relationships/slide" Target="slide48.xml"/><Relationship Id="rId1" Type="http://schemas.openxmlformats.org/officeDocument/2006/relationships/slideLayout" Target="../slideLayouts/slideLayout2.xml"/><Relationship Id="rId5" Type="http://schemas.openxmlformats.org/officeDocument/2006/relationships/slide" Target="slide53.xml"/><Relationship Id="rId4" Type="http://schemas.openxmlformats.org/officeDocument/2006/relationships/slide" Target="slide52.xml"/></Relationships>
</file>

<file path=ppt/slides/_rels/slide51.xml.rels><?xml version="1.0" encoding="UTF-8" standalone="yes"?>
<Relationships xmlns="http://schemas.openxmlformats.org/package/2006/relationships"><Relationship Id="rId2" Type="http://schemas.openxmlformats.org/officeDocument/2006/relationships/slide" Target="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slide" Target="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slide" Target="slide54.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slide" Target="slide50.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slide" Target="slide56.xml"/><Relationship Id="rId2" Type="http://schemas.openxmlformats.org/officeDocument/2006/relationships/slide" Target="slide48.xml"/><Relationship Id="rId1" Type="http://schemas.openxmlformats.org/officeDocument/2006/relationships/slideLayout" Target="../slideLayouts/slideLayout2.xml"/><Relationship Id="rId5" Type="http://schemas.openxmlformats.org/officeDocument/2006/relationships/slide" Target="slide62.xml"/><Relationship Id="rId4" Type="http://schemas.openxmlformats.org/officeDocument/2006/relationships/slide" Target="slide57.xml"/></Relationships>
</file>

<file path=ppt/slides/_rels/slide56.xml.rels><?xml version="1.0" encoding="UTF-8" standalone="yes"?>
<Relationships xmlns="http://schemas.openxmlformats.org/package/2006/relationships"><Relationship Id="rId2" Type="http://schemas.openxmlformats.org/officeDocument/2006/relationships/slide" Target="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slide" Target="slide58.xml"/><Relationship Id="rId2" Type="http://schemas.openxmlformats.org/officeDocument/2006/relationships/slide" Target="slide55.xml"/><Relationship Id="rId1" Type="http://schemas.openxmlformats.org/officeDocument/2006/relationships/slideLayout" Target="../slideLayouts/slideLayout2.xml"/><Relationship Id="rId5" Type="http://schemas.openxmlformats.org/officeDocument/2006/relationships/slide" Target="slide60.xml"/><Relationship Id="rId4" Type="http://schemas.openxmlformats.org/officeDocument/2006/relationships/slide" Target="slide59.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4.png"/><Relationship Id="rId4" Type="http://schemas.openxmlformats.org/officeDocument/2006/relationships/slide" Target="slide86.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5.png"/><Relationship Id="rId4" Type="http://schemas.openxmlformats.org/officeDocument/2006/relationships/slide" Target="slide86.xml"/></Relationships>
</file>

<file path=ppt/slides/_rels/slide6.xml.rels><?xml version="1.0" encoding="UTF-8" standalone="yes"?>
<Relationships xmlns="http://schemas.openxmlformats.org/package/2006/relationships"><Relationship Id="rId3" Type="http://schemas.openxmlformats.org/officeDocument/2006/relationships/slide" Target="slide84.xml"/><Relationship Id="rId2" Type="http://schemas.openxmlformats.org/officeDocument/2006/relationships/slide" Target="slide80.xml"/><Relationship Id="rId1" Type="http://schemas.openxmlformats.org/officeDocument/2006/relationships/slideLayout" Target="../slideLayouts/slideLayout2.xml"/><Relationship Id="rId6" Type="http://schemas.openxmlformats.org/officeDocument/2006/relationships/slide" Target="slide2.xml"/><Relationship Id="rId5" Type="http://schemas.openxmlformats.org/officeDocument/2006/relationships/slide" Target="slide106.xml"/><Relationship Id="rId4" Type="http://schemas.openxmlformats.org/officeDocument/2006/relationships/slide" Target="slide104.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6.png"/><Relationship Id="rId4" Type="http://schemas.openxmlformats.org/officeDocument/2006/relationships/slide" Target="slide86.xml"/></Relationships>
</file>

<file path=ppt/slides/_rels/slide6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slide" Target="slide48.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3.png"/></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slide" Target="slide55.xml"/><Relationship Id="rId4" Type="http://schemas.openxmlformats.org/officeDocument/2006/relationships/image" Target="../media/image24.png"/></Relationships>
</file>

<file path=ppt/slides/_rels/slide63.xml.rels><?xml version="1.0" encoding="UTF-8" standalone="yes"?>
<Relationships xmlns="http://schemas.openxmlformats.org/package/2006/relationships"><Relationship Id="rId3" Type="http://schemas.openxmlformats.org/officeDocument/2006/relationships/slide" Target="slide64.xml"/><Relationship Id="rId2" Type="http://schemas.openxmlformats.org/officeDocument/2006/relationships/slide" Target="slide48.xml"/><Relationship Id="rId1" Type="http://schemas.openxmlformats.org/officeDocument/2006/relationships/slideLayout" Target="../slideLayouts/slideLayout2.xml"/><Relationship Id="rId5" Type="http://schemas.openxmlformats.org/officeDocument/2006/relationships/slide" Target="slide74.xml"/><Relationship Id="rId4" Type="http://schemas.openxmlformats.org/officeDocument/2006/relationships/slide" Target="slide69.xml"/></Relationships>
</file>

<file path=ppt/slides/_rels/slide6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 Target="slide65.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 Target="slide66.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 Target="slide67.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 Target="slide68.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 Target="slide63.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69.xml.rels><?xml version="1.0" encoding="UTF-8" standalone="yes"?>
<Relationships xmlns="http://schemas.openxmlformats.org/package/2006/relationships"><Relationship Id="rId3" Type="http://schemas.openxmlformats.org/officeDocument/2006/relationships/slide" Target="slide63.xml"/><Relationship Id="rId2" Type="http://schemas.openxmlformats.org/officeDocument/2006/relationships/slide" Target="slide70.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slide" Target="slide4.xml"/><Relationship Id="rId1" Type="http://schemas.openxmlformats.org/officeDocument/2006/relationships/slideLayout" Target="../slideLayouts/slideLayout2.xml"/><Relationship Id="rId4" Type="http://schemas.openxmlformats.org/officeDocument/2006/relationships/slide" Target="slide9.xml"/></Relationships>
</file>

<file path=ppt/slides/_rels/slide7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 Target="slide71.xml"/><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png"/></Relationships>
</file>

<file path=ppt/slides/_rels/slide7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 Target="slide72.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7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 Target="slide73.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7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slide" Target="slide69.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7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slide" Target="slide75.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 Target="slide76.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 Target="slide77.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 Target="slide78.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slide" Target="slide4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42.png"/><Relationship Id="rId4" Type="http://schemas.openxmlformats.org/officeDocument/2006/relationships/slide" Target="slide86.xml"/></Relationships>
</file>

<file path=ppt/slides/_rels/slide8.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slide" Target="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slide" Target="slide81.xml"/><Relationship Id="rId2" Type="http://schemas.openxmlformats.org/officeDocument/2006/relationships/slide" Target="slide6.xml"/><Relationship Id="rId1" Type="http://schemas.openxmlformats.org/officeDocument/2006/relationships/slideLayout" Target="../slideLayouts/slideLayout2.xml"/><Relationship Id="rId5" Type="http://schemas.openxmlformats.org/officeDocument/2006/relationships/slide" Target="slide83.xml"/><Relationship Id="rId4" Type="http://schemas.openxmlformats.org/officeDocument/2006/relationships/slide" Target="slide82.xml"/></Relationships>
</file>

<file path=ppt/slides/_rels/slide8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slide" Target="slide80.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slide" Target="slide80.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slide" Target="slide80.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slide" Target="slide85.xml"/><Relationship Id="rId2" Type="http://schemas.openxmlformats.org/officeDocument/2006/relationships/slide" Target="slide6.xml"/><Relationship Id="rId1" Type="http://schemas.openxmlformats.org/officeDocument/2006/relationships/slideLayout" Target="../slideLayouts/slideLayout2.xml"/><Relationship Id="rId4" Type="http://schemas.openxmlformats.org/officeDocument/2006/relationships/slide" Target="slide86.xml"/></Relationships>
</file>

<file path=ppt/slides/_rels/slide85.xml.rels><?xml version="1.0" encoding="UTF-8" standalone="yes"?>
<Relationships xmlns="http://schemas.openxmlformats.org/package/2006/relationships"><Relationship Id="rId2" Type="http://schemas.openxmlformats.org/officeDocument/2006/relationships/slide" Target="slide84.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8" Type="http://schemas.openxmlformats.org/officeDocument/2006/relationships/slide" Target="slide84.xml"/><Relationship Id="rId3" Type="http://schemas.openxmlformats.org/officeDocument/2006/relationships/slide" Target="slide93.xml"/><Relationship Id="rId7" Type="http://schemas.openxmlformats.org/officeDocument/2006/relationships/slide" Target="slide79.xml"/><Relationship Id="rId2" Type="http://schemas.openxmlformats.org/officeDocument/2006/relationships/slide" Target="slide88.xml"/><Relationship Id="rId1" Type="http://schemas.openxmlformats.org/officeDocument/2006/relationships/slideLayout" Target="../slideLayouts/slideLayout7.xml"/><Relationship Id="rId6" Type="http://schemas.openxmlformats.org/officeDocument/2006/relationships/slide" Target="slide59.xml"/><Relationship Id="rId5" Type="http://schemas.openxmlformats.org/officeDocument/2006/relationships/slide" Target="slide58.xml"/><Relationship Id="rId4" Type="http://schemas.openxmlformats.org/officeDocument/2006/relationships/slide" Target="slide60.xml"/></Relationships>
</file>

<file path=ppt/slides/_rels/slide87.xml.rels><?xml version="1.0" encoding="UTF-8" standalone="yes"?>
<Relationships xmlns="http://schemas.openxmlformats.org/package/2006/relationships"><Relationship Id="rId3" Type="http://schemas.openxmlformats.org/officeDocument/2006/relationships/image" Target="../media/image44.tif"/><Relationship Id="rId2" Type="http://schemas.openxmlformats.org/officeDocument/2006/relationships/slide" Target="slide88.xml"/><Relationship Id="rId1" Type="http://schemas.openxmlformats.org/officeDocument/2006/relationships/slideLayout" Target="../slideLayouts/slideLayout1.xml"/><Relationship Id="rId5" Type="http://schemas.openxmlformats.org/officeDocument/2006/relationships/slide" Target="slide86.xml"/><Relationship Id="rId4" Type="http://schemas.openxmlformats.org/officeDocument/2006/relationships/image" Target="../media/image45.png"/></Relationships>
</file>

<file path=ppt/slides/_rels/slide88.xml.rels><?xml version="1.0" encoding="UTF-8" standalone="yes"?>
<Relationships xmlns="http://schemas.openxmlformats.org/package/2006/relationships"><Relationship Id="rId3" Type="http://schemas.openxmlformats.org/officeDocument/2006/relationships/slide" Target="slide89.xml"/><Relationship Id="rId2" Type="http://schemas.openxmlformats.org/officeDocument/2006/relationships/image" Target="../media/image46.png"/><Relationship Id="rId1" Type="http://schemas.openxmlformats.org/officeDocument/2006/relationships/slideLayout" Target="../slideLayouts/slideLayout18.xml"/><Relationship Id="rId4" Type="http://schemas.openxmlformats.org/officeDocument/2006/relationships/slide" Target="slide86.xml"/></Relationships>
</file>

<file path=ppt/slides/_rels/slide8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slide" Target="slide4.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8.xml"/></Relationships>
</file>

<file path=ppt/slides/_rels/slide9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8.xml"/></Relationships>
</file>

<file path=ppt/slides/_rels/slide92.xml.rels><?xml version="1.0" encoding="UTF-8" standalone="yes"?>
<Relationships xmlns="http://schemas.openxmlformats.org/package/2006/relationships"><Relationship Id="rId3" Type="http://schemas.openxmlformats.org/officeDocument/2006/relationships/slide" Target="slide86.xml"/><Relationship Id="rId2" Type="http://schemas.openxmlformats.org/officeDocument/2006/relationships/image" Target="../media/image50.png"/><Relationship Id="rId1" Type="http://schemas.openxmlformats.org/officeDocument/2006/relationships/slideLayout" Target="../slideLayouts/slideLayout18.xml"/></Relationships>
</file>

<file path=ppt/slides/_rels/slide9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slide" Target="slide94.xml"/><Relationship Id="rId1" Type="http://schemas.openxmlformats.org/officeDocument/2006/relationships/slideLayout" Target="../slideLayouts/slideLayout19.xml"/><Relationship Id="rId4" Type="http://schemas.openxmlformats.org/officeDocument/2006/relationships/image" Target="../media/image52.png"/></Relationships>
</file>

<file path=ppt/slides/_rels/slide94.xml.rels><?xml version="1.0" encoding="UTF-8" standalone="yes"?>
<Relationships xmlns="http://schemas.openxmlformats.org/package/2006/relationships"><Relationship Id="rId3" Type="http://schemas.openxmlformats.org/officeDocument/2006/relationships/slide" Target="slide86.xml"/><Relationship Id="rId2" Type="http://schemas.openxmlformats.org/officeDocument/2006/relationships/image" Target="../media/image53.png"/><Relationship Id="rId1" Type="http://schemas.openxmlformats.org/officeDocument/2006/relationships/slideLayout" Target="../slideLayouts/slideLayout18.xml"/></Relationships>
</file>

<file path=ppt/slides/_rels/slide9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8.xml"/></Relationships>
</file>

<file path=ppt/slides/_rels/slide9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8.xml"/></Relationships>
</file>

<file path=ppt/slides/_rels/slide9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8.xml"/></Relationships>
</file>

<file path=ppt/slides/_rels/slide9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8.xml"/></Relationships>
</file>

<file path=ppt/slides/_rels/slide99.xml.rels><?xml version="1.0" encoding="UTF-8" standalone="yes"?>
<Relationships xmlns="http://schemas.openxmlformats.org/package/2006/relationships"><Relationship Id="rId3" Type="http://schemas.openxmlformats.org/officeDocument/2006/relationships/slide" Target="slide86.xml"/><Relationship Id="rId2" Type="http://schemas.openxmlformats.org/officeDocument/2006/relationships/image" Target="../media/image58.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623B9B5-3282-7A4A-ABE2-DBE1E1BD2A96}"/>
              </a:ext>
            </a:extLst>
          </p:cNvPr>
          <p:cNvSpPr>
            <a:spLocks noGrp="1"/>
          </p:cNvSpPr>
          <p:nvPr>
            <p:ph type="ctrTitle"/>
          </p:nvPr>
        </p:nvSpPr>
        <p:spPr/>
        <p:txBody>
          <a:bodyPr/>
          <a:lstStyle/>
          <a:p>
            <a:r>
              <a:rPr lang="fr-FR" dirty="0"/>
              <a:t>« Agir, s’exprimer, comprendre à travers les activités physiques » </a:t>
            </a:r>
          </a:p>
        </p:txBody>
      </p:sp>
      <p:sp>
        <p:nvSpPr>
          <p:cNvPr id="3" name="Sous-titre 2">
            <a:extLst>
              <a:ext uri="{FF2B5EF4-FFF2-40B4-BE49-F238E27FC236}">
                <a16:creationId xmlns:a16="http://schemas.microsoft.com/office/drawing/2014/main" id="{FB6AEBEF-36CA-0848-B8FF-B39FA5ED79D1}"/>
              </a:ext>
            </a:extLst>
          </p:cNvPr>
          <p:cNvSpPr>
            <a:spLocks noGrp="1"/>
          </p:cNvSpPr>
          <p:nvPr>
            <p:ph type="subTitle" idx="1"/>
          </p:nvPr>
        </p:nvSpPr>
        <p:spPr/>
        <p:txBody>
          <a:bodyPr>
            <a:normAutofit/>
          </a:bodyPr>
          <a:lstStyle/>
          <a:p>
            <a:r>
              <a:rPr lang="fr-FR" sz="3200" dirty="0">
                <a:solidFill>
                  <a:srgbClr val="FF0000"/>
                </a:solidFill>
              </a:rPr>
              <a:t>A l’école maternelle.</a:t>
            </a:r>
          </a:p>
          <a:p>
            <a:r>
              <a:rPr lang="fr-FR" sz="3200" dirty="0">
                <a:solidFill>
                  <a:srgbClr val="FF0000"/>
                </a:solidFill>
              </a:rPr>
              <a:t>Juin 2021.</a:t>
            </a:r>
          </a:p>
        </p:txBody>
      </p:sp>
    </p:spTree>
    <p:extLst>
      <p:ext uri="{BB962C8B-B14F-4D97-AF65-F5344CB8AC3E}">
        <p14:creationId xmlns:p14="http://schemas.microsoft.com/office/powerpoint/2010/main" val="14663772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42699C-562C-D041-84D9-F4F3324D4F06}"/>
              </a:ext>
            </a:extLst>
          </p:cNvPr>
          <p:cNvSpPr>
            <a:spLocks noGrp="1"/>
          </p:cNvSpPr>
          <p:nvPr>
            <p:ph type="title"/>
          </p:nvPr>
        </p:nvSpPr>
        <p:spPr/>
        <p:txBody>
          <a:bodyPr>
            <a:normAutofit/>
          </a:bodyPr>
          <a:lstStyle/>
          <a:p>
            <a:r>
              <a:rPr lang="fr-FR" sz="3200" dirty="0"/>
              <a:t>2-Une interaction entre  « agir, s’exprimer et comprendre »</a:t>
            </a:r>
            <a:r>
              <a:rPr lang="fr-FR" sz="3200" dirty="0">
                <a:hlinkClick r:id="rId2" action="ppaction://hlinksldjump"/>
              </a:rPr>
              <a:t>&lt;</a:t>
            </a:r>
            <a:endParaRPr lang="fr-FR" sz="3200" dirty="0"/>
          </a:p>
        </p:txBody>
      </p:sp>
      <p:sp>
        <p:nvSpPr>
          <p:cNvPr id="3" name="Espace réservé du contenu 2">
            <a:extLst>
              <a:ext uri="{FF2B5EF4-FFF2-40B4-BE49-F238E27FC236}">
                <a16:creationId xmlns:a16="http://schemas.microsoft.com/office/drawing/2014/main" id="{9507E44C-114A-004D-966C-33638E887CC3}"/>
              </a:ext>
            </a:extLst>
          </p:cNvPr>
          <p:cNvSpPr>
            <a:spLocks noGrp="1"/>
          </p:cNvSpPr>
          <p:nvPr>
            <p:ph idx="1"/>
          </p:nvPr>
        </p:nvSpPr>
        <p:spPr>
          <a:xfrm>
            <a:off x="685801" y="2065867"/>
            <a:ext cx="10131425" cy="4182533"/>
          </a:xfrm>
        </p:spPr>
        <p:txBody>
          <a:bodyPr>
            <a:normAutofit fontScale="92500" lnSpcReduction="10000"/>
          </a:bodyPr>
          <a:lstStyle/>
          <a:p>
            <a:pPr marL="0" indent="0">
              <a:buNone/>
            </a:pPr>
            <a:endParaRPr lang="fr-FR" dirty="0"/>
          </a:p>
          <a:p>
            <a:pPr marL="0" indent="0">
              <a:buNone/>
            </a:pPr>
            <a:r>
              <a:rPr lang="fr-FR" dirty="0"/>
              <a:t> </a:t>
            </a:r>
            <a:r>
              <a:rPr lang="fr-FR" sz="1700" dirty="0"/>
              <a:t>A la naissance l’enfant n’a pas la notion de son corps, il est morcelé en différentes parties qui ne sont pas reliées entre-elles.</a:t>
            </a:r>
          </a:p>
          <a:p>
            <a:pPr marL="0" indent="0">
              <a:buNone/>
            </a:pPr>
            <a:r>
              <a:rPr lang="fr-FR" sz="1700" dirty="0"/>
              <a:t>L’acquisition de la motricité consiste à apprendre à utiliser son corps afin de se l’approprier pour n’en faire qu’un. Cette motricité sera travaillée à travers des situations ludiques et apportant du plaisir aux élèves.</a:t>
            </a:r>
          </a:p>
          <a:p>
            <a:pPr marL="0" indent="0">
              <a:buNone/>
            </a:pPr>
            <a:r>
              <a:rPr lang="fr-FR" sz="1700" dirty="0">
                <a:solidFill>
                  <a:schemeClr val="accent1"/>
                </a:solidFill>
              </a:rPr>
              <a:t>       « Un enfant qui joue, qui bouge, qui parle, pense, imagine, crée et communique »</a:t>
            </a:r>
          </a:p>
          <a:p>
            <a:pPr marL="0" indent="0">
              <a:buNone/>
            </a:pPr>
            <a:r>
              <a:rPr lang="fr-FR" sz="1700" b="1" dirty="0">
                <a:solidFill>
                  <a:schemeClr val="accent1"/>
                </a:solidFill>
              </a:rPr>
              <a:t>                                              A.S </a:t>
            </a:r>
            <a:r>
              <a:rPr lang="fr-FR" sz="1700" b="1" dirty="0" err="1">
                <a:solidFill>
                  <a:schemeClr val="accent1"/>
                </a:solidFill>
              </a:rPr>
              <a:t>Kellam</a:t>
            </a:r>
            <a:r>
              <a:rPr lang="fr-FR" sz="1700" b="1" dirty="0">
                <a:solidFill>
                  <a:schemeClr val="accent1"/>
                </a:solidFill>
              </a:rPr>
              <a:t>. Psychomotricienne.</a:t>
            </a:r>
            <a:endParaRPr lang="fr-FR" sz="1700" dirty="0">
              <a:solidFill>
                <a:schemeClr val="accent1"/>
              </a:solidFill>
            </a:endParaRPr>
          </a:p>
          <a:p>
            <a:pPr marL="0" indent="0">
              <a:buNone/>
            </a:pPr>
            <a:r>
              <a:rPr lang="fr-FR" sz="1700" b="1" dirty="0"/>
              <a:t> </a:t>
            </a:r>
            <a:endParaRPr lang="fr-FR" sz="1700" dirty="0"/>
          </a:p>
          <a:p>
            <a:pPr marL="0" indent="0">
              <a:buNone/>
            </a:pPr>
            <a:r>
              <a:rPr lang="fr-FR" sz="1700" dirty="0"/>
              <a:t> C’est l’action qui aide l’intelligence à se construire…</a:t>
            </a:r>
          </a:p>
          <a:p>
            <a:pPr marL="0" indent="0">
              <a:buNone/>
            </a:pPr>
            <a:r>
              <a:rPr lang="fr-FR" sz="1700" dirty="0">
                <a:solidFill>
                  <a:schemeClr val="accent1"/>
                </a:solidFill>
              </a:rPr>
              <a:t>                    « Le dialogue tonique précède le dialogue verbal. »    </a:t>
            </a:r>
          </a:p>
          <a:p>
            <a:pPr marL="0" indent="0">
              <a:buNone/>
            </a:pPr>
            <a:r>
              <a:rPr lang="fr-FR" sz="1700" dirty="0">
                <a:solidFill>
                  <a:schemeClr val="accent1"/>
                </a:solidFill>
              </a:rPr>
              <a:t>                                                            </a:t>
            </a:r>
            <a:r>
              <a:rPr lang="fr-FR" sz="1700" b="1" dirty="0">
                <a:solidFill>
                  <a:schemeClr val="accent1"/>
                </a:solidFill>
              </a:rPr>
              <a:t>Henri Wallon</a:t>
            </a:r>
            <a:endParaRPr lang="fr-FR" sz="1700" dirty="0">
              <a:solidFill>
                <a:schemeClr val="accent1"/>
              </a:solidFill>
            </a:endParaRPr>
          </a:p>
          <a:p>
            <a:r>
              <a:rPr lang="fr-FR" dirty="0">
                <a:hlinkClick r:id="rId3" action="ppaction://hlinksldjump"/>
              </a:rPr>
              <a:t>suite</a:t>
            </a:r>
            <a:endParaRPr lang="fr-FR" dirty="0"/>
          </a:p>
          <a:p>
            <a:endParaRPr lang="fr-FR" dirty="0"/>
          </a:p>
        </p:txBody>
      </p:sp>
    </p:spTree>
    <p:extLst>
      <p:ext uri="{BB962C8B-B14F-4D97-AF65-F5344CB8AC3E}">
        <p14:creationId xmlns:p14="http://schemas.microsoft.com/office/powerpoint/2010/main" val="396217358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pic>
        <p:nvPicPr>
          <p:cNvPr id="2" name="U.A Mots sur le jeu de la tortue" descr="U.A Mots sur le jeu de la tortue">
            <a:hlinkClick r:id="" action="ppaction://media"/>
            <a:extLst>
              <a:ext uri="{FF2B5EF4-FFF2-40B4-BE49-F238E27FC236}">
                <a16:creationId xmlns:a16="http://schemas.microsoft.com/office/drawing/2014/main" id="{BB225814-7306-0A41-9F4F-69BD2678C2A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350" y="0"/>
            <a:ext cx="12185650" cy="6858000"/>
          </a:xfrm>
          <a:prstGeom prst="rect">
            <a:avLst/>
          </a:prstGeom>
        </p:spPr>
      </p:pic>
      <p:sp>
        <p:nvSpPr>
          <p:cNvPr id="3" name="ZoneTexte 2"/>
          <p:cNvSpPr txBox="1"/>
          <p:nvPr/>
        </p:nvSpPr>
        <p:spPr>
          <a:xfrm>
            <a:off x="10740787" y="5487242"/>
            <a:ext cx="859809" cy="369332"/>
          </a:xfrm>
          <a:prstGeom prst="rect">
            <a:avLst/>
          </a:prstGeom>
          <a:noFill/>
        </p:spPr>
        <p:txBody>
          <a:bodyPr wrap="square" rtlCol="0">
            <a:spAutoFit/>
          </a:bodyPr>
          <a:lstStyle/>
          <a:p>
            <a:r>
              <a:rPr lang="fr-FR" dirty="0">
                <a:hlinkClick r:id="rId5" action="ppaction://hlinksldjump"/>
              </a:rPr>
              <a:t>Retour</a:t>
            </a:r>
            <a:endParaRPr lang="fr-FR" dirty="0"/>
          </a:p>
        </p:txBody>
      </p:sp>
    </p:spTree>
    <p:extLst>
      <p:ext uri="{BB962C8B-B14F-4D97-AF65-F5344CB8AC3E}">
        <p14:creationId xmlns:p14="http://schemas.microsoft.com/office/powerpoint/2010/main" val="2938217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196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UA mots déménageurs 1" descr="UA mots déménageurs 1">
            <a:hlinkClick r:id="" action="ppaction://media"/>
            <a:extLst>
              <a:ext uri="{FF2B5EF4-FFF2-40B4-BE49-F238E27FC236}">
                <a16:creationId xmlns:a16="http://schemas.microsoft.com/office/drawing/2014/main" id="{21E2CC94-AF89-7E4A-B3D0-7C23C5EBAE7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350" y="3175"/>
            <a:ext cx="12192000" cy="6858000"/>
          </a:xfrm>
          <a:prstGeom prst="rect">
            <a:avLst/>
          </a:prstGeom>
        </p:spPr>
      </p:pic>
    </p:spTree>
    <p:extLst>
      <p:ext uri="{BB962C8B-B14F-4D97-AF65-F5344CB8AC3E}">
        <p14:creationId xmlns:p14="http://schemas.microsoft.com/office/powerpoint/2010/main" val="1314536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307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98485">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pic>
        <p:nvPicPr>
          <p:cNvPr id="2" name="Verbalisation des règles d'efficacité dans le corps de la séance 1" descr="Verbalisation des règles d'efficacité dans le corps de la séance 1">
            <a:hlinkClick r:id="" action="ppaction://media"/>
            <a:extLst>
              <a:ext uri="{FF2B5EF4-FFF2-40B4-BE49-F238E27FC236}">
                <a16:creationId xmlns:a16="http://schemas.microsoft.com/office/drawing/2014/main" id="{D55CEC33-B674-DD40-BCDA-85C669D6060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350" y="3175"/>
            <a:ext cx="12192000" cy="6858000"/>
          </a:xfrm>
          <a:prstGeom prst="rect">
            <a:avLst/>
          </a:prstGeom>
        </p:spPr>
      </p:pic>
    </p:spTree>
    <p:extLst>
      <p:ext uri="{BB962C8B-B14F-4D97-AF65-F5344CB8AC3E}">
        <p14:creationId xmlns:p14="http://schemas.microsoft.com/office/powerpoint/2010/main" val="826903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01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FCB1B4-8F62-764C-857B-34EC8A414666}"/>
              </a:ext>
            </a:extLst>
          </p:cNvPr>
          <p:cNvSpPr>
            <a:spLocks noGrp="1"/>
          </p:cNvSpPr>
          <p:nvPr>
            <p:ph type="title"/>
          </p:nvPr>
        </p:nvSpPr>
        <p:spPr>
          <a:xfrm>
            <a:off x="789496" y="609600"/>
            <a:ext cx="10131425" cy="1456267"/>
          </a:xfrm>
        </p:spPr>
        <p:txBody>
          <a:bodyPr>
            <a:normAutofit/>
          </a:bodyPr>
          <a:lstStyle/>
          <a:p>
            <a:r>
              <a:rPr lang="fr-FR" sz="2400" dirty="0"/>
              <a:t>         </a:t>
            </a:r>
            <a:r>
              <a:rPr lang="fr-FR" sz="2800" dirty="0"/>
              <a:t>3-Illustration sur </a:t>
            </a:r>
            <a:r>
              <a:rPr lang="fr-FR" sz="2800" dirty="0" err="1"/>
              <a:t>eduscol</a:t>
            </a:r>
            <a:r>
              <a:rPr lang="fr-FR" sz="2800" dirty="0" err="1">
                <a:hlinkClick r:id="rId2" action="ppaction://hlinksldjump"/>
              </a:rPr>
              <a:t>Retour</a:t>
            </a:r>
            <a:endParaRPr lang="fr-FR" sz="2400" dirty="0"/>
          </a:p>
        </p:txBody>
      </p:sp>
      <p:sp>
        <p:nvSpPr>
          <p:cNvPr id="3" name="Espace réservé du contenu 2">
            <a:extLst>
              <a:ext uri="{FF2B5EF4-FFF2-40B4-BE49-F238E27FC236}">
                <a16:creationId xmlns:a16="http://schemas.microsoft.com/office/drawing/2014/main" id="{268A3628-F525-2041-985E-1737A25643D2}"/>
              </a:ext>
            </a:extLst>
          </p:cNvPr>
          <p:cNvSpPr>
            <a:spLocks noGrp="1"/>
          </p:cNvSpPr>
          <p:nvPr>
            <p:ph idx="1"/>
          </p:nvPr>
        </p:nvSpPr>
        <p:spPr>
          <a:xfrm>
            <a:off x="1101396" y="2065867"/>
            <a:ext cx="10131425" cy="3649133"/>
          </a:xfrm>
        </p:spPr>
        <p:txBody>
          <a:bodyPr>
            <a:normAutofit/>
          </a:bodyPr>
          <a:lstStyle/>
          <a:p>
            <a:r>
              <a:rPr lang="fr-FR" sz="2000" dirty="0"/>
              <a:t>La séance:</a:t>
            </a:r>
          </a:p>
          <a:p>
            <a:pPr marL="0" indent="0">
              <a:buNone/>
            </a:pPr>
            <a:r>
              <a:rPr lang="fr-FR" sz="2000" dirty="0"/>
              <a:t> </a:t>
            </a:r>
            <a:r>
              <a:rPr lang="fr-FR" sz="1600" dirty="0"/>
              <a:t>La fiche de présentation précise les objectifs d’apprentissage visés, les critères de réussite, les liens à établir avec les autres domaines d’enseignement, les modalités d’évaluation envisagées et l’organisation générale.</a:t>
            </a:r>
          </a:p>
          <a:p>
            <a:pPr marL="0" indent="0">
              <a:buNone/>
            </a:pPr>
            <a:r>
              <a:rPr lang="fr-FR" sz="1600" dirty="0"/>
              <a:t>Les supports utilisés dans les séances proposées et/ou des indications pour leur fabrication sont regroupés</a:t>
            </a:r>
          </a:p>
          <a:p>
            <a:r>
              <a:rPr lang="fr-FR" sz="2000" dirty="0"/>
              <a:t>La séquence: </a:t>
            </a:r>
          </a:p>
          <a:p>
            <a:pPr marL="0" indent="0">
              <a:buNone/>
            </a:pPr>
            <a:r>
              <a:rPr lang="fr-FR" sz="1600" dirty="0"/>
              <a:t>Chaque fiche correspond à une étape de la séquence d’enseignement ; on y trouve les indications relatives au travail à conduire à ce moment-là avec les élèves.</a:t>
            </a:r>
          </a:p>
          <a:p>
            <a:pPr marL="0" indent="0">
              <a:buNone/>
            </a:pPr>
            <a:r>
              <a:rPr lang="fr-FR" sz="1600" dirty="0"/>
              <a:t>Une séquence d’enseignement comporte plusieurs séances et se déroule sur plusieurs semaines.</a:t>
            </a:r>
          </a:p>
          <a:p>
            <a:endParaRPr lang="fr-FR" sz="2000" dirty="0"/>
          </a:p>
        </p:txBody>
      </p:sp>
    </p:spTree>
    <p:extLst>
      <p:ext uri="{BB962C8B-B14F-4D97-AF65-F5344CB8AC3E}">
        <p14:creationId xmlns:p14="http://schemas.microsoft.com/office/powerpoint/2010/main" val="232692680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A6974D-C38A-7A41-BC33-52699D6ADCEF}"/>
              </a:ext>
            </a:extLst>
          </p:cNvPr>
          <p:cNvSpPr>
            <a:spLocks noGrp="1"/>
          </p:cNvSpPr>
          <p:nvPr>
            <p:ph type="title"/>
          </p:nvPr>
        </p:nvSpPr>
        <p:spPr/>
        <p:txBody>
          <a:bodyPr>
            <a:normAutofit/>
          </a:bodyPr>
          <a:lstStyle/>
          <a:p>
            <a:r>
              <a:rPr lang="fr-FR" sz="2800" dirty="0"/>
              <a:t>4-Extrait des programmes (2020)</a:t>
            </a:r>
            <a:r>
              <a:rPr lang="fr-FR" sz="2800" dirty="0">
                <a:hlinkClick r:id="rId2" action="ppaction://hlinksldjump"/>
              </a:rPr>
              <a:t>&lt;</a:t>
            </a:r>
            <a:endParaRPr lang="fr-FR" sz="2800" dirty="0"/>
          </a:p>
        </p:txBody>
      </p:sp>
      <p:sp>
        <p:nvSpPr>
          <p:cNvPr id="3" name="Espace réservé du contenu 2">
            <a:extLst>
              <a:ext uri="{FF2B5EF4-FFF2-40B4-BE49-F238E27FC236}">
                <a16:creationId xmlns:a16="http://schemas.microsoft.com/office/drawing/2014/main" id="{3739245B-3B9C-F343-885A-D554A5189809}"/>
              </a:ext>
            </a:extLst>
          </p:cNvPr>
          <p:cNvSpPr>
            <a:spLocks noGrp="1"/>
          </p:cNvSpPr>
          <p:nvPr>
            <p:ph idx="1"/>
          </p:nvPr>
        </p:nvSpPr>
        <p:spPr>
          <a:xfrm>
            <a:off x="808349" y="1866506"/>
            <a:ext cx="10131425" cy="3949831"/>
          </a:xfrm>
        </p:spPr>
        <p:txBody>
          <a:bodyPr>
            <a:normAutofit fontScale="62500" lnSpcReduction="20000"/>
          </a:bodyPr>
          <a:lstStyle/>
          <a:p>
            <a:r>
              <a:rPr lang="fr-FR" sz="2300" u="sng" dirty="0"/>
              <a:t>Mobiliser le langage dans toutes ses dimensions.</a:t>
            </a:r>
          </a:p>
          <a:p>
            <a:pPr marL="0" indent="0">
              <a:lnSpc>
                <a:spcPct val="120000"/>
              </a:lnSpc>
              <a:buNone/>
            </a:pPr>
            <a:r>
              <a:rPr lang="fr-FR" dirty="0"/>
              <a:t> </a:t>
            </a:r>
            <a:r>
              <a:rPr lang="fr-FR" sz="1900" dirty="0"/>
              <a:t>« Le mot langage désigne un ensemble d’activités mises en œuvre par un individu lorsqu’il parle, écoute, réfléchit, essaie de comprendre et, progressivement, lit et écrit. L’école maternelle permet à tous les enfants de mettre en œuvre ces activités en mobilisant simultanément les deux composantes du langage : le langage oral et le langage écrit. »</a:t>
            </a:r>
          </a:p>
          <a:p>
            <a:pPr marL="0" indent="0">
              <a:buNone/>
            </a:pPr>
            <a:endParaRPr lang="fr-FR" sz="2300" u="sng" dirty="0"/>
          </a:p>
          <a:p>
            <a:r>
              <a:rPr lang="fr-FR" sz="2300" u="sng" dirty="0"/>
              <a:t>« Agir, s’exprimer, comprendre à partir des activités physiques »</a:t>
            </a:r>
          </a:p>
          <a:p>
            <a:pPr marL="0" indent="0">
              <a:lnSpc>
                <a:spcPct val="120000"/>
              </a:lnSpc>
              <a:buNone/>
            </a:pPr>
            <a:r>
              <a:rPr lang="fr-FR" dirty="0"/>
              <a:t>«</a:t>
            </a:r>
            <a:r>
              <a:rPr lang="fr-FR" sz="1900" dirty="0"/>
              <a:t> La pratique d’activités physiques et artistiques contribue au développement moteur, sensoriel, affectif, intellectuel et relationnel des enfants. Ces activités mobilisent, stimulent, enrichissent l’imaginaire et sont l’occasion d’éprouver des émotions, des sensations nouvelles. Elles permettent aux enfants d’explorer leurs possibilités physiques, d’élargir et d’affiner leurs habiletés motrices, de maîtriser de nouveaux équilibres. Elles les aident à construire leur latéralité, l’image orientée de leur propre corps et à mieux se situer dans l’espace et dans le temps.</a:t>
            </a:r>
          </a:p>
          <a:p>
            <a:pPr marL="0" indent="0">
              <a:lnSpc>
                <a:spcPct val="120000"/>
              </a:lnSpc>
              <a:buNone/>
            </a:pPr>
            <a:r>
              <a:rPr lang="fr-FR" sz="1900" dirty="0"/>
              <a:t>Ces expériences corporelles visent également à développer la coopération, et à établir des rapports constructifs à l’autre, dans le respect des différences, et à contribuer ainsi à la socialisation.</a:t>
            </a:r>
          </a:p>
          <a:p>
            <a:pPr marL="0" indent="0">
              <a:lnSpc>
                <a:spcPct val="120000"/>
              </a:lnSpc>
              <a:buNone/>
            </a:pPr>
            <a:r>
              <a:rPr lang="fr-FR" sz="1900" dirty="0"/>
              <a:t>La participation de tous les enfants à l’ensemble des activités physiques proposées, l’organisation et les démarches mises en œuvre cherchent à lutter contre les stéréotypes et contribuent à la construction de l’égalité entre les filles et les garçons. Les activités physiques participent d’une éducation à la santé en conduisant tous les enfants, quelles que soient leurs performances, à éprouver le plaisir du mouvement et de l’effort, à mieux connaître leur corps pour le respecter. »</a:t>
            </a:r>
          </a:p>
          <a:p>
            <a:endParaRPr lang="fr-FR" dirty="0"/>
          </a:p>
        </p:txBody>
      </p:sp>
    </p:spTree>
    <p:extLst>
      <p:ext uri="{BB962C8B-B14F-4D97-AF65-F5344CB8AC3E}">
        <p14:creationId xmlns:p14="http://schemas.microsoft.com/office/powerpoint/2010/main" val="147685797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C07B13-2253-464C-970E-529B3E75C9F7}"/>
              </a:ext>
            </a:extLst>
          </p:cNvPr>
          <p:cNvSpPr>
            <a:spLocks noGrp="1"/>
          </p:cNvSpPr>
          <p:nvPr>
            <p:ph type="title"/>
          </p:nvPr>
        </p:nvSpPr>
        <p:spPr/>
        <p:txBody>
          <a:bodyPr/>
          <a:lstStyle/>
          <a:p>
            <a:r>
              <a:rPr lang="fr-FR" sz="2800" dirty="0"/>
              <a:t>5- mémorisation, apprentissage et activité physique</a:t>
            </a:r>
            <a:r>
              <a:rPr lang="fr-FR" dirty="0">
                <a:hlinkClick r:id="rId2" action="ppaction://hlinksldjump"/>
              </a:rPr>
              <a:t>&lt;</a:t>
            </a:r>
            <a:endParaRPr lang="fr-FR" dirty="0"/>
          </a:p>
        </p:txBody>
      </p:sp>
      <p:sp>
        <p:nvSpPr>
          <p:cNvPr id="3" name="Espace réservé du contenu 2">
            <a:extLst>
              <a:ext uri="{FF2B5EF4-FFF2-40B4-BE49-F238E27FC236}">
                <a16:creationId xmlns:a16="http://schemas.microsoft.com/office/drawing/2014/main" id="{C9BCC0DE-F0F3-864A-B5FD-5ED941C04F94}"/>
              </a:ext>
            </a:extLst>
          </p:cNvPr>
          <p:cNvSpPr>
            <a:spLocks noGrp="1"/>
          </p:cNvSpPr>
          <p:nvPr>
            <p:ph idx="1"/>
          </p:nvPr>
        </p:nvSpPr>
        <p:spPr/>
        <p:txBody>
          <a:bodyPr/>
          <a:lstStyle/>
          <a:p>
            <a:pPr marL="0" indent="0">
              <a:buNone/>
            </a:pPr>
            <a:r>
              <a:rPr lang="fr-FR" sz="2000" dirty="0"/>
              <a:t>5-1La mémorisation est le résultat d’un processus biochimique dans lequel les neurones jouent un rôle essentiel. Lorsqu’une information arrive à un neurone, des protéines sont produites et permettent de créer un réseau spécifique (plasticité synaptique). Le chemin est créé.</a:t>
            </a:r>
          </a:p>
          <a:p>
            <a:pPr marL="0" indent="0">
              <a:buNone/>
            </a:pPr>
            <a:r>
              <a:rPr lang="fr-FR" sz="2000" dirty="0"/>
              <a:t>Pour qu’il y ait apprentissage et mémorisation il faut que le chemin soit réactivé, renforcé ou complété par d’autres stimuli, qui peuvent être auditif, visuel, olfactif.</a:t>
            </a:r>
          </a:p>
          <a:p>
            <a:pPr marL="0" indent="0">
              <a:buNone/>
            </a:pPr>
            <a:r>
              <a:rPr lang="fr-FR" sz="2000" dirty="0"/>
              <a:t>Les neurosciences nous ont appris que le sensori-moteur serait le lien entre tous ces stimuli et activerait, renforcerait l’hippocampe qui est le siège de la mémoire. </a:t>
            </a:r>
          </a:p>
          <a:p>
            <a:pPr marL="0" indent="0">
              <a:buNone/>
            </a:pPr>
            <a:r>
              <a:rPr lang="fr-FR" sz="2000" dirty="0"/>
              <a:t>L’activité physique (sensori-moteur) accélèrerait et faciliterait donc l’apprentissage. </a:t>
            </a:r>
            <a:r>
              <a:rPr lang="fr-FR" sz="2000" dirty="0">
                <a:hlinkClick r:id="rId3" action="ppaction://hlinksldjump"/>
              </a:rPr>
              <a:t>suite</a:t>
            </a:r>
            <a:endParaRPr lang="fr-FR" sz="2000" dirty="0"/>
          </a:p>
          <a:p>
            <a:endParaRPr lang="fr-FR" dirty="0"/>
          </a:p>
        </p:txBody>
      </p:sp>
    </p:spTree>
    <p:extLst>
      <p:ext uri="{BB962C8B-B14F-4D97-AF65-F5344CB8AC3E}">
        <p14:creationId xmlns:p14="http://schemas.microsoft.com/office/powerpoint/2010/main" val="270022766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9BCC0DE-F0F3-864A-B5FD-5ED941C04F94}"/>
              </a:ext>
            </a:extLst>
          </p:cNvPr>
          <p:cNvSpPr>
            <a:spLocks noGrp="1"/>
          </p:cNvSpPr>
          <p:nvPr>
            <p:ph idx="1"/>
          </p:nvPr>
        </p:nvSpPr>
        <p:spPr>
          <a:xfrm>
            <a:off x="844062" y="401190"/>
            <a:ext cx="10131425" cy="5153449"/>
          </a:xfrm>
        </p:spPr>
        <p:txBody>
          <a:bodyPr>
            <a:normAutofit lnSpcReduction="10000"/>
          </a:bodyPr>
          <a:lstStyle/>
          <a:p>
            <a:pPr marL="0" indent="0">
              <a:buNone/>
            </a:pPr>
            <a:r>
              <a:rPr lang="fr-FR" sz="2400" dirty="0"/>
              <a:t>L’activité physique favorise la production de cellules sanguines et l’irrigation du système nerveux.</a:t>
            </a:r>
          </a:p>
          <a:p>
            <a:pPr marL="0" indent="0">
              <a:buNone/>
            </a:pPr>
            <a:r>
              <a:rPr lang="fr-FR" sz="2400" dirty="0"/>
              <a:t>Elle stimule également la neurogènese (création de nouveaux neurones ) notamment au niveau de l’hippocampe qui est le siège de la mémoire, des fonctions cognitives et de l’apprentissage.</a:t>
            </a:r>
          </a:p>
          <a:p>
            <a:pPr marL="0" indent="0">
              <a:buNone/>
            </a:pPr>
            <a:r>
              <a:rPr lang="fr-FR" sz="2400" dirty="0"/>
              <a:t>Cette neurogènese  est très présente  de 0 à 5 ans  mais reste active tout au long de la vie.</a:t>
            </a:r>
          </a:p>
          <a:p>
            <a:pPr marL="0" indent="0" algn="r">
              <a:buNone/>
            </a:pPr>
            <a:r>
              <a:rPr lang="fr-FR" sz="2400" dirty="0"/>
              <a:t>On parle de « plasticité cérébrale » pour décrire cette capacité du cerveau à remodeler ses connexions en fonction de l’environnement et des expériences vécues par l’individu.    </a:t>
            </a:r>
          </a:p>
          <a:p>
            <a:pPr marL="0" indent="0" algn="r">
              <a:buNone/>
            </a:pPr>
            <a:endParaRPr lang="fr-FR" sz="2400" dirty="0">
              <a:hlinkClick r:id="rId2" action="ppaction://hlinksldjump"/>
            </a:endParaRPr>
          </a:p>
          <a:p>
            <a:pPr marL="0" indent="0" algn="r">
              <a:buNone/>
            </a:pPr>
            <a:r>
              <a:rPr lang="fr-FR" sz="2400" dirty="0">
                <a:hlinkClick r:id="rId2" action="ppaction://hlinksldjump"/>
              </a:rPr>
              <a:t>suite</a:t>
            </a:r>
            <a:endParaRPr lang="fr-FR" sz="2400" dirty="0"/>
          </a:p>
          <a:p>
            <a:endParaRPr lang="fr-FR" dirty="0"/>
          </a:p>
        </p:txBody>
      </p:sp>
    </p:spTree>
    <p:extLst>
      <p:ext uri="{BB962C8B-B14F-4D97-AF65-F5344CB8AC3E}">
        <p14:creationId xmlns:p14="http://schemas.microsoft.com/office/powerpoint/2010/main" val="379296355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cxnSp>
        <p:nvCxnSpPr>
          <p:cNvPr id="3" name="Connecteur droit avec flèche 2">
            <a:extLst>
              <a:ext uri="{FF2B5EF4-FFF2-40B4-BE49-F238E27FC236}">
                <a16:creationId xmlns:a16="http://schemas.microsoft.com/office/drawing/2014/main" id="{16C045F6-E598-3C41-9E21-3CA9A5AFB656}"/>
              </a:ext>
            </a:extLst>
          </p:cNvPr>
          <p:cNvCxnSpPr>
            <a:cxnSpLocks/>
          </p:cNvCxnSpPr>
          <p:nvPr/>
        </p:nvCxnSpPr>
        <p:spPr>
          <a:xfrm>
            <a:off x="4029785" y="1657467"/>
            <a:ext cx="1597655" cy="905607"/>
          </a:xfrm>
          <a:prstGeom prst="straightConnector1">
            <a:avLst/>
          </a:prstGeom>
          <a:noFill/>
          <a:ln w="6345" cap="flat">
            <a:solidFill>
              <a:srgbClr val="4472C4"/>
            </a:solidFill>
            <a:prstDash val="solid"/>
            <a:miter/>
            <a:tailEnd type="arrow"/>
          </a:ln>
        </p:spPr>
      </p:cxnSp>
      <p:sp>
        <p:nvSpPr>
          <p:cNvPr id="5" name="Étiquette 21">
            <a:extLst>
              <a:ext uri="{FF2B5EF4-FFF2-40B4-BE49-F238E27FC236}">
                <a16:creationId xmlns:a16="http://schemas.microsoft.com/office/drawing/2014/main" id="{EC748DFF-5550-E646-AE74-270D5EA10AE6}"/>
              </a:ext>
            </a:extLst>
          </p:cNvPr>
          <p:cNvSpPr/>
          <p:nvPr/>
        </p:nvSpPr>
        <p:spPr>
          <a:xfrm>
            <a:off x="1737640" y="1034716"/>
            <a:ext cx="2139950" cy="1028700"/>
          </a:xfrm>
          <a:custGeom>
            <a:avLst/>
            <a:gdLst>
              <a:gd name="f0" fmla="val 10800000"/>
              <a:gd name="f1" fmla="val 5400000"/>
              <a:gd name="f2" fmla="val 16200000"/>
              <a:gd name="f3" fmla="val w"/>
              <a:gd name="f4" fmla="val h"/>
              <a:gd name="f5" fmla="val ss"/>
              <a:gd name="f6" fmla="val 0"/>
              <a:gd name="f7" fmla="+- 0 0 5400000"/>
              <a:gd name="f8" fmla="val 16667"/>
              <a:gd name="f9" fmla="abs f3"/>
              <a:gd name="f10" fmla="abs f4"/>
              <a:gd name="f11" fmla="abs f5"/>
              <a:gd name="f12" fmla="?: f9 f3 1"/>
              <a:gd name="f13" fmla="?: f10 f4 1"/>
              <a:gd name="f14" fmla="?: f11 f5 1"/>
              <a:gd name="f15" fmla="*/ f12 1 21600"/>
              <a:gd name="f16" fmla="*/ f13 1 21600"/>
              <a:gd name="f17" fmla="*/ 21600 f12 1"/>
              <a:gd name="f18" fmla="*/ 21600 f13 1"/>
              <a:gd name="f19" fmla="min f16 f15"/>
              <a:gd name="f20" fmla="*/ f17 1 f14"/>
              <a:gd name="f21" fmla="*/ f18 1 f14"/>
              <a:gd name="f22" fmla="val f20"/>
              <a:gd name="f23" fmla="val f21"/>
              <a:gd name="f24" fmla="*/ f6 f19 1"/>
              <a:gd name="f25" fmla="+- f23 0 f6"/>
              <a:gd name="f26" fmla="+- f22 0 f6"/>
              <a:gd name="f27" fmla="*/ f22 f19 1"/>
              <a:gd name="f28" fmla="*/ f23 f19 1"/>
              <a:gd name="f29" fmla="min f26 f25"/>
              <a:gd name="f30" fmla="*/ f29 f8 1"/>
              <a:gd name="f31" fmla="*/ f30 1 100000"/>
              <a:gd name="f32" fmla="+- f22 0 f31"/>
              <a:gd name="f33" fmla="+- f23 0 f31"/>
              <a:gd name="f34" fmla="*/ f31 70711 1"/>
              <a:gd name="f35" fmla="*/ f31 f19 1"/>
              <a:gd name="f36" fmla="*/ f34 1 100000"/>
              <a:gd name="f37" fmla="*/ f32 f19 1"/>
              <a:gd name="f38" fmla="*/ f33 f19 1"/>
              <a:gd name="f39" fmla="+- f22 0 f36"/>
              <a:gd name="f40" fmla="+- f23 0 f36"/>
              <a:gd name="f41" fmla="*/ f36 f19 1"/>
              <a:gd name="f42" fmla="*/ f39 f19 1"/>
              <a:gd name="f43" fmla="*/ f40 f19 1"/>
            </a:gdLst>
            <a:ahLst/>
            <a:cxnLst>
              <a:cxn ang="3cd4">
                <a:pos x="hc" y="t"/>
              </a:cxn>
              <a:cxn ang="0">
                <a:pos x="r" y="vc"/>
              </a:cxn>
              <a:cxn ang="cd4">
                <a:pos x="hc" y="b"/>
              </a:cxn>
              <a:cxn ang="cd2">
                <a:pos x="l" y="vc"/>
              </a:cxn>
            </a:cxnLst>
            <a:rect l="f41" t="f41" r="f42" b="f43"/>
            <a:pathLst>
              <a:path>
                <a:moveTo>
                  <a:pt x="f24" y="f35"/>
                </a:moveTo>
                <a:arcTo wR="f35" hR="f35" stAng="f1" swAng="f7"/>
                <a:lnTo>
                  <a:pt x="f37" y="f24"/>
                </a:lnTo>
                <a:arcTo wR="f35" hR="f35" stAng="f0" swAng="f7"/>
                <a:lnTo>
                  <a:pt x="f27" y="f38"/>
                </a:lnTo>
                <a:arcTo wR="f35" hR="f35" stAng="f2" swAng="f7"/>
                <a:lnTo>
                  <a:pt x="f35" y="f28"/>
                </a:lnTo>
                <a:arcTo wR="f35" hR="f35" stAng="f6" swAng="f7"/>
                <a:close/>
              </a:path>
            </a:pathLst>
          </a:custGeom>
          <a:solidFill>
            <a:srgbClr val="4472C4"/>
          </a:solidFill>
          <a:ln w="12701" cap="flat">
            <a:solidFill>
              <a:srgbClr val="1F3763"/>
            </a:solidFill>
            <a:prstDash val="solid"/>
            <a:miter/>
          </a:ln>
        </p:spPr>
        <p:txBody>
          <a:bodyPr vert="horz" wrap="square" lIns="91440" tIns="45720" rIns="91440" bIns="45720" anchor="ctr" anchorCtr="0" compatLnSpc="1">
            <a:noAutofit/>
          </a:bodyPr>
          <a:lstStyle/>
          <a:p>
            <a:pPr marR="648335" algn="r" hangingPunct="0">
              <a:spcAft>
                <a:spcPts val="600"/>
              </a:spcAft>
            </a:pPr>
            <a:r>
              <a:rPr lang="fr-FR" sz="1600" kern="15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Stimulus</a:t>
            </a:r>
            <a:endParaRPr lang="fr-FR" sz="1000" kern="150">
              <a:solidFill>
                <a:srgbClr val="000000"/>
              </a:solidFill>
              <a:effectLst/>
              <a:latin typeface="Times New Roman" panose="02020603050405020304" pitchFamily="18" charset="0"/>
              <a:ea typeface="Times New Roman" panose="02020603050405020304" pitchFamily="18" charset="0"/>
            </a:endParaRPr>
          </a:p>
          <a:p>
            <a:pPr marR="648335" algn="r" hangingPunct="0">
              <a:spcAft>
                <a:spcPts val="600"/>
              </a:spcAft>
            </a:pPr>
            <a:r>
              <a:rPr lang="fr-FR" sz="1600" kern="15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Auditif</a:t>
            </a:r>
            <a:endParaRPr lang="fr-FR" sz="1000" kern="150">
              <a:solidFill>
                <a:srgbClr val="000000"/>
              </a:solidFill>
              <a:effectLst/>
              <a:latin typeface="Times New Roman" panose="02020603050405020304" pitchFamily="18" charset="0"/>
              <a:ea typeface="Times New Roman" panose="02020603050405020304" pitchFamily="18" charset="0"/>
            </a:endParaRPr>
          </a:p>
        </p:txBody>
      </p:sp>
      <p:sp>
        <p:nvSpPr>
          <p:cNvPr id="7" name="Nuage 14">
            <a:extLst>
              <a:ext uri="{FF2B5EF4-FFF2-40B4-BE49-F238E27FC236}">
                <a16:creationId xmlns:a16="http://schemas.microsoft.com/office/drawing/2014/main" id="{FE452954-B328-CA49-9C4E-87F2EBE19BA5}"/>
              </a:ext>
            </a:extLst>
          </p:cNvPr>
          <p:cNvSpPr/>
          <p:nvPr/>
        </p:nvSpPr>
        <p:spPr>
          <a:xfrm>
            <a:off x="4831217" y="2647679"/>
            <a:ext cx="2975763" cy="1608941"/>
          </a:xfrm>
          <a:custGeom>
            <a:avLst/>
            <a:gdLst>
              <a:gd name="f0" fmla="val 10800000"/>
              <a:gd name="f1" fmla="val 5400000"/>
              <a:gd name="f2" fmla="val 180"/>
              <a:gd name="f3" fmla="val w"/>
              <a:gd name="f4" fmla="val h"/>
              <a:gd name="f5" fmla="val 0"/>
              <a:gd name="f6" fmla="val 43200"/>
              <a:gd name="f7" fmla="val 3900"/>
              <a:gd name="f8" fmla="val 14370"/>
              <a:gd name="f9" fmla="val 3629"/>
              <a:gd name="f10" fmla="val 11657"/>
              <a:gd name="f11" fmla="val 4261"/>
              <a:gd name="f12" fmla="val 8921"/>
              <a:gd name="f13" fmla="val 5623"/>
              <a:gd name="f14" fmla="val 6907"/>
              <a:gd name="f15" fmla="val 7775"/>
              <a:gd name="f16" fmla="val 3726"/>
              <a:gd name="f17" fmla="val 11264"/>
              <a:gd name="f18" fmla="val 3017"/>
              <a:gd name="f19" fmla="val 14005"/>
              <a:gd name="f20" fmla="val 5202"/>
              <a:gd name="f21" fmla="val 15678"/>
              <a:gd name="f22" fmla="val 909"/>
              <a:gd name="f23" fmla="val 19914"/>
              <a:gd name="f24" fmla="val 22"/>
              <a:gd name="f25" fmla="val 22456"/>
              <a:gd name="f26" fmla="val 3432"/>
              <a:gd name="f27" fmla="val 23097"/>
              <a:gd name="f28" fmla="val 1683"/>
              <a:gd name="f29" fmla="val 24328"/>
              <a:gd name="f30" fmla="val 474"/>
              <a:gd name="f31" fmla="val 25749"/>
              <a:gd name="f32" fmla="val 200"/>
              <a:gd name="f33" fmla="val 27313"/>
              <a:gd name="f34" fmla="+- 0 0 102"/>
              <a:gd name="f35" fmla="val 28875"/>
              <a:gd name="f36" fmla="val 770"/>
              <a:gd name="f37" fmla="val 29833"/>
              <a:gd name="f38" fmla="val 2481"/>
              <a:gd name="f39" fmla="val 31215"/>
              <a:gd name="f40" fmla="val 267"/>
              <a:gd name="f41" fmla="val 33501"/>
              <a:gd name="f42" fmla="+- 0 0 460"/>
              <a:gd name="f43" fmla="val 35463"/>
              <a:gd name="f44" fmla="val 690"/>
              <a:gd name="f45" fmla="val 36958"/>
              <a:gd name="f46" fmla="val 1566"/>
              <a:gd name="f47" fmla="val 38030"/>
              <a:gd name="f48" fmla="val 3400"/>
              <a:gd name="f49" fmla="val 38318"/>
              <a:gd name="f50" fmla="val 5576"/>
              <a:gd name="f51" fmla="val 40046"/>
              <a:gd name="f52" fmla="val 6218"/>
              <a:gd name="f53" fmla="val 41422"/>
              <a:gd name="f54" fmla="val 7998"/>
              <a:gd name="f55" fmla="val 41982"/>
              <a:gd name="f56" fmla="val 10318"/>
              <a:gd name="f57" fmla="val 42389"/>
              <a:gd name="f58" fmla="val 12002"/>
              <a:gd name="f59" fmla="val 42331"/>
              <a:gd name="f60" fmla="val 13831"/>
              <a:gd name="f61" fmla="val 41818"/>
              <a:gd name="f62" fmla="val 15460"/>
              <a:gd name="f63" fmla="val 43079"/>
              <a:gd name="f64" fmla="val 17694"/>
              <a:gd name="f65" fmla="val 43520"/>
              <a:gd name="f66" fmla="val 20590"/>
              <a:gd name="f67" fmla="val 43016"/>
              <a:gd name="f68" fmla="val 23322"/>
              <a:gd name="f69" fmla="val 42346"/>
              <a:gd name="f70" fmla="val 26954"/>
              <a:gd name="f71" fmla="val 40128"/>
              <a:gd name="f72" fmla="val 29674"/>
              <a:gd name="f73" fmla="val 37404"/>
              <a:gd name="f74" fmla="val 30204"/>
              <a:gd name="f75" fmla="val 37391"/>
              <a:gd name="f76" fmla="val 32471"/>
              <a:gd name="f77" fmla="val 36658"/>
              <a:gd name="f78" fmla="val 34621"/>
              <a:gd name="f79" fmla="val 35395"/>
              <a:gd name="f80" fmla="val 36101"/>
              <a:gd name="f81" fmla="val 33476"/>
              <a:gd name="f82" fmla="val 38350"/>
              <a:gd name="f83" fmla="val 30704"/>
              <a:gd name="f84" fmla="val 38639"/>
              <a:gd name="f85" fmla="val 28555"/>
              <a:gd name="f86" fmla="val 36815"/>
              <a:gd name="f87" fmla="val 27860"/>
              <a:gd name="f88" fmla="val 39948"/>
              <a:gd name="f89" fmla="val 25999"/>
              <a:gd name="f90" fmla="val 42343"/>
              <a:gd name="f91" fmla="val 23667"/>
              <a:gd name="f92" fmla="val 43106"/>
              <a:gd name="f93" fmla="val 20919"/>
              <a:gd name="f94" fmla="val 44005"/>
              <a:gd name="f95" fmla="val 18051"/>
              <a:gd name="f96" fmla="val 42473"/>
              <a:gd name="f97" fmla="val 16480"/>
              <a:gd name="f98" fmla="val 39266"/>
              <a:gd name="f99" fmla="val 12772"/>
              <a:gd name="f100" fmla="val 42310"/>
              <a:gd name="f101" fmla="val 7956"/>
              <a:gd name="f102" fmla="val 40599"/>
              <a:gd name="f103" fmla="val 5804"/>
              <a:gd name="f104" fmla="val 35472"/>
              <a:gd name="f105" fmla="val 3690"/>
              <a:gd name="f106" fmla="val 35809"/>
              <a:gd name="f107" fmla="val 1705"/>
              <a:gd name="f108" fmla="val 34024"/>
              <a:gd name="f109" fmla="val 1110"/>
              <a:gd name="f110" fmla="val 31250"/>
              <a:gd name="f111" fmla="val 679"/>
              <a:gd name="f112" fmla="val 29243"/>
              <a:gd name="f113" fmla="val 1060"/>
              <a:gd name="f114" fmla="val 27077"/>
              <a:gd name="f115" fmla="val 2113"/>
              <a:gd name="f116" fmla="val 25551"/>
              <a:gd name="f117" fmla="val 619"/>
              <a:gd name="f118" fmla="val 24354"/>
              <a:gd name="f119" fmla="+- 0 0 213"/>
              <a:gd name="f120" fmla="val 22057"/>
              <a:gd name="f121" fmla="+- 0 0 5"/>
              <a:gd name="f122" fmla="val 19704"/>
              <a:gd name="f123" fmla="val 239"/>
              <a:gd name="f124" fmla="val 16949"/>
              <a:gd name="f125" fmla="val 1845"/>
              <a:gd name="f126" fmla="val 14791"/>
              <a:gd name="f127" fmla="val 3863"/>
              <a:gd name="f128" fmla="val 14507"/>
              <a:gd name="f129" fmla="val 3875"/>
              <a:gd name="f130" fmla="val 14461"/>
              <a:gd name="f131" fmla="val 3888"/>
              <a:gd name="f132" fmla="val 14416"/>
              <a:gd name="f133" fmla="val 4693"/>
              <a:gd name="f134" fmla="val 26177"/>
              <a:gd name="f135" fmla="val 3809"/>
              <a:gd name="f136" fmla="val 26271"/>
              <a:gd name="f137" fmla="val 2925"/>
              <a:gd name="f138" fmla="val 25993"/>
              <a:gd name="f139" fmla="val 2160"/>
              <a:gd name="f140" fmla="val 25380"/>
              <a:gd name="f141" fmla="val 6928"/>
              <a:gd name="f142" fmla="val 34899"/>
              <a:gd name="f143" fmla="val 6573"/>
              <a:gd name="f144" fmla="val 35092"/>
              <a:gd name="f145" fmla="val 6200"/>
              <a:gd name="f146" fmla="val 35220"/>
              <a:gd name="f147" fmla="val 5820"/>
              <a:gd name="f148" fmla="val 35280"/>
              <a:gd name="f149" fmla="val 16478"/>
              <a:gd name="f150" fmla="val 39090"/>
              <a:gd name="f151" fmla="val 16211"/>
              <a:gd name="f152" fmla="val 38544"/>
              <a:gd name="f153" fmla="val 15987"/>
              <a:gd name="f154" fmla="val 37961"/>
              <a:gd name="f155" fmla="val 15810"/>
              <a:gd name="f156" fmla="val 37350"/>
              <a:gd name="f157" fmla="val 28827"/>
              <a:gd name="f158" fmla="val 34751"/>
              <a:gd name="f159" fmla="val 28788"/>
              <a:gd name="f160" fmla="val 35398"/>
              <a:gd name="f161" fmla="val 28698"/>
              <a:gd name="f162" fmla="val 36038"/>
              <a:gd name="f163" fmla="val 28560"/>
              <a:gd name="f164" fmla="val 36660"/>
              <a:gd name="f165" fmla="val 34129"/>
              <a:gd name="f166" fmla="val 22954"/>
              <a:gd name="f167" fmla="val 36133"/>
              <a:gd name="f168" fmla="val 24282"/>
              <a:gd name="f169" fmla="val 37398"/>
              <a:gd name="f170" fmla="val 27058"/>
              <a:gd name="f171" fmla="val 37380"/>
              <a:gd name="f172" fmla="val 30090"/>
              <a:gd name="f173" fmla="val 41798"/>
              <a:gd name="f174" fmla="val 15354"/>
              <a:gd name="f175" fmla="val 41473"/>
              <a:gd name="f176" fmla="val 16386"/>
              <a:gd name="f177" fmla="val 40978"/>
              <a:gd name="f178" fmla="val 17302"/>
              <a:gd name="f179" fmla="val 40350"/>
              <a:gd name="f180" fmla="val 18030"/>
              <a:gd name="f181" fmla="val 38324"/>
              <a:gd name="f182" fmla="val 5426"/>
              <a:gd name="f183" fmla="val 38379"/>
              <a:gd name="f184" fmla="val 5843"/>
              <a:gd name="f185" fmla="val 38405"/>
              <a:gd name="f186" fmla="val 6266"/>
              <a:gd name="f187" fmla="val 38400"/>
              <a:gd name="f188" fmla="val 6690"/>
              <a:gd name="f189" fmla="val 29078"/>
              <a:gd name="f190" fmla="val 3952"/>
              <a:gd name="f191" fmla="val 29267"/>
              <a:gd name="f192" fmla="val 3369"/>
              <a:gd name="f193" fmla="val 29516"/>
              <a:gd name="f194" fmla="val 2826"/>
              <a:gd name="f195" fmla="val 29820"/>
              <a:gd name="f196" fmla="val 2340"/>
              <a:gd name="f197" fmla="val 22141"/>
              <a:gd name="f198" fmla="val 4720"/>
              <a:gd name="f199" fmla="val 22218"/>
              <a:gd name="f200" fmla="val 4238"/>
              <a:gd name="f201" fmla="val 22339"/>
              <a:gd name="f202" fmla="val 3771"/>
              <a:gd name="f203" fmla="val 22500"/>
              <a:gd name="f204" fmla="val 3330"/>
              <a:gd name="f205" fmla="val 14000"/>
              <a:gd name="f206" fmla="val 5192"/>
              <a:gd name="f207" fmla="val 14472"/>
              <a:gd name="f208" fmla="val 5568"/>
              <a:gd name="f209" fmla="val 14908"/>
              <a:gd name="f210" fmla="val 6021"/>
              <a:gd name="f211" fmla="val 15300"/>
              <a:gd name="f212" fmla="val 6540"/>
              <a:gd name="f213" fmla="val 4127"/>
              <a:gd name="f214" fmla="val 15789"/>
              <a:gd name="f215" fmla="val 4024"/>
              <a:gd name="f216" fmla="val 15325"/>
              <a:gd name="f217" fmla="val 3948"/>
              <a:gd name="f218" fmla="val 14851"/>
              <a:gd name="f219" fmla="+- 0 0 -90"/>
              <a:gd name="f220" fmla="*/ f3 1 43200"/>
              <a:gd name="f221" fmla="*/ f4 1 43200"/>
              <a:gd name="f222" fmla="+- f6 0 f5"/>
              <a:gd name="f223" fmla="*/ f219 f0 1"/>
              <a:gd name="f224" fmla="*/ f222 1 43200"/>
              <a:gd name="f225" fmla="*/ 224382 f222 1"/>
              <a:gd name="f226" fmla="*/ 833409 f222 1"/>
              <a:gd name="f227" fmla="*/ 103274 f222 1"/>
              <a:gd name="f228" fmla="*/ 808035 f222 1"/>
              <a:gd name="f229" fmla="*/ 331242 f222 1"/>
              <a:gd name="f230" fmla="*/ 1111095 f222 1"/>
              <a:gd name="f231" fmla="*/ 278266 f222 1"/>
              <a:gd name="f232" fmla="*/ 1123225 f222 1"/>
              <a:gd name="f233" fmla="*/ 787848 f222 1"/>
              <a:gd name="f234" fmla="*/ 1244526 f222 1"/>
              <a:gd name="f235" fmla="*/ 755909 f222 1"/>
              <a:gd name="f236" fmla="*/ 1189129 f222 1"/>
              <a:gd name="f237" fmla="*/ 1378279 f222 1"/>
              <a:gd name="f238" fmla="*/ 1106383 f222 1"/>
              <a:gd name="f239" fmla="*/ 1365513 f222 1"/>
              <a:gd name="f240" fmla="*/ 1167161 f222 1"/>
              <a:gd name="f241" fmla="*/ 1631779 f222 1"/>
              <a:gd name="f242" fmla="*/ 730797 f222 1"/>
              <a:gd name="f243" fmla="*/ 1787216 f222 1"/>
              <a:gd name="f244" fmla="*/ 957989 f222 1"/>
              <a:gd name="f245" fmla="*/ 1998449 f222 1"/>
              <a:gd name="f246" fmla="*/ 488832 f222 1"/>
              <a:gd name="f247" fmla="*/ 1929218 f222 1"/>
              <a:gd name="f248" fmla="*/ 574029 f222 1"/>
              <a:gd name="f249" fmla="*/ 1832350 f222 1"/>
              <a:gd name="f250" fmla="*/ 172750 f222 1"/>
              <a:gd name="f251" fmla="*/ 1835984 f222 1"/>
              <a:gd name="f252" fmla="*/ 212993 f222 1"/>
              <a:gd name="f253" fmla="*/ 1390280 f222 1"/>
              <a:gd name="f254" fmla="*/ 125822 f222 1"/>
              <a:gd name="f255" fmla="*/ 1425756 f222 1"/>
              <a:gd name="f256" fmla="*/ 74500 f222 1"/>
              <a:gd name="f257" fmla="*/ 1058607 f222 1"/>
              <a:gd name="f258" fmla="*/ 150273 f222 1"/>
              <a:gd name="f259" fmla="*/ 1075772 f222 1"/>
              <a:gd name="f260" fmla="*/ 106019 f222 1"/>
              <a:gd name="f261" fmla="*/ 669369 f222 1"/>
              <a:gd name="f262" fmla="*/ 165300 f222 1"/>
              <a:gd name="f263" fmla="*/ 731525 f222 1"/>
              <a:gd name="f264" fmla="*/ 208217 f222 1"/>
              <a:gd name="f265" fmla="*/ 197320 f222 1"/>
              <a:gd name="f266" fmla="*/ 502682 f222 1"/>
              <a:gd name="f267" fmla="*/ 186467 f222 1"/>
              <a:gd name="f268" fmla="*/ 457504 f222 1"/>
              <a:gd name="f269" fmla="*/ 0 f222 1"/>
              <a:gd name="f270" fmla="*/ 43200 f222 1"/>
              <a:gd name="f271" fmla="*/ f223 1 f2"/>
              <a:gd name="f272" fmla="*/ f225 1 43200"/>
              <a:gd name="f273" fmla="*/ f226 1 43200"/>
              <a:gd name="f274" fmla="*/ f227 1 43200"/>
              <a:gd name="f275" fmla="*/ f228 1 43200"/>
              <a:gd name="f276" fmla="*/ f229 1 43200"/>
              <a:gd name="f277" fmla="*/ f230 1 43200"/>
              <a:gd name="f278" fmla="*/ f231 1 43200"/>
              <a:gd name="f279" fmla="*/ f232 1 43200"/>
              <a:gd name="f280" fmla="*/ f233 1 43200"/>
              <a:gd name="f281" fmla="*/ f234 1 43200"/>
              <a:gd name="f282" fmla="*/ f235 1 43200"/>
              <a:gd name="f283" fmla="*/ f236 1 43200"/>
              <a:gd name="f284" fmla="*/ f237 1 43200"/>
              <a:gd name="f285" fmla="*/ f238 1 43200"/>
              <a:gd name="f286" fmla="*/ f239 1 43200"/>
              <a:gd name="f287" fmla="*/ f240 1 43200"/>
              <a:gd name="f288" fmla="*/ f241 1 43200"/>
              <a:gd name="f289" fmla="*/ f242 1 43200"/>
              <a:gd name="f290" fmla="*/ f243 1 43200"/>
              <a:gd name="f291" fmla="*/ f244 1 43200"/>
              <a:gd name="f292" fmla="*/ f245 1 43200"/>
              <a:gd name="f293" fmla="*/ f246 1 43200"/>
              <a:gd name="f294" fmla="*/ f247 1 43200"/>
              <a:gd name="f295" fmla="*/ f248 1 43200"/>
              <a:gd name="f296" fmla="*/ f249 1 43200"/>
              <a:gd name="f297" fmla="*/ f250 1 43200"/>
              <a:gd name="f298" fmla="*/ f251 1 43200"/>
              <a:gd name="f299" fmla="*/ f252 1 43200"/>
              <a:gd name="f300" fmla="*/ f253 1 43200"/>
              <a:gd name="f301" fmla="*/ f254 1 43200"/>
              <a:gd name="f302" fmla="*/ f255 1 43200"/>
              <a:gd name="f303" fmla="*/ f256 1 43200"/>
              <a:gd name="f304" fmla="*/ f257 1 43200"/>
              <a:gd name="f305" fmla="*/ f258 1 43200"/>
              <a:gd name="f306" fmla="*/ f259 1 43200"/>
              <a:gd name="f307" fmla="*/ f260 1 43200"/>
              <a:gd name="f308" fmla="*/ f261 1 43200"/>
              <a:gd name="f309" fmla="*/ f262 1 43200"/>
              <a:gd name="f310" fmla="*/ f263 1 43200"/>
              <a:gd name="f311" fmla="*/ f264 1 43200"/>
              <a:gd name="f312" fmla="*/ f265 1 43200"/>
              <a:gd name="f313" fmla="*/ f266 1 43200"/>
              <a:gd name="f314" fmla="*/ f267 1 43200"/>
              <a:gd name="f315" fmla="*/ f268 1 43200"/>
              <a:gd name="f316" fmla="*/ f269 1 43200"/>
              <a:gd name="f317" fmla="*/ f270 1 43200"/>
              <a:gd name="f318" fmla="+- f271 0 f1"/>
              <a:gd name="f319" fmla="*/ f272 1 f224"/>
              <a:gd name="f320" fmla="*/ f273 1 f224"/>
              <a:gd name="f321" fmla="*/ f274 1 f224"/>
              <a:gd name="f322" fmla="*/ f275 1 f224"/>
              <a:gd name="f323" fmla="*/ f276 1 f224"/>
              <a:gd name="f324" fmla="*/ f277 1 f224"/>
              <a:gd name="f325" fmla="*/ f278 1 f224"/>
              <a:gd name="f326" fmla="*/ f279 1 f224"/>
              <a:gd name="f327" fmla="*/ f280 1 f224"/>
              <a:gd name="f328" fmla="*/ f281 1 f224"/>
              <a:gd name="f329" fmla="*/ f282 1 f224"/>
              <a:gd name="f330" fmla="*/ f283 1 f224"/>
              <a:gd name="f331" fmla="*/ f284 1 f224"/>
              <a:gd name="f332" fmla="*/ f285 1 f224"/>
              <a:gd name="f333" fmla="*/ f286 1 f224"/>
              <a:gd name="f334" fmla="*/ f287 1 f224"/>
              <a:gd name="f335" fmla="*/ f288 1 f224"/>
              <a:gd name="f336" fmla="*/ f289 1 f224"/>
              <a:gd name="f337" fmla="*/ f290 1 f224"/>
              <a:gd name="f338" fmla="*/ f291 1 f224"/>
              <a:gd name="f339" fmla="*/ f292 1 f224"/>
              <a:gd name="f340" fmla="*/ f293 1 f224"/>
              <a:gd name="f341" fmla="*/ f294 1 f224"/>
              <a:gd name="f342" fmla="*/ f295 1 f224"/>
              <a:gd name="f343" fmla="*/ f296 1 f224"/>
              <a:gd name="f344" fmla="*/ f297 1 f224"/>
              <a:gd name="f345" fmla="*/ f298 1 f224"/>
              <a:gd name="f346" fmla="*/ f299 1 f224"/>
              <a:gd name="f347" fmla="*/ f300 1 f224"/>
              <a:gd name="f348" fmla="*/ f301 1 f224"/>
              <a:gd name="f349" fmla="*/ f302 1 f224"/>
              <a:gd name="f350" fmla="*/ f303 1 f224"/>
              <a:gd name="f351" fmla="*/ f304 1 f224"/>
              <a:gd name="f352" fmla="*/ f305 1 f224"/>
              <a:gd name="f353" fmla="*/ f306 1 f224"/>
              <a:gd name="f354" fmla="*/ f307 1 f224"/>
              <a:gd name="f355" fmla="*/ f308 1 f224"/>
              <a:gd name="f356" fmla="*/ f309 1 f224"/>
              <a:gd name="f357" fmla="*/ f310 1 f224"/>
              <a:gd name="f358" fmla="*/ f311 1 f224"/>
              <a:gd name="f359" fmla="*/ f312 1 f224"/>
              <a:gd name="f360" fmla="*/ f313 1 f224"/>
              <a:gd name="f361" fmla="*/ f314 1 f224"/>
              <a:gd name="f362" fmla="*/ f315 1 f224"/>
              <a:gd name="f363" fmla="*/ f316 1 f224"/>
              <a:gd name="f364" fmla="*/ f317 1 f224"/>
              <a:gd name="f365" fmla="*/ f363 f220 1"/>
              <a:gd name="f366" fmla="*/ f364 f220 1"/>
              <a:gd name="f367" fmla="*/ f364 f221 1"/>
              <a:gd name="f368" fmla="*/ f363 f221 1"/>
              <a:gd name="f369" fmla="*/ f319 f220 1"/>
              <a:gd name="f370" fmla="*/ f320 f221 1"/>
              <a:gd name="f371" fmla="*/ f321 f220 1"/>
              <a:gd name="f372" fmla="*/ f322 f221 1"/>
              <a:gd name="f373" fmla="*/ f323 f220 1"/>
              <a:gd name="f374" fmla="*/ f324 f221 1"/>
              <a:gd name="f375" fmla="*/ f325 f220 1"/>
              <a:gd name="f376" fmla="*/ f326 f221 1"/>
              <a:gd name="f377" fmla="*/ f327 f220 1"/>
              <a:gd name="f378" fmla="*/ f328 f221 1"/>
              <a:gd name="f379" fmla="*/ f329 f220 1"/>
              <a:gd name="f380" fmla="*/ f330 f221 1"/>
              <a:gd name="f381" fmla="*/ f331 f220 1"/>
              <a:gd name="f382" fmla="*/ f332 f221 1"/>
              <a:gd name="f383" fmla="*/ f333 f220 1"/>
              <a:gd name="f384" fmla="*/ f334 f221 1"/>
              <a:gd name="f385" fmla="*/ f335 f220 1"/>
              <a:gd name="f386" fmla="*/ f336 f221 1"/>
              <a:gd name="f387" fmla="*/ f337 f220 1"/>
              <a:gd name="f388" fmla="*/ f338 f221 1"/>
              <a:gd name="f389" fmla="*/ f339 f220 1"/>
              <a:gd name="f390" fmla="*/ f340 f221 1"/>
              <a:gd name="f391" fmla="*/ f341 f220 1"/>
              <a:gd name="f392" fmla="*/ f342 f221 1"/>
              <a:gd name="f393" fmla="*/ f343 f220 1"/>
              <a:gd name="f394" fmla="*/ f344 f221 1"/>
              <a:gd name="f395" fmla="*/ f345 f220 1"/>
              <a:gd name="f396" fmla="*/ f346 f221 1"/>
              <a:gd name="f397" fmla="*/ f347 f220 1"/>
              <a:gd name="f398" fmla="*/ f348 f221 1"/>
              <a:gd name="f399" fmla="*/ f349 f220 1"/>
              <a:gd name="f400" fmla="*/ f350 f221 1"/>
              <a:gd name="f401" fmla="*/ f351 f220 1"/>
              <a:gd name="f402" fmla="*/ f352 f221 1"/>
              <a:gd name="f403" fmla="*/ f353 f220 1"/>
              <a:gd name="f404" fmla="*/ f354 f221 1"/>
              <a:gd name="f405" fmla="*/ f355 f220 1"/>
              <a:gd name="f406" fmla="*/ f356 f221 1"/>
              <a:gd name="f407" fmla="*/ f357 f220 1"/>
              <a:gd name="f408" fmla="*/ f358 f221 1"/>
              <a:gd name="f409" fmla="*/ f359 f220 1"/>
              <a:gd name="f410" fmla="*/ f360 f221 1"/>
              <a:gd name="f411" fmla="*/ f361 f220 1"/>
              <a:gd name="f412" fmla="*/ f362 f221 1"/>
            </a:gdLst>
            <a:ahLst/>
            <a:cxnLst>
              <a:cxn ang="3cd4">
                <a:pos x="hc" y="t"/>
              </a:cxn>
              <a:cxn ang="0">
                <a:pos x="r" y="vc"/>
              </a:cxn>
              <a:cxn ang="cd4">
                <a:pos x="hc" y="b"/>
              </a:cxn>
              <a:cxn ang="cd2">
                <a:pos x="l" y="vc"/>
              </a:cxn>
              <a:cxn ang="f318">
                <a:pos x="f369" y="f370"/>
              </a:cxn>
              <a:cxn ang="f318">
                <a:pos x="f371" y="f372"/>
              </a:cxn>
              <a:cxn ang="f318">
                <a:pos x="f373" y="f374"/>
              </a:cxn>
              <a:cxn ang="f318">
                <a:pos x="f375" y="f376"/>
              </a:cxn>
              <a:cxn ang="f318">
                <a:pos x="f377" y="f378"/>
              </a:cxn>
              <a:cxn ang="f318">
                <a:pos x="f379" y="f380"/>
              </a:cxn>
              <a:cxn ang="f318">
                <a:pos x="f381" y="f382"/>
              </a:cxn>
              <a:cxn ang="f318">
                <a:pos x="f383" y="f384"/>
              </a:cxn>
              <a:cxn ang="f318">
                <a:pos x="f385" y="f386"/>
              </a:cxn>
              <a:cxn ang="f318">
                <a:pos x="f387" y="f388"/>
              </a:cxn>
              <a:cxn ang="f318">
                <a:pos x="f389" y="f390"/>
              </a:cxn>
              <a:cxn ang="f318">
                <a:pos x="f391" y="f392"/>
              </a:cxn>
              <a:cxn ang="f318">
                <a:pos x="f393" y="f394"/>
              </a:cxn>
              <a:cxn ang="f318">
                <a:pos x="f395" y="f396"/>
              </a:cxn>
              <a:cxn ang="f318">
                <a:pos x="f397" y="f398"/>
              </a:cxn>
              <a:cxn ang="f318">
                <a:pos x="f399" y="f400"/>
              </a:cxn>
              <a:cxn ang="f318">
                <a:pos x="f401" y="f402"/>
              </a:cxn>
              <a:cxn ang="f318">
                <a:pos x="f403" y="f404"/>
              </a:cxn>
              <a:cxn ang="f318">
                <a:pos x="f405" y="f406"/>
              </a:cxn>
              <a:cxn ang="f318">
                <a:pos x="f407" y="f408"/>
              </a:cxn>
              <a:cxn ang="f318">
                <a:pos x="f409" y="f410"/>
              </a:cxn>
              <a:cxn ang="f318">
                <a:pos x="f411" y="f412"/>
              </a:cxn>
            </a:cxnLst>
            <a:rect l="f365" t="f368" r="f366" b="f367"/>
            <a:pathLst>
              <a:path w="43200" h="43200">
                <a:moveTo>
                  <a:pt x="f7" y="f8"/>
                </a:moveTo>
                <a:cubicBezTo>
                  <a:pt x="f9" y="f10"/>
                  <a:pt x="f11" y="f12"/>
                  <a:pt x="f13" y="f14"/>
                </a:cubicBezTo>
                <a:cubicBezTo>
                  <a:pt x="f15" y="f16"/>
                  <a:pt x="f17" y="f18"/>
                  <a:pt x="f19" y="f20"/>
                </a:cubicBezTo>
                <a:cubicBezTo>
                  <a:pt x="f21" y="f22"/>
                  <a:pt x="f23" y="f24"/>
                  <a:pt x="f25" y="f26"/>
                </a:cubicBezTo>
                <a:cubicBezTo>
                  <a:pt x="f27" y="f28"/>
                  <a:pt x="f29" y="f30"/>
                  <a:pt x="f31" y="f32"/>
                </a:cubicBezTo>
                <a:cubicBezTo>
                  <a:pt x="f33" y="f34"/>
                  <a:pt x="f35" y="f36"/>
                  <a:pt x="f37" y="f38"/>
                </a:cubicBezTo>
                <a:cubicBezTo>
                  <a:pt x="f39" y="f40"/>
                  <a:pt x="f41" y="f42"/>
                  <a:pt x="f43" y="f44"/>
                </a:cubicBezTo>
                <a:cubicBezTo>
                  <a:pt x="f45" y="f46"/>
                  <a:pt x="f47" y="f48"/>
                  <a:pt x="f49" y="f50"/>
                </a:cubicBezTo>
                <a:cubicBezTo>
                  <a:pt x="f51" y="f52"/>
                  <a:pt x="f53" y="f54"/>
                  <a:pt x="f55" y="f56"/>
                </a:cubicBezTo>
                <a:cubicBezTo>
                  <a:pt x="f57" y="f58"/>
                  <a:pt x="f59" y="f60"/>
                  <a:pt x="f61" y="f62"/>
                </a:cubicBezTo>
                <a:cubicBezTo>
                  <a:pt x="f63" y="f64"/>
                  <a:pt x="f65" y="f66"/>
                  <a:pt x="f67" y="f68"/>
                </a:cubicBezTo>
                <a:cubicBezTo>
                  <a:pt x="f69" y="f70"/>
                  <a:pt x="f71" y="f72"/>
                  <a:pt x="f73" y="f74"/>
                </a:cubicBezTo>
                <a:cubicBezTo>
                  <a:pt x="f75" y="f76"/>
                  <a:pt x="f77" y="f78"/>
                  <a:pt x="f79" y="f80"/>
                </a:cubicBezTo>
                <a:cubicBezTo>
                  <a:pt x="f81" y="f82"/>
                  <a:pt x="f83" y="f84"/>
                  <a:pt x="f85" y="f86"/>
                </a:cubicBezTo>
                <a:cubicBezTo>
                  <a:pt x="f87" y="f88"/>
                  <a:pt x="f89" y="f90"/>
                  <a:pt x="f91" y="f92"/>
                </a:cubicBezTo>
                <a:cubicBezTo>
                  <a:pt x="f93" y="f94"/>
                  <a:pt x="f95" y="f96"/>
                  <a:pt x="f97" y="f98"/>
                </a:cubicBezTo>
                <a:cubicBezTo>
                  <a:pt x="f99" y="f100"/>
                  <a:pt x="f101" y="f102"/>
                  <a:pt x="f103" y="f104"/>
                </a:cubicBezTo>
                <a:cubicBezTo>
                  <a:pt x="f105" y="f106"/>
                  <a:pt x="f107" y="f108"/>
                  <a:pt x="f109" y="f110"/>
                </a:cubicBezTo>
                <a:cubicBezTo>
                  <a:pt x="f111" y="f112"/>
                  <a:pt x="f113" y="f114"/>
                  <a:pt x="f115" y="f116"/>
                </a:cubicBezTo>
                <a:cubicBezTo>
                  <a:pt x="f117" y="f118"/>
                  <a:pt x="f119" y="f120"/>
                  <a:pt x="f121" y="f122"/>
                </a:cubicBezTo>
                <a:cubicBezTo>
                  <a:pt x="f123" y="f124"/>
                  <a:pt x="f125" y="f126"/>
                  <a:pt x="f127" y="f128"/>
                </a:cubicBezTo>
                <a:cubicBezTo>
                  <a:pt x="f129" y="f130"/>
                  <a:pt x="f131" y="f132"/>
                  <a:pt x="f7" y="f8"/>
                </a:cubicBezTo>
                <a:close/>
              </a:path>
              <a:path w="43200" h="43200" fill="none">
                <a:moveTo>
                  <a:pt x="f133" y="f134"/>
                </a:moveTo>
                <a:cubicBezTo>
                  <a:pt x="f135" y="f136"/>
                  <a:pt x="f137" y="f138"/>
                  <a:pt x="f139" y="f140"/>
                </a:cubicBezTo>
                <a:moveTo>
                  <a:pt x="f141" y="f142"/>
                </a:moveTo>
                <a:cubicBezTo>
                  <a:pt x="f143" y="f144"/>
                  <a:pt x="f145" y="f146"/>
                  <a:pt x="f147" y="f148"/>
                </a:cubicBezTo>
                <a:moveTo>
                  <a:pt x="f149" y="f150"/>
                </a:moveTo>
                <a:cubicBezTo>
                  <a:pt x="f151" y="f152"/>
                  <a:pt x="f153" y="f154"/>
                  <a:pt x="f155" y="f156"/>
                </a:cubicBezTo>
                <a:moveTo>
                  <a:pt x="f157" y="f158"/>
                </a:moveTo>
                <a:cubicBezTo>
                  <a:pt x="f159" y="f160"/>
                  <a:pt x="f161" y="f162"/>
                  <a:pt x="f163" y="f164"/>
                </a:cubicBezTo>
                <a:moveTo>
                  <a:pt x="f165" y="f166"/>
                </a:moveTo>
                <a:cubicBezTo>
                  <a:pt x="f167" y="f168"/>
                  <a:pt x="f169" y="f170"/>
                  <a:pt x="f171" y="f172"/>
                </a:cubicBezTo>
                <a:moveTo>
                  <a:pt x="f173" y="f174"/>
                </a:moveTo>
                <a:cubicBezTo>
                  <a:pt x="f175" y="f176"/>
                  <a:pt x="f177" y="f178"/>
                  <a:pt x="f179" y="f180"/>
                </a:cubicBezTo>
                <a:moveTo>
                  <a:pt x="f181" y="f182"/>
                </a:moveTo>
                <a:cubicBezTo>
                  <a:pt x="f183" y="f184"/>
                  <a:pt x="f185" y="f186"/>
                  <a:pt x="f187" y="f188"/>
                </a:cubicBezTo>
                <a:moveTo>
                  <a:pt x="f189" y="f190"/>
                </a:moveTo>
                <a:cubicBezTo>
                  <a:pt x="f191" y="f192"/>
                  <a:pt x="f193" y="f194"/>
                  <a:pt x="f195" y="f196"/>
                </a:cubicBezTo>
                <a:moveTo>
                  <a:pt x="f197" y="f198"/>
                </a:moveTo>
                <a:cubicBezTo>
                  <a:pt x="f199" y="f200"/>
                  <a:pt x="f201" y="f202"/>
                  <a:pt x="f203" y="f204"/>
                </a:cubicBezTo>
                <a:moveTo>
                  <a:pt x="f205" y="f206"/>
                </a:moveTo>
                <a:cubicBezTo>
                  <a:pt x="f207" y="f208"/>
                  <a:pt x="f209" y="f210"/>
                  <a:pt x="f211" y="f212"/>
                </a:cubicBezTo>
                <a:moveTo>
                  <a:pt x="f213" y="f214"/>
                </a:moveTo>
                <a:cubicBezTo>
                  <a:pt x="f215" y="f216"/>
                  <a:pt x="f217" y="f218"/>
                  <a:pt x="f7" y="f8"/>
                </a:cubicBezTo>
              </a:path>
            </a:pathLst>
          </a:custGeom>
          <a:solidFill>
            <a:srgbClr val="FFC000"/>
          </a:solidFill>
          <a:ln w="12700" cap="flat">
            <a:solidFill>
              <a:srgbClr val="7F5F00"/>
            </a:solidFill>
            <a:prstDash val="solid"/>
            <a:miter/>
          </a:ln>
        </p:spPr>
        <p:txBody>
          <a:bodyPr vert="horz" wrap="square" lIns="91440" tIns="45720" rIns="91440" bIns="45720" anchor="ctr" anchorCtr="0" compatLnSpc="1">
            <a:noAutofit/>
          </a:bodyPr>
          <a:lstStyle/>
          <a:p>
            <a:pPr marR="648335" algn="r" hangingPunct="0">
              <a:spcAft>
                <a:spcPts val="600"/>
              </a:spcAft>
            </a:pPr>
            <a:r>
              <a:rPr lang="fr-FR" sz="1600" kern="1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Hippocampe : </a:t>
            </a:r>
          </a:p>
          <a:p>
            <a:pPr marR="648335" algn="r" hangingPunct="0">
              <a:spcAft>
                <a:spcPts val="600"/>
              </a:spcAft>
            </a:pPr>
            <a:r>
              <a:rPr lang="fr-FR" sz="1600" kern="1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Mémoire-Stockage</a:t>
            </a:r>
          </a:p>
          <a:p>
            <a:pPr marR="648335" algn="r" hangingPunct="0">
              <a:spcAft>
                <a:spcPts val="600"/>
              </a:spcAft>
            </a:pPr>
            <a:r>
              <a:rPr lang="fr-FR" sz="1600" kern="15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Fonctions cognitives</a:t>
            </a:r>
            <a:endParaRPr lang="fr-FR" sz="1000" kern="150" dirty="0">
              <a:solidFill>
                <a:srgbClr val="000000"/>
              </a:solidFill>
              <a:effectLst/>
              <a:latin typeface="Times New Roman" panose="02020603050405020304" pitchFamily="18" charset="0"/>
              <a:ea typeface="Times New Roman" panose="02020603050405020304" pitchFamily="18" charset="0"/>
            </a:endParaRPr>
          </a:p>
        </p:txBody>
      </p:sp>
      <p:sp>
        <p:nvSpPr>
          <p:cNvPr id="9" name="Étiquette 22">
            <a:extLst>
              <a:ext uri="{FF2B5EF4-FFF2-40B4-BE49-F238E27FC236}">
                <a16:creationId xmlns:a16="http://schemas.microsoft.com/office/drawing/2014/main" id="{C5FF17C0-F43E-B143-8B8B-C46FAD389060}"/>
              </a:ext>
            </a:extLst>
          </p:cNvPr>
          <p:cNvSpPr/>
          <p:nvPr/>
        </p:nvSpPr>
        <p:spPr>
          <a:xfrm>
            <a:off x="1577039" y="5109774"/>
            <a:ext cx="2091690" cy="914400"/>
          </a:xfrm>
          <a:custGeom>
            <a:avLst/>
            <a:gdLst>
              <a:gd name="f0" fmla="val 10800000"/>
              <a:gd name="f1" fmla="val 5400000"/>
              <a:gd name="f2" fmla="val 16200000"/>
              <a:gd name="f3" fmla="val w"/>
              <a:gd name="f4" fmla="val h"/>
              <a:gd name="f5" fmla="val ss"/>
              <a:gd name="f6" fmla="val 0"/>
              <a:gd name="f7" fmla="+- 0 0 5400000"/>
              <a:gd name="f8" fmla="val 16667"/>
              <a:gd name="f9" fmla="abs f3"/>
              <a:gd name="f10" fmla="abs f4"/>
              <a:gd name="f11" fmla="abs f5"/>
              <a:gd name="f12" fmla="?: f9 f3 1"/>
              <a:gd name="f13" fmla="?: f10 f4 1"/>
              <a:gd name="f14" fmla="?: f11 f5 1"/>
              <a:gd name="f15" fmla="*/ f12 1 21600"/>
              <a:gd name="f16" fmla="*/ f13 1 21600"/>
              <a:gd name="f17" fmla="*/ 21600 f12 1"/>
              <a:gd name="f18" fmla="*/ 21600 f13 1"/>
              <a:gd name="f19" fmla="min f16 f15"/>
              <a:gd name="f20" fmla="*/ f17 1 f14"/>
              <a:gd name="f21" fmla="*/ f18 1 f14"/>
              <a:gd name="f22" fmla="val f20"/>
              <a:gd name="f23" fmla="val f21"/>
              <a:gd name="f24" fmla="*/ f6 f19 1"/>
              <a:gd name="f25" fmla="+- f23 0 f6"/>
              <a:gd name="f26" fmla="+- f22 0 f6"/>
              <a:gd name="f27" fmla="*/ f22 f19 1"/>
              <a:gd name="f28" fmla="*/ f23 f19 1"/>
              <a:gd name="f29" fmla="min f26 f25"/>
              <a:gd name="f30" fmla="*/ f29 f8 1"/>
              <a:gd name="f31" fmla="*/ f30 1 100000"/>
              <a:gd name="f32" fmla="+- f22 0 f31"/>
              <a:gd name="f33" fmla="+- f23 0 f31"/>
              <a:gd name="f34" fmla="*/ f31 70711 1"/>
              <a:gd name="f35" fmla="*/ f31 f19 1"/>
              <a:gd name="f36" fmla="*/ f34 1 100000"/>
              <a:gd name="f37" fmla="*/ f32 f19 1"/>
              <a:gd name="f38" fmla="*/ f33 f19 1"/>
              <a:gd name="f39" fmla="+- f22 0 f36"/>
              <a:gd name="f40" fmla="+- f23 0 f36"/>
              <a:gd name="f41" fmla="*/ f36 f19 1"/>
              <a:gd name="f42" fmla="*/ f39 f19 1"/>
              <a:gd name="f43" fmla="*/ f40 f19 1"/>
            </a:gdLst>
            <a:ahLst/>
            <a:cxnLst>
              <a:cxn ang="3cd4">
                <a:pos x="hc" y="t"/>
              </a:cxn>
              <a:cxn ang="0">
                <a:pos x="r" y="vc"/>
              </a:cxn>
              <a:cxn ang="cd4">
                <a:pos x="hc" y="b"/>
              </a:cxn>
              <a:cxn ang="cd2">
                <a:pos x="l" y="vc"/>
              </a:cxn>
            </a:cxnLst>
            <a:rect l="f41" t="f41" r="f42" b="f43"/>
            <a:pathLst>
              <a:path>
                <a:moveTo>
                  <a:pt x="f24" y="f35"/>
                </a:moveTo>
                <a:arcTo wR="f35" hR="f35" stAng="f1" swAng="f7"/>
                <a:lnTo>
                  <a:pt x="f37" y="f24"/>
                </a:lnTo>
                <a:arcTo wR="f35" hR="f35" stAng="f0" swAng="f7"/>
                <a:lnTo>
                  <a:pt x="f27" y="f38"/>
                </a:lnTo>
                <a:arcTo wR="f35" hR="f35" stAng="f2" swAng="f7"/>
                <a:lnTo>
                  <a:pt x="f35" y="f28"/>
                </a:lnTo>
                <a:arcTo wR="f35" hR="f35" stAng="f6" swAng="f7"/>
                <a:close/>
              </a:path>
            </a:pathLst>
          </a:custGeom>
          <a:solidFill>
            <a:srgbClr val="4472C4"/>
          </a:solidFill>
          <a:ln w="12701" cap="flat">
            <a:solidFill>
              <a:srgbClr val="1F3763"/>
            </a:solidFill>
            <a:prstDash val="solid"/>
            <a:miter/>
          </a:ln>
        </p:spPr>
        <p:txBody>
          <a:bodyPr vert="horz" wrap="square" lIns="91440" tIns="45720" rIns="91440" bIns="45720" anchor="ctr" anchorCtr="0" compatLnSpc="1">
            <a:noAutofit/>
          </a:bodyPr>
          <a:lstStyle/>
          <a:p>
            <a:pPr marR="648335" algn="r" hangingPunct="0">
              <a:spcAft>
                <a:spcPts val="600"/>
              </a:spcAft>
            </a:pPr>
            <a:r>
              <a:rPr lang="fr-FR" sz="1600" kern="15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Stimulus</a:t>
            </a:r>
            <a:endParaRPr lang="fr-FR" sz="1000" kern="150">
              <a:solidFill>
                <a:srgbClr val="000000"/>
              </a:solidFill>
              <a:effectLst/>
              <a:latin typeface="Times New Roman" panose="02020603050405020304" pitchFamily="18" charset="0"/>
              <a:ea typeface="Times New Roman" panose="02020603050405020304" pitchFamily="18" charset="0"/>
            </a:endParaRPr>
          </a:p>
          <a:p>
            <a:pPr marR="648335" algn="r" hangingPunct="0">
              <a:spcAft>
                <a:spcPts val="600"/>
              </a:spcAft>
            </a:pPr>
            <a:r>
              <a:rPr lang="fr-FR" sz="1600" kern="15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visuel</a:t>
            </a:r>
            <a:endParaRPr lang="fr-FR" sz="1000" kern="150">
              <a:solidFill>
                <a:srgbClr val="000000"/>
              </a:solidFill>
              <a:effectLst/>
              <a:latin typeface="Times New Roman" panose="02020603050405020304" pitchFamily="18" charset="0"/>
              <a:ea typeface="Times New Roman" panose="02020603050405020304" pitchFamily="18" charset="0"/>
            </a:endParaRPr>
          </a:p>
        </p:txBody>
      </p:sp>
      <p:cxnSp>
        <p:nvCxnSpPr>
          <p:cNvPr id="11" name="Connecteur droit avec flèche 10">
            <a:extLst>
              <a:ext uri="{FF2B5EF4-FFF2-40B4-BE49-F238E27FC236}">
                <a16:creationId xmlns:a16="http://schemas.microsoft.com/office/drawing/2014/main" id="{6B6FC362-5397-0440-BCCE-5B68693C9DE0}"/>
              </a:ext>
            </a:extLst>
          </p:cNvPr>
          <p:cNvCxnSpPr>
            <a:cxnSpLocks/>
          </p:cNvCxnSpPr>
          <p:nvPr/>
        </p:nvCxnSpPr>
        <p:spPr>
          <a:xfrm flipV="1">
            <a:off x="4029785" y="4416729"/>
            <a:ext cx="1097179" cy="648747"/>
          </a:xfrm>
          <a:prstGeom prst="straightConnector1">
            <a:avLst/>
          </a:prstGeom>
          <a:noFill/>
          <a:ln w="6345" cap="flat">
            <a:solidFill>
              <a:srgbClr val="4472C4"/>
            </a:solidFill>
            <a:prstDash val="solid"/>
            <a:miter/>
            <a:tailEnd type="arrow"/>
          </a:ln>
        </p:spPr>
      </p:cxnSp>
      <p:sp>
        <p:nvSpPr>
          <p:cNvPr id="15" name="Chevron 6">
            <a:extLst>
              <a:ext uri="{FF2B5EF4-FFF2-40B4-BE49-F238E27FC236}">
                <a16:creationId xmlns:a16="http://schemas.microsoft.com/office/drawing/2014/main" id="{1FF1CBCD-8A44-DA4B-8710-F756592CC6DE}"/>
              </a:ext>
            </a:extLst>
          </p:cNvPr>
          <p:cNvSpPr/>
          <p:nvPr/>
        </p:nvSpPr>
        <p:spPr>
          <a:xfrm>
            <a:off x="8102604" y="3187065"/>
            <a:ext cx="483870" cy="483870"/>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4472C4"/>
          </a:solidFill>
          <a:ln w="12701" cap="flat">
            <a:solidFill>
              <a:srgbClr val="2F528F"/>
            </a:solidFill>
            <a:prstDash val="solid"/>
            <a:miter/>
          </a:ln>
        </p:spPr>
        <p:txBody>
          <a:bodyPr lIns="0" tIns="0" rIns="0" bIns="0"/>
          <a:lstStyle/>
          <a:p>
            <a:endParaRPr lang="fr-FR"/>
          </a:p>
        </p:txBody>
      </p:sp>
      <p:pic>
        <p:nvPicPr>
          <p:cNvPr id="17" name="Graphique 2" descr="Tête avec engrenages">
            <a:extLst>
              <a:ext uri="{FF2B5EF4-FFF2-40B4-BE49-F238E27FC236}">
                <a16:creationId xmlns:a16="http://schemas.microsoft.com/office/drawing/2014/main" id="{93B73F81-D124-0D43-801F-D5F3C5859FFA}"/>
              </a:ext>
            </a:extLst>
          </p:cNvPr>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p:blipFill>
        <p:spPr>
          <a:xfrm>
            <a:off x="8961174" y="2647679"/>
            <a:ext cx="1154430" cy="1410970"/>
          </a:xfrm>
          <a:prstGeom prst="rect">
            <a:avLst/>
          </a:prstGeom>
          <a:noFill/>
          <a:ln>
            <a:noFill/>
            <a:prstDash/>
          </a:ln>
        </p:spPr>
      </p:pic>
      <p:sp>
        <p:nvSpPr>
          <p:cNvPr id="18" name="ZoneTexte 17">
            <a:extLst>
              <a:ext uri="{FF2B5EF4-FFF2-40B4-BE49-F238E27FC236}">
                <a16:creationId xmlns:a16="http://schemas.microsoft.com/office/drawing/2014/main" id="{0439669F-BF76-E849-9D80-B57F00D40DCB}"/>
              </a:ext>
            </a:extLst>
          </p:cNvPr>
          <p:cNvSpPr txBox="1"/>
          <p:nvPr/>
        </p:nvSpPr>
        <p:spPr>
          <a:xfrm>
            <a:off x="7068820" y="1925605"/>
            <a:ext cx="237566" cy="369332"/>
          </a:xfrm>
          <a:prstGeom prst="rect">
            <a:avLst/>
          </a:prstGeom>
          <a:noFill/>
        </p:spPr>
        <p:txBody>
          <a:bodyPr wrap="none" rtlCol="0">
            <a:spAutoFit/>
          </a:bodyPr>
          <a:lstStyle/>
          <a:p>
            <a:r>
              <a:rPr lang="fr-FR" b="1" dirty="0"/>
              <a:t> </a:t>
            </a:r>
            <a:endParaRPr lang="fr-FR" dirty="0"/>
          </a:p>
        </p:txBody>
      </p:sp>
      <p:sp>
        <p:nvSpPr>
          <p:cNvPr id="20" name="Zone de texte 1">
            <a:extLst>
              <a:ext uri="{FF2B5EF4-FFF2-40B4-BE49-F238E27FC236}">
                <a16:creationId xmlns:a16="http://schemas.microsoft.com/office/drawing/2014/main" id="{50E67E5E-4F84-994B-90C9-A0B37EF139E5}"/>
              </a:ext>
            </a:extLst>
          </p:cNvPr>
          <p:cNvSpPr txBox="1"/>
          <p:nvPr/>
        </p:nvSpPr>
        <p:spPr>
          <a:xfrm>
            <a:off x="703867" y="3007557"/>
            <a:ext cx="1945640" cy="984885"/>
          </a:xfrm>
          <a:prstGeom prst="rect">
            <a:avLst/>
          </a:prstGeom>
          <a:solidFill>
            <a:schemeClr val="accent4">
              <a:lumMod val="40000"/>
              <a:lumOff val="60000"/>
            </a:schemeClr>
          </a:solidFill>
          <a:ln>
            <a:noFill/>
            <a:prstDash/>
          </a:ln>
        </p:spPr>
        <p:txBody>
          <a:bodyPr vert="horz" wrap="square" lIns="0" tIns="0" rIns="0" bIns="0" anchor="t" anchorCtr="0" compatLnSpc="1">
            <a:spAutoFit/>
          </a:bodyPr>
          <a:lstStyle/>
          <a:p>
            <a:pPr marR="648335" algn="ctr" hangingPunct="0">
              <a:spcAft>
                <a:spcPts val="600"/>
              </a:spcAft>
            </a:pPr>
            <a:r>
              <a:rPr lang="fr-FR" sz="1600" b="1" i="1" kern="15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Activité physique Lie et renforce les stimuli </a:t>
            </a:r>
          </a:p>
        </p:txBody>
      </p:sp>
      <p:sp>
        <p:nvSpPr>
          <p:cNvPr id="6" name="ZoneTexte 5">
            <a:hlinkClick r:id="rId4" action="ppaction://hlinksldjump"/>
            <a:extLst>
              <a:ext uri="{FF2B5EF4-FFF2-40B4-BE49-F238E27FC236}">
                <a16:creationId xmlns:a16="http://schemas.microsoft.com/office/drawing/2014/main" id="{B9022C80-8FA8-6D4D-BE2B-4359CCBAAB16}"/>
              </a:ext>
            </a:extLst>
          </p:cNvPr>
          <p:cNvSpPr txBox="1"/>
          <p:nvPr/>
        </p:nvSpPr>
        <p:spPr>
          <a:xfrm>
            <a:off x="7984503" y="6268825"/>
            <a:ext cx="2651688" cy="369332"/>
          </a:xfrm>
          <a:prstGeom prst="rect">
            <a:avLst/>
          </a:prstGeom>
          <a:noFill/>
        </p:spPr>
        <p:txBody>
          <a:bodyPr wrap="none" rtlCol="0">
            <a:spAutoFit/>
          </a:bodyPr>
          <a:lstStyle/>
          <a:p>
            <a:r>
              <a:rPr lang="fr-FR" dirty="0"/>
              <a:t>FIN du document   </a:t>
            </a:r>
            <a:r>
              <a:rPr lang="fr-FR" dirty="0">
                <a:hlinkClick r:id="rId5" action="ppaction://hlinksldjump"/>
              </a:rPr>
              <a:t>Retour </a:t>
            </a:r>
            <a:endParaRPr lang="fr-FR" dirty="0"/>
          </a:p>
        </p:txBody>
      </p:sp>
      <p:sp>
        <p:nvSpPr>
          <p:cNvPr id="2" name="Flèche vers la droite 1">
            <a:extLst>
              <a:ext uri="{FF2B5EF4-FFF2-40B4-BE49-F238E27FC236}">
                <a16:creationId xmlns:a16="http://schemas.microsoft.com/office/drawing/2014/main" id="{FE3C1714-6D97-AA42-9C30-7AA29CB31875}"/>
              </a:ext>
            </a:extLst>
          </p:cNvPr>
          <p:cNvSpPr/>
          <p:nvPr/>
        </p:nvSpPr>
        <p:spPr>
          <a:xfrm>
            <a:off x="3085658" y="2997459"/>
            <a:ext cx="1583863" cy="98488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Puissant facteur  </a:t>
            </a:r>
          </a:p>
        </p:txBody>
      </p:sp>
      <p:cxnSp>
        <p:nvCxnSpPr>
          <p:cNvPr id="8" name="Connecteur droit avec flèche 7">
            <a:extLst>
              <a:ext uri="{FF2B5EF4-FFF2-40B4-BE49-F238E27FC236}">
                <a16:creationId xmlns:a16="http://schemas.microsoft.com/office/drawing/2014/main" id="{4F4A3BA9-025C-5945-84C0-4806798DA7F8}"/>
              </a:ext>
            </a:extLst>
          </p:cNvPr>
          <p:cNvCxnSpPr/>
          <p:nvPr/>
        </p:nvCxnSpPr>
        <p:spPr>
          <a:xfrm flipV="1">
            <a:off x="1014694" y="2110270"/>
            <a:ext cx="644061" cy="7547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a:extLst>
              <a:ext uri="{FF2B5EF4-FFF2-40B4-BE49-F238E27FC236}">
                <a16:creationId xmlns:a16="http://schemas.microsoft.com/office/drawing/2014/main" id="{94F56B96-E36F-4945-93F1-E7695D821B42}"/>
              </a:ext>
            </a:extLst>
          </p:cNvPr>
          <p:cNvCxnSpPr>
            <a:cxnSpLocks/>
          </p:cNvCxnSpPr>
          <p:nvPr/>
        </p:nvCxnSpPr>
        <p:spPr>
          <a:xfrm>
            <a:off x="896686" y="4256620"/>
            <a:ext cx="598628" cy="7748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ZoneTexte 20">
            <a:extLst>
              <a:ext uri="{FF2B5EF4-FFF2-40B4-BE49-F238E27FC236}">
                <a16:creationId xmlns:a16="http://schemas.microsoft.com/office/drawing/2014/main" id="{05CBA5A3-5F34-DE42-B135-F80848856458}"/>
              </a:ext>
            </a:extLst>
          </p:cNvPr>
          <p:cNvSpPr txBox="1"/>
          <p:nvPr/>
        </p:nvSpPr>
        <p:spPr>
          <a:xfrm>
            <a:off x="8713177" y="3982344"/>
            <a:ext cx="1516121" cy="369332"/>
          </a:xfrm>
          <a:prstGeom prst="rect">
            <a:avLst/>
          </a:prstGeom>
          <a:noFill/>
        </p:spPr>
        <p:txBody>
          <a:bodyPr wrap="none" rtlCol="0">
            <a:spAutoFit/>
          </a:bodyPr>
          <a:lstStyle/>
          <a:p>
            <a:r>
              <a:rPr lang="fr-FR" dirty="0"/>
              <a:t>Apprentissage</a:t>
            </a:r>
          </a:p>
        </p:txBody>
      </p:sp>
    </p:spTree>
    <p:extLst>
      <p:ext uri="{BB962C8B-B14F-4D97-AF65-F5344CB8AC3E}">
        <p14:creationId xmlns:p14="http://schemas.microsoft.com/office/powerpoint/2010/main" val="207545968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923373C3-2828-8D4F-837D-002A69F137B5}"/>
              </a:ext>
            </a:extLst>
          </p:cNvPr>
          <p:cNvPicPr>
            <a:picLocks noChangeAspect="1"/>
          </p:cNvPicPr>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xmlns="" r:id="rId3"/>
              </a:ext>
            </a:extLst>
          </a:blip>
          <a:stretch>
            <a:fillRect/>
          </a:stretch>
        </p:blipFill>
        <p:spPr>
          <a:xfrm>
            <a:off x="2018581" y="1518249"/>
            <a:ext cx="6521570" cy="3657600"/>
          </a:xfrm>
          <a:prstGeom prst="rect">
            <a:avLst/>
          </a:prstGeom>
        </p:spPr>
      </p:pic>
      <p:sp>
        <p:nvSpPr>
          <p:cNvPr id="2" name="ZoneTexte 1">
            <a:extLst>
              <a:ext uri="{FF2B5EF4-FFF2-40B4-BE49-F238E27FC236}">
                <a16:creationId xmlns:a16="http://schemas.microsoft.com/office/drawing/2014/main" id="{8AFC3821-0F0D-D141-8890-1F267E26F082}"/>
              </a:ext>
            </a:extLst>
          </p:cNvPr>
          <p:cNvSpPr txBox="1"/>
          <p:nvPr/>
        </p:nvSpPr>
        <p:spPr>
          <a:xfrm>
            <a:off x="4313208" y="5952226"/>
            <a:ext cx="1864100" cy="369332"/>
          </a:xfrm>
          <a:prstGeom prst="rect">
            <a:avLst/>
          </a:prstGeom>
          <a:noFill/>
        </p:spPr>
        <p:txBody>
          <a:bodyPr wrap="none" rtlCol="0">
            <a:spAutoFit/>
          </a:bodyPr>
          <a:lstStyle/>
          <a:p>
            <a:r>
              <a:rPr lang="fr-FR" dirty="0"/>
              <a:t>FIN du document.</a:t>
            </a:r>
          </a:p>
        </p:txBody>
      </p:sp>
    </p:spTree>
    <p:extLst>
      <p:ext uri="{BB962C8B-B14F-4D97-AF65-F5344CB8AC3E}">
        <p14:creationId xmlns:p14="http://schemas.microsoft.com/office/powerpoint/2010/main" val="6085015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C1C94BC9-B943-8B45-A0DF-DFDE13CF511A}"/>
              </a:ext>
            </a:extLst>
          </p:cNvPr>
          <p:cNvGraphicFramePr>
            <a:graphicFrameLocks noGrp="1"/>
          </p:cNvGraphicFramePr>
          <p:nvPr>
            <p:ph idx="1"/>
            <p:extLst>
              <p:ext uri="{D42A27DB-BD31-4B8C-83A1-F6EECF244321}">
                <p14:modId xmlns:p14="http://schemas.microsoft.com/office/powerpoint/2010/main" val="4073433148"/>
              </p:ext>
            </p:extLst>
          </p:nvPr>
        </p:nvGraphicFramePr>
        <p:xfrm>
          <a:off x="887507" y="929254"/>
          <a:ext cx="10399058" cy="4967182"/>
        </p:xfrm>
        <a:graphic>
          <a:graphicData uri="http://schemas.openxmlformats.org/drawingml/2006/table">
            <a:tbl>
              <a:tblPr firstRow="1" firstCol="1" bandRow="1">
                <a:tableStyleId>{69CF1AB2-1976-4502-BF36-3FF5EA218861}</a:tableStyleId>
              </a:tblPr>
              <a:tblGrid>
                <a:gridCol w="1509099">
                  <a:extLst>
                    <a:ext uri="{9D8B030D-6E8A-4147-A177-3AD203B41FA5}">
                      <a16:colId xmlns:a16="http://schemas.microsoft.com/office/drawing/2014/main" val="52293529"/>
                    </a:ext>
                  </a:extLst>
                </a:gridCol>
                <a:gridCol w="8889959">
                  <a:extLst>
                    <a:ext uri="{9D8B030D-6E8A-4147-A177-3AD203B41FA5}">
                      <a16:colId xmlns:a16="http://schemas.microsoft.com/office/drawing/2014/main" val="507116982"/>
                    </a:ext>
                  </a:extLst>
                </a:gridCol>
              </a:tblGrid>
              <a:tr h="486622">
                <a:tc>
                  <a:txBody>
                    <a:bodyPr/>
                    <a:lstStyle/>
                    <a:p>
                      <a:pPr marL="457200" fontAlgn="base"/>
                      <a:r>
                        <a:rPr lang="fr-FR" sz="1400" kern="150" dirty="0">
                          <a:effectLst/>
                        </a:rPr>
                        <a:t> </a:t>
                      </a:r>
                      <a:endParaRPr lang="fr-FR" sz="14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621" marR="45621" marT="0" marB="0"/>
                </a:tc>
                <a:tc>
                  <a:txBody>
                    <a:bodyPr/>
                    <a:lstStyle/>
                    <a:p>
                      <a:pPr algn="ctr"/>
                      <a:endParaRPr lang="fr-FR" sz="1400" kern="150" dirty="0">
                        <a:effectLst/>
                      </a:endParaRPr>
                    </a:p>
                    <a:p>
                      <a:pPr algn="ctr"/>
                      <a:r>
                        <a:rPr lang="fr-FR" sz="1400" kern="150" dirty="0">
                          <a:effectLst/>
                        </a:rPr>
                        <a:t>Cette interaction s’appuie sur une progressivité tant au niveau moteur, langagier que sur ce qu’il y a à comprendre.</a:t>
                      </a:r>
                      <a:endParaRPr lang="fr-FR" sz="1400" kern="150" dirty="0">
                        <a:effectLst/>
                        <a:latin typeface="Liberation Serif"/>
                        <a:ea typeface="SimSun" panose="02010600030101010101" pitchFamily="2" charset="-122"/>
                        <a:cs typeface="Mangal" panose="02040503050203030202" pitchFamily="18" charset="0"/>
                      </a:endParaRPr>
                    </a:p>
                  </a:txBody>
                  <a:tcPr marL="45621" marR="45621" marT="0" marB="0"/>
                </a:tc>
                <a:extLst>
                  <a:ext uri="{0D108BD9-81ED-4DB2-BD59-A6C34878D82A}">
                    <a16:rowId xmlns:a16="http://schemas.microsoft.com/office/drawing/2014/main" val="3552637110"/>
                  </a:ext>
                </a:extLst>
              </a:tr>
              <a:tr h="3163040">
                <a:tc>
                  <a:txBody>
                    <a:bodyPr/>
                    <a:lstStyle/>
                    <a:p>
                      <a:pPr algn="ctr"/>
                      <a:r>
                        <a:rPr lang="fr-FR" sz="1400" kern="150" dirty="0">
                          <a:effectLst/>
                        </a:rPr>
                        <a:t> </a:t>
                      </a:r>
                    </a:p>
                    <a:p>
                      <a:pPr algn="ctr"/>
                      <a:endParaRPr lang="fr-FR" sz="1400" kern="150" dirty="0">
                        <a:effectLst/>
                      </a:endParaRPr>
                    </a:p>
                    <a:p>
                      <a:pPr algn="ctr"/>
                      <a:r>
                        <a:rPr lang="fr-FR" sz="1400" kern="150" dirty="0">
                          <a:effectLst/>
                        </a:rPr>
                        <a:t>Agir.</a:t>
                      </a:r>
                    </a:p>
                    <a:p>
                      <a:pPr algn="ctr"/>
                      <a:r>
                        <a:rPr lang="fr-FR" sz="1400" kern="150" dirty="0">
                          <a:effectLst/>
                        </a:rPr>
                        <a:t> </a:t>
                      </a:r>
                    </a:p>
                    <a:p>
                      <a:pPr algn="ctr"/>
                      <a:endParaRPr lang="fr-FR" sz="1400" kern="150" dirty="0">
                        <a:effectLst/>
                        <a:latin typeface="Liberation Serif"/>
                        <a:ea typeface="SimSun" panose="02010600030101010101" pitchFamily="2" charset="-122"/>
                        <a:cs typeface="Mangal" panose="02040503050203030202" pitchFamily="18" charset="0"/>
                      </a:endParaRPr>
                    </a:p>
                    <a:p>
                      <a:pPr algn="ctr"/>
                      <a:endParaRPr lang="fr-FR" sz="1400" kern="150" dirty="0">
                        <a:effectLst/>
                        <a:latin typeface="Liberation Serif"/>
                        <a:ea typeface="SimSun" panose="02010600030101010101" pitchFamily="2" charset="-122"/>
                        <a:cs typeface="Mangal" panose="02040503050203030202" pitchFamily="18" charset="0"/>
                      </a:endParaRPr>
                    </a:p>
                    <a:p>
                      <a:pPr algn="ctr"/>
                      <a:endParaRPr lang="fr-FR" sz="1400" kern="150" dirty="0">
                        <a:effectLst/>
                        <a:latin typeface="Liberation Serif"/>
                        <a:ea typeface="SimSun" panose="02010600030101010101" pitchFamily="2" charset="-122"/>
                        <a:cs typeface="Mangal" panose="02040503050203030202" pitchFamily="18" charset="0"/>
                      </a:endParaRPr>
                    </a:p>
                    <a:p>
                      <a:pPr algn="ctr"/>
                      <a:r>
                        <a:rPr lang="fr-FR" sz="1400" kern="150" dirty="0">
                          <a:effectLst/>
                          <a:latin typeface="Liberation Serif"/>
                          <a:ea typeface="SimSun" panose="02010600030101010101" pitchFamily="2" charset="-122"/>
                          <a:cs typeface="Mangal" panose="02040503050203030202" pitchFamily="18" charset="0"/>
                        </a:rPr>
                        <a:t>S’exprimer.</a:t>
                      </a:r>
                    </a:p>
                    <a:p>
                      <a:pPr algn="ctr"/>
                      <a:endParaRPr lang="fr-FR" sz="1400" kern="150" dirty="0">
                        <a:effectLst/>
                        <a:latin typeface="Liberation Serif"/>
                        <a:ea typeface="SimSun" panose="02010600030101010101" pitchFamily="2" charset="-122"/>
                        <a:cs typeface="Mangal" panose="02040503050203030202" pitchFamily="18" charset="0"/>
                      </a:endParaRPr>
                    </a:p>
                    <a:p>
                      <a:pPr algn="ctr"/>
                      <a:endParaRPr lang="fr-FR" sz="1400" kern="150" dirty="0">
                        <a:effectLst/>
                        <a:latin typeface="Liberation Serif"/>
                        <a:ea typeface="SimSun" panose="02010600030101010101" pitchFamily="2" charset="-122"/>
                        <a:cs typeface="Mangal" panose="02040503050203030202" pitchFamily="18" charset="0"/>
                      </a:endParaRPr>
                    </a:p>
                    <a:p>
                      <a:pPr algn="ctr"/>
                      <a:endParaRPr lang="fr-FR" sz="1400" kern="150" dirty="0">
                        <a:effectLst/>
                        <a:latin typeface="Liberation Serif"/>
                        <a:ea typeface="SimSun" panose="02010600030101010101" pitchFamily="2" charset="-122"/>
                        <a:cs typeface="Mangal" panose="02040503050203030202" pitchFamily="18" charset="0"/>
                      </a:endParaRPr>
                    </a:p>
                    <a:p>
                      <a:pPr algn="ctr"/>
                      <a:r>
                        <a:rPr lang="fr-FR" sz="1400" kern="150" dirty="0">
                          <a:effectLst/>
                          <a:latin typeface="Liberation Serif"/>
                          <a:ea typeface="SimSun" panose="02010600030101010101" pitchFamily="2" charset="-122"/>
                          <a:cs typeface="Mangal" panose="02040503050203030202" pitchFamily="18" charset="0"/>
                        </a:rPr>
                        <a:t>Comprendre.</a:t>
                      </a:r>
                    </a:p>
                  </a:txBody>
                  <a:tcPr marL="45621" marR="45621" marT="0" marB="0"/>
                </a:tc>
                <a:tc>
                  <a:txBody>
                    <a:bodyPr/>
                    <a:lstStyle/>
                    <a:p>
                      <a:pPr>
                        <a:tabLst>
                          <a:tab pos="1157605" algn="l"/>
                        </a:tabLst>
                      </a:pPr>
                      <a:endParaRPr lang="fr-FR" sz="1400" kern="150" dirty="0">
                        <a:effectLst/>
                      </a:endParaRPr>
                    </a:p>
                    <a:p>
                      <a:pPr algn="ctr">
                        <a:tabLst>
                          <a:tab pos="1157605" algn="l"/>
                        </a:tabLst>
                      </a:pPr>
                      <a:r>
                        <a:rPr lang="fr-FR" sz="1400" u="sng" kern="150" dirty="0">
                          <a:effectLst/>
                        </a:rPr>
                        <a:t>Sur le plan moteur :</a:t>
                      </a:r>
                      <a:endParaRPr lang="fr-FR" sz="1400" kern="150" dirty="0">
                        <a:effectLst/>
                      </a:endParaRPr>
                    </a:p>
                    <a:p>
                      <a:pPr>
                        <a:tabLst>
                          <a:tab pos="1157605" algn="l"/>
                        </a:tabLst>
                      </a:pPr>
                      <a:r>
                        <a:rPr lang="fr-FR" sz="1400" kern="150" dirty="0">
                          <a:effectLst/>
                        </a:rPr>
                        <a:t>- Il découvre une action dans la 1ère étape.</a:t>
                      </a:r>
                    </a:p>
                    <a:p>
                      <a:pPr>
                        <a:tabLst>
                          <a:tab pos="1157605" algn="l"/>
                        </a:tabLst>
                      </a:pPr>
                      <a:r>
                        <a:rPr lang="fr-FR" sz="1400" kern="150" dirty="0">
                          <a:effectLst/>
                        </a:rPr>
                        <a:t> - Dans une 2ème étape, il continue d’explorer et affiner par l’apport de variables.</a:t>
                      </a:r>
                    </a:p>
                    <a:p>
                      <a:pPr>
                        <a:tabLst>
                          <a:tab pos="1157605" algn="l"/>
                        </a:tabLst>
                      </a:pPr>
                      <a:r>
                        <a:rPr lang="fr-FR" sz="1400" kern="150" dirty="0">
                          <a:effectLst/>
                        </a:rPr>
                        <a:t>- Il affine, ajuste, enchaîne grâce à la construction de règles d’efficacité dans la  3ème étape.</a:t>
                      </a:r>
                    </a:p>
                    <a:p>
                      <a:pPr>
                        <a:tabLst>
                          <a:tab pos="1157605" algn="l"/>
                        </a:tabLst>
                      </a:pPr>
                      <a:r>
                        <a:rPr lang="fr-FR" sz="1400" kern="150" dirty="0">
                          <a:effectLst/>
                        </a:rPr>
                        <a:t> </a:t>
                      </a:r>
                    </a:p>
                    <a:p>
                      <a:pPr algn="ctr">
                        <a:tabLst>
                          <a:tab pos="1157605" algn="l"/>
                        </a:tabLst>
                      </a:pPr>
                      <a:r>
                        <a:rPr lang="fr-FR" sz="1400" u="sng" kern="150" dirty="0">
                          <a:effectLst/>
                        </a:rPr>
                        <a:t>Sur le plan du langage :</a:t>
                      </a:r>
                    </a:p>
                    <a:p>
                      <a:pPr algn="ctr">
                        <a:tabLst>
                          <a:tab pos="1157605" algn="l"/>
                        </a:tabLst>
                      </a:pPr>
                      <a:r>
                        <a:rPr lang="fr-FR" sz="1400" kern="150" dirty="0">
                          <a:effectLst/>
                        </a:rPr>
                        <a:t>Il va construire de manière progressive également un lexique de mots qu’il va utiliser pour nommer, expliciter, expliquer une tâche qu’il réalise, qu’il a déjà effectuée en salle de motricité et en classe.</a:t>
                      </a:r>
                    </a:p>
                    <a:p>
                      <a:pPr marL="285750" indent="-285750">
                        <a:buFontTx/>
                        <a:buChar char="-"/>
                        <a:tabLst>
                          <a:tab pos="1157605" algn="l"/>
                        </a:tabLst>
                      </a:pPr>
                      <a:endParaRPr lang="fr-FR" sz="1400" kern="150" dirty="0">
                        <a:effectLst/>
                      </a:endParaRPr>
                    </a:p>
                    <a:p>
                      <a:pPr algn="ctr">
                        <a:tabLst>
                          <a:tab pos="1157605" algn="l"/>
                        </a:tabLst>
                      </a:pPr>
                      <a:r>
                        <a:rPr lang="fr-FR" sz="1400" u="sng" kern="150" dirty="0">
                          <a:effectLst/>
                        </a:rPr>
                        <a:t>Sur le « comprendre » :</a:t>
                      </a:r>
                      <a:endParaRPr lang="fr-FR" sz="1400" kern="150" dirty="0">
                        <a:effectLst/>
                      </a:endParaRPr>
                    </a:p>
                    <a:p>
                      <a:pPr>
                        <a:tabLst>
                          <a:tab pos="1157605" algn="l"/>
                        </a:tabLst>
                      </a:pPr>
                      <a:r>
                        <a:rPr lang="fr-FR" sz="1400" kern="150" dirty="0">
                          <a:effectLst/>
                        </a:rPr>
                        <a:t>- Le « comprendre » amène cette plus-value recherchée ; c’est bien par le croisement, l’interaction entre « agir, s’exprimer » que la démarche favorise l’apprentissage : Le quoi ? Le comment ? Le pourquoi ?</a:t>
                      </a:r>
                    </a:p>
                    <a:p>
                      <a:pPr marL="285750" indent="-285750">
                        <a:buFontTx/>
                        <a:buChar char="-"/>
                        <a:tabLst>
                          <a:tab pos="1157605" algn="l"/>
                        </a:tabLst>
                      </a:pPr>
                      <a:r>
                        <a:rPr lang="fr-FR" sz="1400" kern="150" dirty="0">
                          <a:effectLst/>
                        </a:rPr>
                        <a:t>L’organisation en séances de durée suffisante permet aux élèves de disposer d’un temps qui garantisse une véritable exploration.</a:t>
                      </a:r>
                      <a:r>
                        <a:rPr lang="fr-FR" sz="1400" kern="150" baseline="0" dirty="0">
                          <a:effectLst/>
                        </a:rPr>
                        <a:t> Cela</a:t>
                      </a:r>
                      <a:r>
                        <a:rPr lang="fr-FR" sz="1400" kern="150" dirty="0">
                          <a:effectLst/>
                        </a:rPr>
                        <a:t> contribue à la construction de conquêtes motrices significatives qui s’appuient sur le langage pour passer de... « l’enfant parle de... » à « l’enfant parle sur... ».</a:t>
                      </a:r>
                      <a:br>
                        <a:rPr lang="fr-FR" sz="1400" kern="150" dirty="0">
                          <a:effectLst/>
                        </a:rPr>
                      </a:br>
                      <a:r>
                        <a:rPr lang="fr-FR" sz="1400" kern="150" dirty="0">
                          <a:effectLst/>
                        </a:rPr>
                        <a:t>- Il s’agit d’amener l’enfant à acquérir un regard réflexif sur ses actions en situation motrice (langage d’action) et différées (langage d’évocation).</a:t>
                      </a:r>
                    </a:p>
                    <a:p>
                      <a:pPr marL="0" indent="0">
                        <a:buFontTx/>
                        <a:buNone/>
                        <a:tabLst>
                          <a:tab pos="1157605" algn="l"/>
                        </a:tabLst>
                      </a:pPr>
                      <a:endParaRPr lang="fr-FR" sz="1400" kern="150" dirty="0">
                        <a:effectLst/>
                      </a:endParaRPr>
                    </a:p>
                    <a:p>
                      <a:pPr algn="r">
                        <a:tabLst>
                          <a:tab pos="1157605" algn="l"/>
                        </a:tabLst>
                      </a:pPr>
                      <a:r>
                        <a:rPr lang="fr-FR" sz="1400" kern="150" dirty="0">
                          <a:effectLst/>
                          <a:hlinkClick r:id="rId2" action="ppaction://hlinksldjump"/>
                        </a:rPr>
                        <a:t>Retour</a:t>
                      </a:r>
                      <a:endParaRPr lang="fr-FR" sz="1400" kern="150" dirty="0">
                        <a:effectLst/>
                      </a:endParaRPr>
                    </a:p>
                    <a:p>
                      <a:pPr>
                        <a:tabLst>
                          <a:tab pos="1157605" algn="l"/>
                        </a:tabLst>
                      </a:pPr>
                      <a:r>
                        <a:rPr lang="fr-FR" sz="1400" kern="150" dirty="0">
                          <a:effectLst/>
                        </a:rPr>
                        <a:t> </a:t>
                      </a:r>
                      <a:endParaRPr lang="fr-FR" sz="1400" kern="150" dirty="0">
                        <a:effectLst/>
                        <a:latin typeface="Liberation Serif"/>
                        <a:ea typeface="SimSun" panose="02010600030101010101" pitchFamily="2" charset="-122"/>
                        <a:cs typeface="Mangal" panose="02040503050203030202" pitchFamily="18" charset="0"/>
                      </a:endParaRPr>
                    </a:p>
                  </a:txBody>
                  <a:tcPr marL="45621" marR="45621" marT="0" marB="0"/>
                </a:tc>
                <a:extLst>
                  <a:ext uri="{0D108BD9-81ED-4DB2-BD59-A6C34878D82A}">
                    <a16:rowId xmlns:a16="http://schemas.microsoft.com/office/drawing/2014/main" val="1855560343"/>
                  </a:ext>
                </a:extLst>
              </a:tr>
            </a:tbl>
          </a:graphicData>
        </a:graphic>
      </p:graphicFrame>
    </p:spTree>
    <p:extLst>
      <p:ext uri="{BB962C8B-B14F-4D97-AF65-F5344CB8AC3E}">
        <p14:creationId xmlns:p14="http://schemas.microsoft.com/office/powerpoint/2010/main" val="18097404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BB3E71-1609-0348-8F9D-8B93BFCB2477}"/>
              </a:ext>
            </a:extLst>
          </p:cNvPr>
          <p:cNvSpPr>
            <a:spLocks noGrp="1"/>
          </p:cNvSpPr>
          <p:nvPr>
            <p:ph type="title"/>
          </p:nvPr>
        </p:nvSpPr>
        <p:spPr/>
        <p:txBody>
          <a:bodyPr>
            <a:normAutofit/>
          </a:bodyPr>
          <a:lstStyle/>
          <a:p>
            <a:r>
              <a:rPr lang="fr-FR" sz="3200" dirty="0"/>
              <a:t>3-Quels outils pour construire une unité d’apprentissage?</a:t>
            </a:r>
            <a:r>
              <a:rPr lang="fr-FR" sz="3200" dirty="0">
                <a:hlinkClick r:id="rId2" action="ppaction://hlinksldjump"/>
              </a:rPr>
              <a:t>&lt;</a:t>
            </a:r>
            <a:endParaRPr lang="fr-FR" sz="3200" dirty="0"/>
          </a:p>
        </p:txBody>
      </p:sp>
      <p:sp>
        <p:nvSpPr>
          <p:cNvPr id="3" name="Espace réservé du contenu 2">
            <a:extLst>
              <a:ext uri="{FF2B5EF4-FFF2-40B4-BE49-F238E27FC236}">
                <a16:creationId xmlns:a16="http://schemas.microsoft.com/office/drawing/2014/main" id="{AFB91DE8-8A12-BB4C-B9E0-80867A752E44}"/>
              </a:ext>
            </a:extLst>
          </p:cNvPr>
          <p:cNvSpPr>
            <a:spLocks noGrp="1"/>
          </p:cNvSpPr>
          <p:nvPr>
            <p:ph idx="1"/>
          </p:nvPr>
        </p:nvSpPr>
        <p:spPr/>
        <p:txBody>
          <a:bodyPr/>
          <a:lstStyle/>
          <a:p>
            <a:pPr marL="0" indent="0">
              <a:buNone/>
            </a:pPr>
            <a:r>
              <a:rPr lang="fr-FR" dirty="0"/>
              <a:t>               a- Des repères et connaissances pour l’enseignant. </a:t>
            </a:r>
            <a:r>
              <a:rPr lang="fr-FR" dirty="0">
                <a:hlinkClick r:id="rId3" action="ppaction://hlinksldjump"/>
              </a:rPr>
              <a:t>+</a:t>
            </a:r>
            <a:endParaRPr lang="fr-FR" dirty="0"/>
          </a:p>
          <a:p>
            <a:pPr marL="0" indent="0">
              <a:buNone/>
            </a:pPr>
            <a:r>
              <a:rPr lang="fr-FR" dirty="0"/>
              <a:t>	      b- La démarche </a:t>
            </a:r>
            <a:r>
              <a:rPr lang="fr-FR" dirty="0">
                <a:hlinkClick r:id="rId4" action="ppaction://hlinksldjump"/>
              </a:rPr>
              <a:t>+</a:t>
            </a:r>
            <a:endParaRPr lang="fr-FR" dirty="0"/>
          </a:p>
          <a:p>
            <a:pPr marL="0" indent="0">
              <a:buNone/>
            </a:pPr>
            <a:r>
              <a:rPr lang="fr-FR" dirty="0"/>
              <a:t>                        </a:t>
            </a:r>
            <a:r>
              <a:rPr lang="fr-FR" i="1" dirty="0"/>
              <a:t>Généralités. </a:t>
            </a:r>
          </a:p>
          <a:p>
            <a:pPr marL="0" indent="0">
              <a:buNone/>
            </a:pPr>
            <a:r>
              <a:rPr lang="fr-FR" dirty="0"/>
              <a:t>                       </a:t>
            </a:r>
            <a:r>
              <a:rPr lang="fr-FR" i="1" dirty="0"/>
              <a:t>De la familiarisation à </a:t>
            </a:r>
            <a:r>
              <a:rPr lang="fr-FR" dirty="0"/>
              <a:t>l’évaluation.</a:t>
            </a:r>
          </a:p>
          <a:p>
            <a:pPr marL="0" indent="0">
              <a:buNone/>
            </a:pPr>
            <a:r>
              <a:rPr lang="fr-FR" dirty="0"/>
              <a:t>	               </a:t>
            </a:r>
            <a:r>
              <a:rPr lang="fr-FR" i="1" dirty="0"/>
              <a:t>Quelques principes simples à retenir</a:t>
            </a:r>
            <a:endParaRPr lang="fr-FR" dirty="0"/>
          </a:p>
          <a:p>
            <a:pPr marL="0" indent="0">
              <a:buNone/>
            </a:pPr>
            <a:r>
              <a:rPr lang="fr-FR" dirty="0"/>
              <a:t>              c -Présentation d’un lexique. </a:t>
            </a:r>
            <a:r>
              <a:rPr lang="fr-FR" dirty="0">
                <a:hlinkClick r:id="rId5" action="ppaction://hlinksldjump"/>
              </a:rPr>
              <a:t>+</a:t>
            </a:r>
            <a:endParaRPr lang="fr-FR" dirty="0"/>
          </a:p>
          <a:p>
            <a:pPr marL="0" indent="0">
              <a:buNone/>
            </a:pPr>
            <a:r>
              <a:rPr lang="fr-FR" dirty="0"/>
              <a:t>	      d- Les indicateurs de compréhension</a:t>
            </a:r>
            <a:r>
              <a:rPr lang="fr-FR" dirty="0">
                <a:hlinkClick r:id="rId6" action="ppaction://hlinksldjump"/>
              </a:rPr>
              <a:t>+</a:t>
            </a:r>
            <a:endParaRPr lang="fr-FR" dirty="0"/>
          </a:p>
          <a:p>
            <a:pPr marL="0" indent="0">
              <a:buNone/>
            </a:pPr>
            <a:r>
              <a:rPr lang="fr-FR" dirty="0"/>
              <a:t>               </a:t>
            </a:r>
          </a:p>
          <a:p>
            <a:pPr marL="0" indent="0">
              <a:buNone/>
            </a:pPr>
            <a:r>
              <a:rPr lang="fr-FR" dirty="0"/>
              <a:t>               </a:t>
            </a:r>
            <a:endParaRPr lang="fr-FR" i="1" dirty="0"/>
          </a:p>
        </p:txBody>
      </p:sp>
    </p:spTree>
    <p:extLst>
      <p:ext uri="{BB962C8B-B14F-4D97-AF65-F5344CB8AC3E}">
        <p14:creationId xmlns:p14="http://schemas.microsoft.com/office/powerpoint/2010/main" val="3121675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FA56C54-571A-8A42-BB2E-070AA5170578}"/>
              </a:ext>
            </a:extLst>
          </p:cNvPr>
          <p:cNvSpPr>
            <a:spLocks noGrp="1"/>
          </p:cNvSpPr>
          <p:nvPr>
            <p:ph type="title"/>
          </p:nvPr>
        </p:nvSpPr>
        <p:spPr>
          <a:xfrm>
            <a:off x="805541" y="437365"/>
            <a:ext cx="10131425" cy="694749"/>
          </a:xfrm>
        </p:spPr>
        <p:txBody>
          <a:bodyPr>
            <a:normAutofit/>
          </a:bodyPr>
          <a:lstStyle/>
          <a:p>
            <a:r>
              <a:rPr lang="fr-FR" sz="3200" dirty="0"/>
              <a:t>a-Des repères et connaissances pour l’enseignant</a:t>
            </a:r>
            <a:r>
              <a:rPr lang="fr-FR" sz="3200" dirty="0">
                <a:hlinkClick r:id="rId2" action="ppaction://hlinksldjump"/>
              </a:rPr>
              <a:t>&lt;</a:t>
            </a:r>
            <a:endParaRPr lang="fr-FR" sz="3200" dirty="0"/>
          </a:p>
        </p:txBody>
      </p:sp>
      <p:graphicFrame>
        <p:nvGraphicFramePr>
          <p:cNvPr id="5" name="Tableau 4">
            <a:extLst>
              <a:ext uri="{FF2B5EF4-FFF2-40B4-BE49-F238E27FC236}">
                <a16:creationId xmlns:a16="http://schemas.microsoft.com/office/drawing/2014/main" id="{388F9D28-C82C-E14B-8E37-FEC1F0069819}"/>
              </a:ext>
            </a:extLst>
          </p:cNvPr>
          <p:cNvGraphicFramePr>
            <a:graphicFrameLocks noGrp="1"/>
          </p:cNvGraphicFramePr>
          <p:nvPr>
            <p:extLst>
              <p:ext uri="{D42A27DB-BD31-4B8C-83A1-F6EECF244321}">
                <p14:modId xmlns:p14="http://schemas.microsoft.com/office/powerpoint/2010/main" val="1089734735"/>
              </p:ext>
            </p:extLst>
          </p:nvPr>
        </p:nvGraphicFramePr>
        <p:xfrm>
          <a:off x="725654" y="1140822"/>
          <a:ext cx="10740692" cy="4486543"/>
        </p:xfrm>
        <a:graphic>
          <a:graphicData uri="http://schemas.openxmlformats.org/drawingml/2006/table">
            <a:tbl>
              <a:tblPr>
                <a:tableStyleId>{69CF1AB2-1976-4502-BF36-3FF5EA218861}</a:tableStyleId>
              </a:tblPr>
              <a:tblGrid>
                <a:gridCol w="1422286">
                  <a:extLst>
                    <a:ext uri="{9D8B030D-6E8A-4147-A177-3AD203B41FA5}">
                      <a16:colId xmlns:a16="http://schemas.microsoft.com/office/drawing/2014/main" val="3193171195"/>
                    </a:ext>
                  </a:extLst>
                </a:gridCol>
                <a:gridCol w="2020530">
                  <a:extLst>
                    <a:ext uri="{9D8B030D-6E8A-4147-A177-3AD203B41FA5}">
                      <a16:colId xmlns:a16="http://schemas.microsoft.com/office/drawing/2014/main" val="2706092927"/>
                    </a:ext>
                  </a:extLst>
                </a:gridCol>
                <a:gridCol w="3839976">
                  <a:extLst>
                    <a:ext uri="{9D8B030D-6E8A-4147-A177-3AD203B41FA5}">
                      <a16:colId xmlns:a16="http://schemas.microsoft.com/office/drawing/2014/main" val="3032021536"/>
                    </a:ext>
                  </a:extLst>
                </a:gridCol>
                <a:gridCol w="3457900">
                  <a:extLst>
                    <a:ext uri="{9D8B030D-6E8A-4147-A177-3AD203B41FA5}">
                      <a16:colId xmlns:a16="http://schemas.microsoft.com/office/drawing/2014/main" val="3198246994"/>
                    </a:ext>
                  </a:extLst>
                </a:gridCol>
              </a:tblGrid>
              <a:tr h="798502">
                <a:tc>
                  <a:txBody>
                    <a:bodyPr/>
                    <a:lstStyle/>
                    <a:p>
                      <a:pPr algn="ctr"/>
                      <a:endParaRPr lang="fr-FR" sz="1400" kern="150" dirty="0">
                        <a:effectLst/>
                        <a:latin typeface="Liberation Serif"/>
                        <a:ea typeface="SimSun" panose="02010600030101010101" pitchFamily="2" charset="-122"/>
                        <a:cs typeface="Mangal" panose="02040503050203030202" pitchFamily="18" charset="0"/>
                      </a:endParaRPr>
                    </a:p>
                  </a:txBody>
                  <a:tcPr marL="33381" marR="33381" marT="0" marB="0"/>
                </a:tc>
                <a:tc>
                  <a:txBody>
                    <a:bodyPr/>
                    <a:lstStyle/>
                    <a:p>
                      <a:pPr algn="ctr"/>
                      <a:r>
                        <a:rPr lang="fr-FR" sz="1400" b="1" kern="150" dirty="0">
                          <a:effectLst/>
                        </a:rPr>
                        <a:t>Étape 1 </a:t>
                      </a:r>
                      <a:r>
                        <a:rPr lang="fr-FR" sz="1400" b="0" kern="150" dirty="0">
                          <a:effectLst/>
                        </a:rPr>
                        <a:t>:</a:t>
                      </a:r>
                    </a:p>
                    <a:p>
                      <a:pPr algn="ctr"/>
                      <a:r>
                        <a:rPr lang="fr-FR" sz="1400" kern="150" dirty="0">
                          <a:effectLst/>
                        </a:rPr>
                        <a:t>Autour de 2-3 ans</a:t>
                      </a:r>
                    </a:p>
                    <a:p>
                      <a:pPr algn="ctr"/>
                      <a:r>
                        <a:rPr lang="fr-FR" sz="1400" kern="150" dirty="0">
                          <a:effectLst/>
                        </a:rPr>
                        <a:t>Découvrir. </a:t>
                      </a:r>
                      <a:endParaRPr lang="fr-FR" sz="1400" kern="150" dirty="0">
                        <a:effectLst/>
                        <a:latin typeface="Liberation Serif"/>
                        <a:ea typeface="SimSun" panose="02010600030101010101" pitchFamily="2" charset="-122"/>
                        <a:cs typeface="Mangal" panose="02040503050203030202" pitchFamily="18" charset="0"/>
                      </a:endParaRPr>
                    </a:p>
                  </a:txBody>
                  <a:tcPr marL="33381" marR="33381" marT="0" marB="0">
                    <a:solidFill>
                      <a:schemeClr val="accent1">
                        <a:lumMod val="60000"/>
                        <a:lumOff val="40000"/>
                      </a:schemeClr>
                    </a:solidFill>
                  </a:tcPr>
                </a:tc>
                <a:tc>
                  <a:txBody>
                    <a:bodyPr/>
                    <a:lstStyle/>
                    <a:p>
                      <a:pPr algn="ctr"/>
                      <a:r>
                        <a:rPr lang="fr-FR" sz="1400" b="1" kern="150" dirty="0">
                          <a:effectLst/>
                        </a:rPr>
                        <a:t>Étape 2 : </a:t>
                      </a:r>
                    </a:p>
                    <a:p>
                      <a:pPr algn="ctr"/>
                      <a:r>
                        <a:rPr lang="fr-FR" sz="1400" kern="150" dirty="0">
                          <a:effectLst/>
                        </a:rPr>
                        <a:t>Autour de 3-4 ans</a:t>
                      </a:r>
                    </a:p>
                    <a:p>
                      <a:pPr algn="ctr"/>
                      <a:r>
                        <a:rPr lang="fr-FR" sz="1400" kern="150" dirty="0">
                          <a:effectLst/>
                        </a:rPr>
                        <a:t>Explorer. </a:t>
                      </a:r>
                      <a:endParaRPr lang="fr-FR" sz="1400" kern="150" dirty="0">
                        <a:effectLst/>
                        <a:latin typeface="Liberation Serif"/>
                        <a:ea typeface="SimSun" panose="02010600030101010101" pitchFamily="2" charset="-122"/>
                        <a:cs typeface="Mangal" panose="02040503050203030202" pitchFamily="18" charset="0"/>
                      </a:endParaRPr>
                    </a:p>
                  </a:txBody>
                  <a:tcPr marL="33381" marR="33381" marT="0" marB="0">
                    <a:solidFill>
                      <a:schemeClr val="accent5">
                        <a:lumMod val="60000"/>
                        <a:lumOff val="40000"/>
                      </a:schemeClr>
                    </a:solidFill>
                  </a:tcPr>
                </a:tc>
                <a:tc>
                  <a:txBody>
                    <a:bodyPr/>
                    <a:lstStyle/>
                    <a:p>
                      <a:pPr algn="ctr"/>
                      <a:r>
                        <a:rPr lang="fr-FR" sz="1400" b="1" kern="150" dirty="0">
                          <a:effectLst/>
                        </a:rPr>
                        <a:t>Étape 3 : </a:t>
                      </a:r>
                    </a:p>
                    <a:p>
                      <a:pPr algn="ctr"/>
                      <a:r>
                        <a:rPr lang="fr-FR" sz="1400" kern="150" dirty="0">
                          <a:effectLst/>
                        </a:rPr>
                        <a:t>Autour de 5 ans</a:t>
                      </a:r>
                    </a:p>
                    <a:p>
                      <a:r>
                        <a:rPr lang="fr-FR" sz="1400" kern="150" dirty="0">
                          <a:effectLst/>
                        </a:rPr>
                        <a:t>                   Affiner, ajuster, enchaîner</a:t>
                      </a:r>
                    </a:p>
                    <a:p>
                      <a:r>
                        <a:rPr lang="fr-FR" sz="1400" kern="150" dirty="0">
                          <a:effectLst/>
                        </a:rPr>
                        <a:t>               Construire un projet d’actions.</a:t>
                      </a:r>
                    </a:p>
                    <a:p>
                      <a:r>
                        <a:rPr lang="fr-FR" sz="1400" kern="150" dirty="0">
                          <a:effectLst/>
                        </a:rPr>
                        <a:t> </a:t>
                      </a:r>
                      <a:endParaRPr lang="fr-FR" sz="1400" kern="150" dirty="0">
                        <a:effectLst/>
                        <a:latin typeface="Liberation Serif"/>
                        <a:ea typeface="SimSun" panose="02010600030101010101" pitchFamily="2" charset="-122"/>
                        <a:cs typeface="Mangal" panose="02040503050203030202" pitchFamily="18" charset="0"/>
                      </a:endParaRPr>
                    </a:p>
                  </a:txBody>
                  <a:tcPr marL="33381" marR="33381" marT="0" marB="0">
                    <a:solidFill>
                      <a:srgbClr val="92D050"/>
                    </a:solidFill>
                  </a:tcPr>
                </a:tc>
                <a:extLst>
                  <a:ext uri="{0D108BD9-81ED-4DB2-BD59-A6C34878D82A}">
                    <a16:rowId xmlns:a16="http://schemas.microsoft.com/office/drawing/2014/main" val="1438838711"/>
                  </a:ext>
                </a:extLst>
              </a:tr>
              <a:tr h="2677505">
                <a:tc>
                  <a:txBody>
                    <a:bodyPr/>
                    <a:lstStyle/>
                    <a:p>
                      <a:pPr algn="ctr"/>
                      <a:r>
                        <a:rPr lang="fr-FR" sz="1400" kern="150" dirty="0">
                          <a:effectLst/>
                        </a:rPr>
                        <a:t> </a:t>
                      </a:r>
                    </a:p>
                    <a:p>
                      <a:pPr algn="ctr"/>
                      <a:r>
                        <a:rPr lang="fr-FR" sz="1400" kern="150" dirty="0">
                          <a:effectLst/>
                        </a:rPr>
                        <a:t> </a:t>
                      </a:r>
                    </a:p>
                    <a:p>
                      <a:pPr algn="ctr"/>
                      <a:r>
                        <a:rPr lang="fr-FR" sz="1400" kern="150" dirty="0">
                          <a:effectLst/>
                        </a:rPr>
                        <a:t> </a:t>
                      </a:r>
                    </a:p>
                    <a:p>
                      <a:pPr algn="ctr"/>
                      <a:r>
                        <a:rPr lang="fr-FR" sz="1400" kern="150" dirty="0">
                          <a:effectLst/>
                        </a:rPr>
                        <a:t>Ce que l’élève est capable de faire…</a:t>
                      </a:r>
                      <a:endParaRPr lang="fr-FR" sz="1400" kern="150" dirty="0">
                        <a:effectLst/>
                        <a:latin typeface="Liberation Serif"/>
                        <a:ea typeface="SimSun" panose="02010600030101010101" pitchFamily="2" charset="-122"/>
                        <a:cs typeface="Mangal" panose="02040503050203030202" pitchFamily="18" charset="0"/>
                      </a:endParaRPr>
                    </a:p>
                  </a:txBody>
                  <a:tcPr marL="33381" marR="33381" marT="0" marB="0"/>
                </a:tc>
                <a:tc>
                  <a:txBody>
                    <a:bodyPr/>
                    <a:lstStyle/>
                    <a:p>
                      <a:r>
                        <a:rPr lang="fr-FR" sz="1400" kern="150" dirty="0">
                          <a:effectLst/>
                        </a:rPr>
                        <a:t>Reconnaître et Accepter de se déplacer dans des espaces délimités pour atteindre une cible définie.</a:t>
                      </a:r>
                    </a:p>
                    <a:p>
                      <a:endParaRPr lang="fr-FR" sz="1400" kern="150" dirty="0">
                        <a:effectLst/>
                      </a:endParaRPr>
                    </a:p>
                    <a:p>
                      <a:r>
                        <a:rPr lang="fr-FR" sz="1400" kern="150" dirty="0">
                          <a:effectLst/>
                        </a:rPr>
                        <a:t> Respecter une règle simple, de connaître le but du jeu et le résultat de « son » action.</a:t>
                      </a:r>
                      <a:endParaRPr lang="fr-FR" sz="1400" kern="150" dirty="0">
                        <a:effectLst/>
                        <a:latin typeface="Liberation Serif"/>
                        <a:ea typeface="SimSun" panose="02010600030101010101" pitchFamily="2" charset="-122"/>
                        <a:cs typeface="Mangal" panose="02040503050203030202" pitchFamily="18" charset="0"/>
                      </a:endParaRPr>
                    </a:p>
                  </a:txBody>
                  <a:tcPr marL="33381" marR="33381" marT="0" marB="0">
                    <a:solidFill>
                      <a:schemeClr val="accent1">
                        <a:lumMod val="60000"/>
                        <a:lumOff val="40000"/>
                      </a:schemeClr>
                    </a:solidFill>
                  </a:tcPr>
                </a:tc>
                <a:tc>
                  <a:txBody>
                    <a:bodyPr/>
                    <a:lstStyle/>
                    <a:p>
                      <a:r>
                        <a:rPr lang="fr-FR" sz="1400" kern="150" dirty="0">
                          <a:effectLst/>
                        </a:rPr>
                        <a:t>Accepter des règles de plus en plus contraignantes.</a:t>
                      </a:r>
                    </a:p>
                    <a:p>
                      <a:r>
                        <a:rPr lang="fr-FR" sz="1400" kern="150" dirty="0">
                          <a:effectLst/>
                        </a:rPr>
                        <a:t>Participer à l’évolution des règles.</a:t>
                      </a:r>
                    </a:p>
                    <a:p>
                      <a:r>
                        <a:rPr lang="fr-FR" sz="1400" kern="150" dirty="0">
                          <a:effectLst/>
                        </a:rPr>
                        <a:t>Connaitre  le but et le résultat de chaque équipe. Comparer les résultats</a:t>
                      </a:r>
                    </a:p>
                    <a:p>
                      <a:r>
                        <a:rPr lang="fr-FR" sz="1400" kern="150" dirty="0">
                          <a:effectLst/>
                        </a:rPr>
                        <a:t>Accepter de se mettre en danger, je peux me faire toucher…</a:t>
                      </a:r>
                    </a:p>
                    <a:p>
                      <a:r>
                        <a:rPr lang="fr-FR" sz="1400" kern="150" dirty="0">
                          <a:effectLst/>
                        </a:rPr>
                        <a:t> Découvrir la notion de partenaire et d’adversaire.</a:t>
                      </a:r>
                      <a:endParaRPr lang="fr-FR" sz="1400" kern="150" dirty="0">
                        <a:effectLst/>
                        <a:latin typeface="Liberation Serif"/>
                        <a:ea typeface="SimSun" panose="02010600030101010101" pitchFamily="2" charset="-122"/>
                        <a:cs typeface="Mangal" panose="02040503050203030202" pitchFamily="18" charset="0"/>
                      </a:endParaRPr>
                    </a:p>
                  </a:txBody>
                  <a:tcPr marL="33381" marR="33381" marT="0" marB="0">
                    <a:solidFill>
                      <a:schemeClr val="accent5">
                        <a:lumMod val="60000"/>
                        <a:lumOff val="40000"/>
                      </a:schemeClr>
                    </a:solidFill>
                  </a:tcPr>
                </a:tc>
                <a:tc>
                  <a:txBody>
                    <a:bodyPr/>
                    <a:lstStyle/>
                    <a:p>
                      <a:r>
                        <a:rPr lang="fr-FR" sz="1400" kern="150" dirty="0">
                          <a:effectLst/>
                        </a:rPr>
                        <a:t>Utiliser un espace libre, varier sa vitesse, modifier sa trajectoire et  mettre en place des stratégies pour éviter l’adversaire.</a:t>
                      </a:r>
                    </a:p>
                    <a:p>
                      <a:r>
                        <a:rPr lang="fr-FR" sz="1400" kern="150" dirty="0">
                          <a:effectLst/>
                        </a:rPr>
                        <a:t> Exercer des rôles différents.</a:t>
                      </a:r>
                    </a:p>
                    <a:p>
                      <a:r>
                        <a:rPr lang="fr-FR" sz="1400" kern="150" dirty="0">
                          <a:effectLst/>
                        </a:rPr>
                        <a:t> Coopérer avec les partenaires pour atteindre un but opposé à celui des autres.</a:t>
                      </a:r>
                    </a:p>
                    <a:p>
                      <a:r>
                        <a:rPr lang="fr-FR" sz="1400" kern="150" dirty="0">
                          <a:effectLst/>
                        </a:rPr>
                        <a:t> Apprécier un espace de jeu orienté, limité et interpénétré. </a:t>
                      </a:r>
                    </a:p>
                    <a:p>
                      <a:r>
                        <a:rPr lang="fr-FR" sz="1400" kern="150" dirty="0">
                          <a:effectLst/>
                        </a:rPr>
                        <a:t>Connaitre  et accepter  les règles d’arbitrage. Mettre en place  différentes solutions ou stratégies pour atteindre le but.</a:t>
                      </a:r>
                    </a:p>
                    <a:p>
                      <a:r>
                        <a:rPr lang="fr-FR" sz="1400" kern="150" dirty="0">
                          <a:effectLst/>
                        </a:rPr>
                        <a:t> </a:t>
                      </a:r>
                      <a:endParaRPr lang="fr-FR" sz="1400" kern="150" dirty="0">
                        <a:effectLst/>
                        <a:latin typeface="Liberation Serif"/>
                        <a:ea typeface="SimSun" panose="02010600030101010101" pitchFamily="2" charset="-122"/>
                        <a:cs typeface="Mangal" panose="02040503050203030202" pitchFamily="18" charset="0"/>
                      </a:endParaRPr>
                    </a:p>
                  </a:txBody>
                  <a:tcPr marL="33381" marR="33381" marT="0" marB="0">
                    <a:solidFill>
                      <a:srgbClr val="92D050"/>
                    </a:solidFill>
                  </a:tcPr>
                </a:tc>
                <a:extLst>
                  <a:ext uri="{0D108BD9-81ED-4DB2-BD59-A6C34878D82A}">
                    <a16:rowId xmlns:a16="http://schemas.microsoft.com/office/drawing/2014/main" val="4026967839"/>
                  </a:ext>
                </a:extLst>
              </a:tr>
              <a:tr h="742238">
                <a:tc>
                  <a:txBody>
                    <a:bodyPr/>
                    <a:lstStyle/>
                    <a:p>
                      <a:pPr algn="ctr"/>
                      <a:r>
                        <a:rPr lang="fr-FR" sz="1400" kern="150" dirty="0">
                          <a:effectLst/>
                        </a:rPr>
                        <a:t>L’élève peut jouer à …</a:t>
                      </a:r>
                      <a:endParaRPr lang="fr-FR" sz="1400" kern="150" dirty="0">
                        <a:effectLst/>
                        <a:latin typeface="Liberation Serif"/>
                        <a:ea typeface="SimSun" panose="02010600030101010101" pitchFamily="2" charset="-122"/>
                        <a:cs typeface="Mangal" panose="02040503050203030202" pitchFamily="18" charset="0"/>
                      </a:endParaRPr>
                    </a:p>
                  </a:txBody>
                  <a:tcPr marL="33381" marR="33381" marT="0" marB="0"/>
                </a:tc>
                <a:tc>
                  <a:txBody>
                    <a:bodyPr/>
                    <a:lstStyle/>
                    <a:p>
                      <a:r>
                        <a:rPr lang="fr-FR" sz="1400" kern="150" dirty="0">
                          <a:effectLst/>
                        </a:rPr>
                        <a:t>Le jeu des déménageurs en tenant un rôle.</a:t>
                      </a:r>
                      <a:r>
                        <a:rPr lang="fr-FR" sz="1400" kern="150" dirty="0">
                          <a:effectLst/>
                          <a:hlinkClick r:id="rId3" action="ppaction://hlinksldjump"/>
                        </a:rPr>
                        <a:t>+</a:t>
                      </a:r>
                      <a:endParaRPr lang="fr-FR" sz="1400" kern="150" dirty="0">
                        <a:effectLst/>
                        <a:latin typeface="Liberation Serif"/>
                        <a:ea typeface="SimSun" panose="02010600030101010101" pitchFamily="2" charset="-122"/>
                        <a:cs typeface="Mangal" panose="02040503050203030202" pitchFamily="18" charset="0"/>
                      </a:endParaRPr>
                    </a:p>
                  </a:txBody>
                  <a:tcPr marL="33381" marR="33381" marT="0" marB="0">
                    <a:solidFill>
                      <a:schemeClr val="accent1">
                        <a:lumMod val="60000"/>
                        <a:lumOff val="40000"/>
                      </a:schemeClr>
                    </a:solidFill>
                  </a:tcPr>
                </a:tc>
                <a:tc>
                  <a:txBody>
                    <a:bodyPr/>
                    <a:lstStyle/>
                    <a:p>
                      <a:r>
                        <a:rPr lang="fr-FR" sz="1400" kern="150" dirty="0">
                          <a:effectLst/>
                        </a:rPr>
                        <a:t>Des jeux avec interaction avec des rôles définis</a:t>
                      </a:r>
                    </a:p>
                    <a:p>
                      <a:r>
                        <a:rPr lang="fr-FR" sz="1400" kern="150" dirty="0">
                          <a:effectLst/>
                        </a:rPr>
                        <a:t>Lapins et chasseurs</a:t>
                      </a:r>
                      <a:r>
                        <a:rPr lang="fr-FR" sz="1400" kern="150" dirty="0">
                          <a:effectLst/>
                          <a:hlinkClick r:id="rId3" action="ppaction://hlinksldjump"/>
                        </a:rPr>
                        <a:t>+</a:t>
                      </a:r>
                      <a:endParaRPr lang="fr-FR" sz="1400" kern="150" dirty="0">
                        <a:effectLst/>
                        <a:latin typeface="Liberation Serif"/>
                        <a:ea typeface="SimSun" panose="02010600030101010101" pitchFamily="2" charset="-122"/>
                        <a:cs typeface="Mangal" panose="02040503050203030202" pitchFamily="18" charset="0"/>
                      </a:endParaRPr>
                    </a:p>
                  </a:txBody>
                  <a:tcPr marL="33381" marR="33381" marT="0" marB="0">
                    <a:solidFill>
                      <a:schemeClr val="accent5">
                        <a:lumMod val="60000"/>
                        <a:lumOff val="40000"/>
                      </a:schemeClr>
                    </a:solidFill>
                  </a:tcPr>
                </a:tc>
                <a:tc>
                  <a:txBody>
                    <a:bodyPr/>
                    <a:lstStyle/>
                    <a:p>
                      <a:r>
                        <a:rPr lang="fr-FR" sz="1400" kern="150" dirty="0">
                          <a:effectLst/>
                        </a:rPr>
                        <a:t>Des jeux avec des rôles réversibles :</a:t>
                      </a:r>
                    </a:p>
                    <a:p>
                      <a:r>
                        <a:rPr lang="fr-FR" sz="1400" kern="150" dirty="0">
                          <a:effectLst/>
                        </a:rPr>
                        <a:t>Ballon-Capitaine</a:t>
                      </a:r>
                      <a:r>
                        <a:rPr lang="fr-FR" sz="1400" kern="150" dirty="0">
                          <a:effectLst/>
                          <a:hlinkClick r:id="rId3" action="ppaction://hlinksldjump"/>
                        </a:rPr>
                        <a:t>+</a:t>
                      </a:r>
                      <a:endParaRPr lang="fr-FR" sz="1400" kern="150" dirty="0">
                        <a:effectLst/>
                        <a:latin typeface="Liberation Serif"/>
                        <a:ea typeface="SimSun" panose="02010600030101010101" pitchFamily="2" charset="-122"/>
                        <a:cs typeface="Mangal" panose="02040503050203030202" pitchFamily="18" charset="0"/>
                      </a:endParaRPr>
                    </a:p>
                  </a:txBody>
                  <a:tcPr marL="33381" marR="33381" marT="0" marB="0">
                    <a:solidFill>
                      <a:srgbClr val="92D050"/>
                    </a:solidFill>
                  </a:tcPr>
                </a:tc>
                <a:extLst>
                  <a:ext uri="{0D108BD9-81ED-4DB2-BD59-A6C34878D82A}">
                    <a16:rowId xmlns:a16="http://schemas.microsoft.com/office/drawing/2014/main" val="4140306170"/>
                  </a:ext>
                </a:extLst>
              </a:tr>
            </a:tbl>
          </a:graphicData>
        </a:graphic>
      </p:graphicFrame>
      <p:sp>
        <p:nvSpPr>
          <p:cNvPr id="6" name="Rectangle 1">
            <a:extLst>
              <a:ext uri="{FF2B5EF4-FFF2-40B4-BE49-F238E27FC236}">
                <a16:creationId xmlns:a16="http://schemas.microsoft.com/office/drawing/2014/main" id="{6137A5BD-35FD-C548-BD11-C9F96178F966}"/>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3" name="ZoneTexte 2"/>
          <p:cNvSpPr txBox="1"/>
          <p:nvPr/>
        </p:nvSpPr>
        <p:spPr>
          <a:xfrm>
            <a:off x="1436914" y="5956663"/>
            <a:ext cx="9500052" cy="646331"/>
          </a:xfrm>
          <a:prstGeom prst="rect">
            <a:avLst/>
          </a:prstGeom>
          <a:noFill/>
        </p:spPr>
        <p:txBody>
          <a:bodyPr wrap="square" rtlCol="0">
            <a:spAutoFit/>
          </a:bodyPr>
          <a:lstStyle/>
          <a:p>
            <a:r>
              <a:rPr lang="fr-FR" dirty="0"/>
              <a:t>Ces 3 étapes sont données à titre d’information. Un élève suivant son vécu, sa pratique, pourra se situer dans une étape différente de celle de son âge.</a:t>
            </a:r>
          </a:p>
        </p:txBody>
      </p:sp>
    </p:spTree>
    <p:extLst>
      <p:ext uri="{BB962C8B-B14F-4D97-AF65-F5344CB8AC3E}">
        <p14:creationId xmlns:p14="http://schemas.microsoft.com/office/powerpoint/2010/main" val="27735980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7CD7C5-DD37-6D4B-B44E-72139AA5E62F}"/>
              </a:ext>
            </a:extLst>
          </p:cNvPr>
          <p:cNvSpPr>
            <a:spLocks noGrp="1"/>
          </p:cNvSpPr>
          <p:nvPr>
            <p:ph type="title"/>
          </p:nvPr>
        </p:nvSpPr>
        <p:spPr/>
        <p:txBody>
          <a:bodyPr/>
          <a:lstStyle/>
          <a:p>
            <a:r>
              <a:rPr lang="fr-FR" dirty="0"/>
              <a:t>Fiches jeux</a:t>
            </a:r>
            <a:r>
              <a:rPr lang="fr-FR" dirty="0">
                <a:hlinkClick r:id="rId2" action="ppaction://hlinksldjump"/>
              </a:rPr>
              <a:t>&lt;</a:t>
            </a:r>
            <a:endParaRPr lang="fr-FR" dirty="0"/>
          </a:p>
        </p:txBody>
      </p:sp>
      <p:graphicFrame>
        <p:nvGraphicFramePr>
          <p:cNvPr id="7" name="Tableau 7">
            <a:extLst>
              <a:ext uri="{FF2B5EF4-FFF2-40B4-BE49-F238E27FC236}">
                <a16:creationId xmlns:a16="http://schemas.microsoft.com/office/drawing/2014/main" id="{4F0D317F-FA8C-814F-9C44-609F414DA0A8}"/>
              </a:ext>
            </a:extLst>
          </p:cNvPr>
          <p:cNvGraphicFramePr>
            <a:graphicFrameLocks noGrp="1"/>
          </p:cNvGraphicFramePr>
          <p:nvPr>
            <p:ph idx="1"/>
            <p:extLst>
              <p:ext uri="{D42A27DB-BD31-4B8C-83A1-F6EECF244321}">
                <p14:modId xmlns:p14="http://schemas.microsoft.com/office/powerpoint/2010/main" val="4293757591"/>
              </p:ext>
            </p:extLst>
          </p:nvPr>
        </p:nvGraphicFramePr>
        <p:xfrm>
          <a:off x="685800" y="2141538"/>
          <a:ext cx="10131423" cy="3393848"/>
        </p:xfrm>
        <a:graphic>
          <a:graphicData uri="http://schemas.openxmlformats.org/drawingml/2006/table">
            <a:tbl>
              <a:tblPr firstRow="1" bandRow="1">
                <a:tableStyleId>{5C22544A-7EE6-4342-B048-85BDC9FD1C3A}</a:tableStyleId>
              </a:tblPr>
              <a:tblGrid>
                <a:gridCol w="3377141">
                  <a:extLst>
                    <a:ext uri="{9D8B030D-6E8A-4147-A177-3AD203B41FA5}">
                      <a16:colId xmlns:a16="http://schemas.microsoft.com/office/drawing/2014/main" val="653546090"/>
                    </a:ext>
                  </a:extLst>
                </a:gridCol>
                <a:gridCol w="3377141">
                  <a:extLst>
                    <a:ext uri="{9D8B030D-6E8A-4147-A177-3AD203B41FA5}">
                      <a16:colId xmlns:a16="http://schemas.microsoft.com/office/drawing/2014/main" val="2705690321"/>
                    </a:ext>
                  </a:extLst>
                </a:gridCol>
                <a:gridCol w="3377141">
                  <a:extLst>
                    <a:ext uri="{9D8B030D-6E8A-4147-A177-3AD203B41FA5}">
                      <a16:colId xmlns:a16="http://schemas.microsoft.com/office/drawing/2014/main" val="3346637977"/>
                    </a:ext>
                  </a:extLst>
                </a:gridCol>
              </a:tblGrid>
              <a:tr h="528254">
                <a:tc>
                  <a:txBody>
                    <a:bodyPr/>
                    <a:lstStyle/>
                    <a:p>
                      <a:r>
                        <a:rPr lang="fr-FR" dirty="0"/>
                        <a:t>Le déménageur</a:t>
                      </a:r>
                    </a:p>
                  </a:txBody>
                  <a:tcPr/>
                </a:tc>
                <a:tc>
                  <a:txBody>
                    <a:bodyPr/>
                    <a:lstStyle/>
                    <a:p>
                      <a:r>
                        <a:rPr lang="fr-FR" dirty="0"/>
                        <a:t>Le lapin chasseur</a:t>
                      </a:r>
                    </a:p>
                  </a:txBody>
                  <a:tcPr/>
                </a:tc>
                <a:tc>
                  <a:txBody>
                    <a:bodyPr/>
                    <a:lstStyle/>
                    <a:p>
                      <a:r>
                        <a:rPr lang="fr-FR" dirty="0"/>
                        <a:t>Ballon- capitaine</a:t>
                      </a:r>
                    </a:p>
                  </a:txBody>
                  <a:tcPr/>
                </a:tc>
                <a:extLst>
                  <a:ext uri="{0D108BD9-81ED-4DB2-BD59-A6C34878D82A}">
                    <a16:rowId xmlns:a16="http://schemas.microsoft.com/office/drawing/2014/main" val="2945424179"/>
                  </a:ext>
                </a:extLst>
              </a:tr>
              <a:tr h="2865594">
                <a:tc>
                  <a:txBody>
                    <a:bodyPr/>
                    <a:lstStyle/>
                    <a:p>
                      <a:r>
                        <a:rPr lang="fr-FR" sz="1800" dirty="0"/>
                        <a:t>2 équipes avec une réserve d’objets qu’il va falloir en un temps donné transporter au centre du terrain.</a:t>
                      </a:r>
                    </a:p>
                    <a:p>
                      <a:r>
                        <a:rPr lang="fr-FR" sz="1800" dirty="0"/>
                        <a:t>L’équipe qui a vidé sa réserve en premier a gagné.</a:t>
                      </a:r>
                    </a:p>
                  </a:txBody>
                  <a:tcPr/>
                </a:tc>
                <a:tc>
                  <a:txBody>
                    <a:bodyPr/>
                    <a:lstStyle/>
                    <a:p>
                      <a:r>
                        <a:rPr lang="fr-FR" sz="1800" dirty="0"/>
                        <a:t>Les lapins doivent se rendre le plus vite possible d’un terrier à un autre .Sur leur chemin il rencontre un  ou plusieurs chasseurs qui en les touchant les empêchent de traverser.</a:t>
                      </a:r>
                    </a:p>
                  </a:txBody>
                  <a:tcPr/>
                </a:tc>
                <a:tc>
                  <a:txBody>
                    <a:bodyPr/>
                    <a:lstStyle/>
                    <a:p>
                      <a:r>
                        <a:rPr lang="fr-FR" sz="1800" dirty="0"/>
                        <a:t>Traverser le terrain en se faisant des passes pour amener la balle de l’autre côté à un capitaine (qui se trouve </a:t>
                      </a:r>
                      <a:r>
                        <a:rPr lang="fr-FR" sz="1800"/>
                        <a:t>à l’intérieur </a:t>
                      </a:r>
                      <a:r>
                        <a:rPr lang="fr-FR" sz="1800" dirty="0"/>
                        <a:t>d’une zone)</a:t>
                      </a:r>
                    </a:p>
                    <a:p>
                      <a:r>
                        <a:rPr lang="fr-FR" sz="1800" dirty="0"/>
                        <a:t>Si les adversaires interceptent la balle ils doivent à leur tour traverser le terrain.</a:t>
                      </a:r>
                    </a:p>
                  </a:txBody>
                  <a:tcPr/>
                </a:tc>
                <a:extLst>
                  <a:ext uri="{0D108BD9-81ED-4DB2-BD59-A6C34878D82A}">
                    <a16:rowId xmlns:a16="http://schemas.microsoft.com/office/drawing/2014/main" val="924389885"/>
                  </a:ext>
                </a:extLst>
              </a:tr>
            </a:tbl>
          </a:graphicData>
        </a:graphic>
      </p:graphicFrame>
    </p:spTree>
    <p:extLst>
      <p:ext uri="{BB962C8B-B14F-4D97-AF65-F5344CB8AC3E}">
        <p14:creationId xmlns:p14="http://schemas.microsoft.com/office/powerpoint/2010/main" val="12028309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7407DC-0FFD-BD4D-9D38-B1D2D8D8CCF2}"/>
              </a:ext>
            </a:extLst>
          </p:cNvPr>
          <p:cNvSpPr>
            <a:spLocks noGrp="1"/>
          </p:cNvSpPr>
          <p:nvPr>
            <p:ph type="title"/>
          </p:nvPr>
        </p:nvSpPr>
        <p:spPr>
          <a:xfrm>
            <a:off x="1208315" y="267956"/>
            <a:ext cx="10131425" cy="1456267"/>
          </a:xfrm>
        </p:spPr>
        <p:txBody>
          <a:bodyPr>
            <a:normAutofit/>
          </a:bodyPr>
          <a:lstStyle/>
          <a:p>
            <a:r>
              <a:rPr lang="fr-FR" sz="3200" dirty="0"/>
              <a:t>b- La démarche, généralités.</a:t>
            </a:r>
            <a:r>
              <a:rPr lang="fr-FR" sz="3200" dirty="0">
                <a:hlinkClick r:id="rId2" action="ppaction://hlinksldjump"/>
              </a:rPr>
              <a:t>&lt;</a:t>
            </a:r>
            <a:endParaRPr lang="fr-FR" sz="3200" dirty="0"/>
          </a:p>
        </p:txBody>
      </p:sp>
      <p:sp>
        <p:nvSpPr>
          <p:cNvPr id="3" name="Espace réservé du contenu 2">
            <a:extLst>
              <a:ext uri="{FF2B5EF4-FFF2-40B4-BE49-F238E27FC236}">
                <a16:creationId xmlns:a16="http://schemas.microsoft.com/office/drawing/2014/main" id="{4EE8FFF9-CFF9-6D41-AC18-2D27D7E19D2A}"/>
              </a:ext>
            </a:extLst>
          </p:cNvPr>
          <p:cNvSpPr>
            <a:spLocks noGrp="1"/>
          </p:cNvSpPr>
          <p:nvPr>
            <p:ph idx="1"/>
          </p:nvPr>
        </p:nvSpPr>
        <p:spPr>
          <a:xfrm>
            <a:off x="703386" y="2704775"/>
            <a:ext cx="10131425" cy="3649133"/>
          </a:xfrm>
        </p:spPr>
        <p:txBody>
          <a:bodyPr>
            <a:normAutofit/>
          </a:bodyPr>
          <a:lstStyle/>
          <a:p>
            <a:pPr marL="0" lvl="0" indent="0">
              <a:buNone/>
            </a:pPr>
            <a:r>
              <a:rPr lang="fr-FR" dirty="0"/>
              <a:t>C’est en amenant l’élève à tester, expérimenter, essayer, se tromper, comparer, observer, imiter...que l’on  parviendra à mettre en évidence les repères d’efficacité.</a:t>
            </a:r>
          </a:p>
          <a:p>
            <a:pPr marL="0" indent="0">
              <a:buNone/>
            </a:pPr>
            <a:r>
              <a:rPr lang="fr-FR" dirty="0"/>
              <a:t>C’est par son action et la traduction de cette dernière que l’élève donnera du sens et donc facilitera sa compréhension.</a:t>
            </a:r>
          </a:p>
          <a:p>
            <a:pPr marL="0" indent="0">
              <a:buNone/>
            </a:pPr>
            <a:r>
              <a:rPr lang="fr-FR" dirty="0"/>
              <a:t>Les élèves seront invités à verbaliser : utilisation du langage pour apprendre et du langage pour comprendre.</a:t>
            </a:r>
          </a:p>
          <a:p>
            <a:pPr marL="0" indent="0">
              <a:buNone/>
            </a:pPr>
            <a:r>
              <a:rPr lang="fr-FR" dirty="0"/>
              <a:t>L’enseignant proposera des parcours, des jeux ou des ateliers afin de mettre l’élève le plus souvent possible en autonomie et d’augmenter ainsi son temps moteur.</a:t>
            </a:r>
          </a:p>
          <a:p>
            <a:pPr marL="0" indent="0">
              <a:buNone/>
            </a:pPr>
            <a:r>
              <a:rPr lang="fr-FR" dirty="0"/>
              <a:t>L’enseignant devra préciser ce qu’il y a à apprendre et aménager la situations en fonctions des objectifs à atteindre. </a:t>
            </a:r>
            <a:r>
              <a:rPr lang="fr-FR" dirty="0">
                <a:hlinkClick r:id="rId3" action="ppaction://hlinksldjump"/>
              </a:rPr>
              <a:t>Suite</a:t>
            </a:r>
            <a:endParaRPr lang="fr-FR" dirty="0"/>
          </a:p>
          <a:p>
            <a:endParaRPr lang="fr-FR" dirty="0"/>
          </a:p>
          <a:p>
            <a:endParaRPr lang="fr-FR" dirty="0"/>
          </a:p>
          <a:p>
            <a:endParaRPr lang="fr-FR" dirty="0"/>
          </a:p>
        </p:txBody>
      </p:sp>
    </p:spTree>
    <p:extLst>
      <p:ext uri="{BB962C8B-B14F-4D97-AF65-F5344CB8AC3E}">
        <p14:creationId xmlns:p14="http://schemas.microsoft.com/office/powerpoint/2010/main" val="29473632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7407DC-0FFD-BD4D-9D38-B1D2D8D8CCF2}"/>
              </a:ext>
            </a:extLst>
          </p:cNvPr>
          <p:cNvSpPr>
            <a:spLocks noGrp="1"/>
          </p:cNvSpPr>
          <p:nvPr>
            <p:ph type="title"/>
          </p:nvPr>
        </p:nvSpPr>
        <p:spPr>
          <a:xfrm>
            <a:off x="806381" y="313343"/>
            <a:ext cx="10131425" cy="1053233"/>
          </a:xfrm>
        </p:spPr>
        <p:txBody>
          <a:bodyPr>
            <a:normAutofit/>
          </a:bodyPr>
          <a:lstStyle/>
          <a:p>
            <a:r>
              <a:rPr lang="fr-FR" sz="3200" dirty="0"/>
              <a:t>De la familiarisation à l’évaluation.</a:t>
            </a:r>
          </a:p>
        </p:txBody>
      </p:sp>
      <p:graphicFrame>
        <p:nvGraphicFramePr>
          <p:cNvPr id="4" name="Espace réservé du contenu 3">
            <a:extLst>
              <a:ext uri="{FF2B5EF4-FFF2-40B4-BE49-F238E27FC236}">
                <a16:creationId xmlns:a16="http://schemas.microsoft.com/office/drawing/2014/main" id="{7426F012-8AE9-B34D-ACF3-BD0F1B189843}"/>
              </a:ext>
            </a:extLst>
          </p:cNvPr>
          <p:cNvGraphicFramePr>
            <a:graphicFrameLocks noGrp="1"/>
          </p:cNvGraphicFramePr>
          <p:nvPr>
            <p:ph idx="1"/>
            <p:extLst>
              <p:ext uri="{D42A27DB-BD31-4B8C-83A1-F6EECF244321}">
                <p14:modId xmlns:p14="http://schemas.microsoft.com/office/powerpoint/2010/main" val="908752475"/>
              </p:ext>
            </p:extLst>
          </p:nvPr>
        </p:nvGraphicFramePr>
        <p:xfrm>
          <a:off x="1186543" y="1828800"/>
          <a:ext cx="9144000" cy="4485489"/>
        </p:xfrm>
        <a:graphic>
          <a:graphicData uri="http://schemas.openxmlformats.org/drawingml/2006/table">
            <a:tbl>
              <a:tblPr>
                <a:tableStyleId>{5C22544A-7EE6-4342-B048-85BDC9FD1C3A}</a:tableStyleId>
              </a:tblPr>
              <a:tblGrid>
                <a:gridCol w="9144000">
                  <a:extLst>
                    <a:ext uri="{9D8B030D-6E8A-4147-A177-3AD203B41FA5}">
                      <a16:colId xmlns:a16="http://schemas.microsoft.com/office/drawing/2014/main" val="948596752"/>
                    </a:ext>
                  </a:extLst>
                </a:gridCol>
              </a:tblGrid>
              <a:tr h="1142259">
                <a:tc>
                  <a:txBody>
                    <a:bodyPr/>
                    <a:lstStyle/>
                    <a:p>
                      <a:pPr>
                        <a:spcBef>
                          <a:spcPts val="500"/>
                        </a:spcBef>
                        <a:spcAft>
                          <a:spcPts val="500"/>
                        </a:spcAft>
                      </a:pPr>
                      <a:r>
                        <a:rPr lang="fr-FR" sz="1600" b="1" kern="150" dirty="0">
                          <a:effectLst/>
                        </a:rPr>
                        <a:t>1</a:t>
                      </a:r>
                      <a:r>
                        <a:rPr lang="fr-FR" sz="1600" b="1" kern="150" baseline="30000" dirty="0">
                          <a:effectLst/>
                        </a:rPr>
                        <a:t>er</a:t>
                      </a:r>
                      <a:r>
                        <a:rPr lang="fr-FR" sz="1600" b="1" kern="150" dirty="0">
                          <a:effectLst/>
                        </a:rPr>
                        <a:t> temps : Découverte et familiarisation</a:t>
                      </a:r>
                    </a:p>
                    <a:p>
                      <a:pPr>
                        <a:spcBef>
                          <a:spcPts val="500"/>
                        </a:spcBef>
                        <a:spcAft>
                          <a:spcPts val="500"/>
                        </a:spcAft>
                      </a:pPr>
                      <a:r>
                        <a:rPr lang="fr-FR" sz="1600" kern="150" dirty="0">
                          <a:effectLst/>
                        </a:rPr>
                        <a:t>- Il faudra prévoir un temps de découverte et d’expérimentation important voire très important en petite et moyenne section.</a:t>
                      </a:r>
                    </a:p>
                    <a:p>
                      <a:pPr fontAlgn="auto">
                        <a:spcBef>
                          <a:spcPts val="500"/>
                        </a:spcBef>
                        <a:spcAft>
                          <a:spcPts val="500"/>
                        </a:spcAft>
                      </a:pPr>
                      <a:r>
                        <a:rPr lang="fr-FR" sz="1600" kern="0" dirty="0">
                          <a:effectLst/>
                        </a:rPr>
                        <a:t>- Les situations devront être très variées.</a:t>
                      </a:r>
                      <a:endParaRPr lang="fr-FR" sz="1600" kern="150" dirty="0">
                        <a:effectLst/>
                        <a:latin typeface="Liberation Serif"/>
                        <a:ea typeface="SimSun" panose="02010600030101010101" pitchFamily="2" charset="-122"/>
                        <a:cs typeface="Mangal" panose="02040503050203030202" pitchFamily="18" charset="0"/>
                      </a:endParaRPr>
                    </a:p>
                  </a:txBody>
                  <a:tcPr marL="34849" marR="34849" marT="34849" marB="34849"/>
                </a:tc>
                <a:extLst>
                  <a:ext uri="{0D108BD9-81ED-4DB2-BD59-A6C34878D82A}">
                    <a16:rowId xmlns:a16="http://schemas.microsoft.com/office/drawing/2014/main" val="2737648350"/>
                  </a:ext>
                </a:extLst>
              </a:tr>
              <a:tr h="1538134">
                <a:tc>
                  <a:txBody>
                    <a:bodyPr/>
                    <a:lstStyle/>
                    <a:p>
                      <a:pPr>
                        <a:spcBef>
                          <a:spcPts val="500"/>
                        </a:spcBef>
                        <a:spcAft>
                          <a:spcPts val="500"/>
                        </a:spcAft>
                      </a:pPr>
                      <a:r>
                        <a:rPr lang="fr-FR" sz="1600" b="1" kern="150" dirty="0">
                          <a:effectLst/>
                        </a:rPr>
                        <a:t>2ème Temps : Proposition de situation de référence</a:t>
                      </a:r>
                    </a:p>
                    <a:p>
                      <a:pPr>
                        <a:spcBef>
                          <a:spcPts val="500"/>
                        </a:spcBef>
                        <a:spcAft>
                          <a:spcPts val="500"/>
                        </a:spcAft>
                      </a:pPr>
                      <a:r>
                        <a:rPr lang="fr-FR" sz="1600" kern="150" dirty="0">
                          <a:effectLst/>
                        </a:rPr>
                        <a:t> - Une situation sera proposée aux élèves en début et en fin de cycle sous forme de parcours, d’ateliers ou de jeux...</a:t>
                      </a:r>
                      <a:br>
                        <a:rPr lang="fr-FR" sz="1600" kern="150" dirty="0">
                          <a:effectLst/>
                        </a:rPr>
                      </a:br>
                      <a:r>
                        <a:rPr lang="fr-FR" sz="1600" kern="150" dirty="0">
                          <a:effectLst/>
                        </a:rPr>
                        <a:t>- Cette situation pourra servir d’évaluation diagnostique et/ou sommative.</a:t>
                      </a:r>
                    </a:p>
                    <a:p>
                      <a:pPr fontAlgn="auto">
                        <a:spcBef>
                          <a:spcPts val="500"/>
                        </a:spcBef>
                        <a:spcAft>
                          <a:spcPts val="500"/>
                        </a:spcAft>
                      </a:pPr>
                      <a:r>
                        <a:rPr lang="fr-FR" sz="1600" kern="0" dirty="0">
                          <a:effectLst/>
                        </a:rPr>
                        <a:t>- Elle sera construite en proposant un certain nombre d’incertitudes obligeant ainsi  l’élève à faire des choix et de les expliquer.</a:t>
                      </a:r>
                      <a:endParaRPr lang="fr-FR" sz="1600" kern="150" dirty="0">
                        <a:effectLst/>
                        <a:latin typeface="Liberation Serif"/>
                        <a:ea typeface="SimSun" panose="02010600030101010101" pitchFamily="2" charset="-122"/>
                        <a:cs typeface="Mangal" panose="02040503050203030202" pitchFamily="18" charset="0"/>
                      </a:endParaRPr>
                    </a:p>
                  </a:txBody>
                  <a:tcPr marL="34849" marR="34849" marT="34849" marB="34849"/>
                </a:tc>
                <a:extLst>
                  <a:ext uri="{0D108BD9-81ED-4DB2-BD59-A6C34878D82A}">
                    <a16:rowId xmlns:a16="http://schemas.microsoft.com/office/drawing/2014/main" val="1537478718"/>
                  </a:ext>
                </a:extLst>
              </a:tr>
              <a:tr h="471475">
                <a:tc>
                  <a:txBody>
                    <a:bodyPr/>
                    <a:lstStyle/>
                    <a:p>
                      <a:pPr fontAlgn="auto">
                        <a:spcBef>
                          <a:spcPts val="500"/>
                        </a:spcBef>
                        <a:spcAft>
                          <a:spcPts val="500"/>
                        </a:spcAft>
                      </a:pPr>
                      <a:r>
                        <a:rPr lang="fr-FR" sz="1600" b="1" kern="0" dirty="0">
                          <a:effectLst/>
                        </a:rPr>
                        <a:t>3ème temps : Mise en place de  situations d’apprentissage mettant en évidence les règles d’efficacité.</a:t>
                      </a:r>
                      <a:endParaRPr lang="fr-FR" sz="1600" b="1" kern="150" dirty="0">
                        <a:effectLst/>
                        <a:latin typeface="Liberation Serif"/>
                        <a:ea typeface="SimSun" panose="02010600030101010101" pitchFamily="2" charset="-122"/>
                        <a:cs typeface="Mangal" panose="02040503050203030202" pitchFamily="18" charset="0"/>
                      </a:endParaRPr>
                    </a:p>
                  </a:txBody>
                  <a:tcPr marL="34849" marR="34849" marT="34849" marB="34849"/>
                </a:tc>
                <a:extLst>
                  <a:ext uri="{0D108BD9-81ED-4DB2-BD59-A6C34878D82A}">
                    <a16:rowId xmlns:a16="http://schemas.microsoft.com/office/drawing/2014/main" val="2371464819"/>
                  </a:ext>
                </a:extLst>
              </a:tr>
              <a:tr h="806867">
                <a:tc>
                  <a:txBody>
                    <a:bodyPr/>
                    <a:lstStyle/>
                    <a:p>
                      <a:pPr fontAlgn="auto">
                        <a:spcBef>
                          <a:spcPts val="500"/>
                        </a:spcBef>
                        <a:spcAft>
                          <a:spcPts val="500"/>
                        </a:spcAft>
                      </a:pPr>
                      <a:r>
                        <a:rPr lang="fr-FR" sz="1600" b="1" kern="0" dirty="0">
                          <a:effectLst/>
                        </a:rPr>
                        <a:t>4ème temps : situation d’évaluation</a:t>
                      </a:r>
                      <a:endParaRPr lang="fr-FR" sz="1600" b="1" kern="150" dirty="0">
                        <a:effectLst/>
                      </a:endParaRPr>
                    </a:p>
                    <a:p>
                      <a:pPr fontAlgn="auto">
                        <a:spcBef>
                          <a:spcPts val="500"/>
                        </a:spcBef>
                        <a:spcAft>
                          <a:spcPts val="500"/>
                        </a:spcAft>
                      </a:pPr>
                      <a:r>
                        <a:rPr lang="fr-FR" sz="1600" kern="0" dirty="0">
                          <a:effectLst/>
                        </a:rPr>
                        <a:t>- Il faudra proposer à l’élève une situation qui ressemble à ce qu’il connait (situation de référence) mais avec des variables différentes  afin de vérifier ses apprentissages</a:t>
                      </a:r>
                      <a:r>
                        <a:rPr lang="fr-FR" sz="1600" kern="0" dirty="0">
                          <a:effectLst/>
                          <a:hlinkClick r:id="rId2" action="ppaction://hlinksldjump"/>
                        </a:rPr>
                        <a:t> Suite</a:t>
                      </a:r>
                      <a:r>
                        <a:rPr lang="fr-FR" sz="1600" kern="0" dirty="0">
                          <a:effectLst/>
                        </a:rPr>
                        <a:t> </a:t>
                      </a:r>
                      <a:endParaRPr lang="fr-FR" sz="1600" kern="150" dirty="0">
                        <a:effectLst/>
                        <a:latin typeface="Liberation Serif"/>
                        <a:ea typeface="SimSun" panose="02010600030101010101" pitchFamily="2" charset="-122"/>
                        <a:cs typeface="Mangal" panose="02040503050203030202" pitchFamily="18" charset="0"/>
                      </a:endParaRPr>
                    </a:p>
                  </a:txBody>
                  <a:tcPr marL="34849" marR="34849" marT="34849" marB="34849"/>
                </a:tc>
                <a:extLst>
                  <a:ext uri="{0D108BD9-81ED-4DB2-BD59-A6C34878D82A}">
                    <a16:rowId xmlns:a16="http://schemas.microsoft.com/office/drawing/2014/main" val="505217665"/>
                  </a:ext>
                </a:extLst>
              </a:tr>
            </a:tbl>
          </a:graphicData>
        </a:graphic>
      </p:graphicFrame>
      <p:sp>
        <p:nvSpPr>
          <p:cNvPr id="5" name="Rectangle 1">
            <a:extLst>
              <a:ext uri="{FF2B5EF4-FFF2-40B4-BE49-F238E27FC236}">
                <a16:creationId xmlns:a16="http://schemas.microsoft.com/office/drawing/2014/main" id="{AAF63573-652F-3F40-A5D5-210729285DAD}"/>
              </a:ext>
            </a:extLst>
          </p:cNvPr>
          <p:cNvSpPr>
            <a:spLocks noChangeArrowheads="1"/>
          </p:cNvSpPr>
          <p:nvPr/>
        </p:nvSpPr>
        <p:spPr bwMode="auto">
          <a:xfrm>
            <a:off x="-3011107" y="-48399"/>
            <a:ext cx="18242268"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hi-IN" altLang="zh-CN" sz="1200" b="0" i="0" u="none" strike="noStrike" cap="none" normalizeH="0" baseline="0">
                <a:ln>
                  <a:noFill/>
                </a:ln>
                <a:solidFill>
                  <a:srgbClr val="1C1C1C"/>
                </a:solidFill>
                <a:effectLst/>
                <a:latin typeface="Liberation Serif"/>
                <a:ea typeface="SimSun" panose="02010600030101010101" pitchFamily="2" charset="-122"/>
                <a:cs typeface="Mangal" panose="02040503050203030202" pitchFamily="18" charset="0"/>
              </a:rPr>
              <a:t>Les étapes</a:t>
            </a:r>
            <a:endParaRPr kumimoji="0" lang="en-US" altLang="zh-CN" sz="1200" b="0" i="0" u="none" strike="noStrike" cap="none" normalizeH="0" baseline="0">
              <a:ln>
                <a:noFill/>
              </a:ln>
              <a:solidFill>
                <a:schemeClr val="tx1"/>
              </a:solidFill>
              <a:effectLst/>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zh-CN"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94288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aphicFrame>
        <p:nvGraphicFramePr>
          <p:cNvPr id="3" name="Tableau 2">
            <a:extLst>
              <a:ext uri="{FF2B5EF4-FFF2-40B4-BE49-F238E27FC236}">
                <a16:creationId xmlns:a16="http://schemas.microsoft.com/office/drawing/2014/main" id="{CE2521E5-3529-5043-9003-132F69570047}"/>
              </a:ext>
            </a:extLst>
          </p:cNvPr>
          <p:cNvGraphicFramePr>
            <a:graphicFrameLocks noGrp="1"/>
          </p:cNvGraphicFramePr>
          <p:nvPr>
            <p:extLst>
              <p:ext uri="{D42A27DB-BD31-4B8C-83A1-F6EECF244321}">
                <p14:modId xmlns:p14="http://schemas.microsoft.com/office/powerpoint/2010/main" val="3531688921"/>
              </p:ext>
            </p:extLst>
          </p:nvPr>
        </p:nvGraphicFramePr>
        <p:xfrm>
          <a:off x="1325188" y="130442"/>
          <a:ext cx="8369301" cy="6521470"/>
        </p:xfrm>
        <a:graphic>
          <a:graphicData uri="http://schemas.openxmlformats.org/drawingml/2006/table">
            <a:tbl>
              <a:tblPr firstRow="1" firstCol="1" bandRow="1">
                <a:tableStyleId>{2D5ABB26-0587-4C30-8999-92F81FD0307C}</a:tableStyleId>
              </a:tblPr>
              <a:tblGrid>
                <a:gridCol w="2394817">
                  <a:extLst>
                    <a:ext uri="{9D8B030D-6E8A-4147-A177-3AD203B41FA5}">
                      <a16:colId xmlns:a16="http://schemas.microsoft.com/office/drawing/2014/main" val="1636727941"/>
                    </a:ext>
                  </a:extLst>
                </a:gridCol>
                <a:gridCol w="2395611">
                  <a:extLst>
                    <a:ext uri="{9D8B030D-6E8A-4147-A177-3AD203B41FA5}">
                      <a16:colId xmlns:a16="http://schemas.microsoft.com/office/drawing/2014/main" val="3167689322"/>
                    </a:ext>
                  </a:extLst>
                </a:gridCol>
                <a:gridCol w="3578873">
                  <a:extLst>
                    <a:ext uri="{9D8B030D-6E8A-4147-A177-3AD203B41FA5}">
                      <a16:colId xmlns:a16="http://schemas.microsoft.com/office/drawing/2014/main" val="3608435270"/>
                    </a:ext>
                  </a:extLst>
                </a:gridCol>
              </a:tblGrid>
              <a:tr h="113362">
                <a:tc>
                  <a:txBody>
                    <a:bodyPr/>
                    <a:lstStyle/>
                    <a:p>
                      <a:r>
                        <a:rPr lang="fr-FR" sz="1800" dirty="0">
                          <a:effectLst/>
                        </a:rPr>
                        <a:t>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745" marR="54745" marT="0" marB="0">
                    <a:lnR w="12700" cap="flat" cmpd="sng" algn="ctr">
                      <a:solidFill>
                        <a:schemeClr val="tx1"/>
                      </a:solidFill>
                      <a:prstDash val="solid"/>
                      <a:round/>
                      <a:headEnd type="none" w="med" len="med"/>
                      <a:tailEnd type="none" w="med" len="med"/>
                    </a:lnR>
                  </a:tcPr>
                </a:tc>
                <a:tc>
                  <a:txBody>
                    <a:bodyPr/>
                    <a:lstStyle/>
                    <a:p>
                      <a:pPr algn="ctr"/>
                      <a:r>
                        <a:rPr lang="fr-FR" sz="1800" dirty="0">
                          <a:effectLst/>
                        </a:rPr>
                        <a:t>Verbe d’actions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745" marR="5474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800">
                          <a:effectLst/>
                        </a:rPr>
                        <a:t> </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54745" marR="54745" marT="0" marB="0">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461888913"/>
                  </a:ext>
                </a:extLst>
              </a:tr>
              <a:tr h="510032">
                <a:tc gridSpan="3">
                  <a:txBody>
                    <a:bodyPr/>
                    <a:lstStyle/>
                    <a:p>
                      <a:endParaRPr lang="fr-FR" sz="1800" dirty="0">
                        <a:effectLst/>
                      </a:endParaRPr>
                    </a:p>
                    <a:p>
                      <a:r>
                        <a:rPr lang="fr-FR" sz="1800" dirty="0">
                          <a:effectLst/>
                        </a:rPr>
                        <a:t>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745" marR="54745" marT="0" marB="0">
                    <a:lnB w="12700" cap="flat" cmpd="sng" algn="ctr">
                      <a:solidFill>
                        <a:schemeClr val="tx1"/>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2749569739"/>
                  </a:ext>
                </a:extLst>
              </a:tr>
              <a:tr h="510032">
                <a:tc>
                  <a:txBody>
                    <a:bodyPr/>
                    <a:lstStyle/>
                    <a:p>
                      <a:pPr algn="ctr"/>
                      <a:r>
                        <a:rPr lang="fr-FR" sz="1800" u="sng" dirty="0">
                          <a:effectLst/>
                        </a:rPr>
                        <a:t>Étape 1</a:t>
                      </a:r>
                      <a:endParaRPr lang="fr-FR" sz="1800" dirty="0">
                        <a:effectLst/>
                      </a:endParaRPr>
                    </a:p>
                    <a:p>
                      <a:pPr algn="ctr"/>
                      <a:r>
                        <a:rPr lang="fr-FR" sz="1800" dirty="0">
                          <a:effectLst/>
                        </a:rPr>
                        <a:t>Découvrir-Explorer</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745" marR="5474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a:r>
                        <a:rPr lang="fr-FR" sz="1800" u="sng" dirty="0">
                          <a:effectLst/>
                        </a:rPr>
                        <a:t>Étape 2</a:t>
                      </a:r>
                      <a:endParaRPr lang="fr-FR" sz="1800" dirty="0">
                        <a:effectLst/>
                      </a:endParaRPr>
                    </a:p>
                    <a:p>
                      <a:pPr algn="ctr"/>
                      <a:r>
                        <a:rPr lang="fr-FR" sz="1800" dirty="0">
                          <a:effectLst/>
                        </a:rPr>
                        <a:t>Explorer-Affiner</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745" marR="5474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r>
                        <a:rPr lang="fr-FR" sz="1800" u="sng" dirty="0">
                          <a:effectLst/>
                        </a:rPr>
                        <a:t>Étape 3</a:t>
                      </a:r>
                      <a:endParaRPr lang="fr-FR" sz="1800" dirty="0">
                        <a:effectLst/>
                      </a:endParaRPr>
                    </a:p>
                    <a:p>
                      <a:pPr algn="ctr"/>
                      <a:r>
                        <a:rPr lang="fr-FR" sz="1800" dirty="0">
                          <a:effectLst/>
                        </a:rPr>
                        <a:t>Ajuster-Enchainer</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745" marR="5474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1356948564"/>
                  </a:ext>
                </a:extLst>
              </a:tr>
              <a:tr h="510032">
                <a:tc>
                  <a:txBody>
                    <a:bodyPr/>
                    <a:lstStyle/>
                    <a:p>
                      <a:r>
                        <a:rPr lang="fr-FR" sz="1800" dirty="0">
                          <a:effectLst/>
                        </a:rPr>
                        <a:t> </a:t>
                      </a:r>
                    </a:p>
                    <a:p>
                      <a:r>
                        <a:rPr lang="fr-FR" sz="1800" dirty="0">
                          <a:effectLst/>
                        </a:rPr>
                        <a:t>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745" marR="54745"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745" marR="54745"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800" dirty="0">
                          <a:effectLst/>
                        </a:rPr>
                        <a:t>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745" marR="54745"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62539432"/>
                  </a:ext>
                </a:extLst>
              </a:tr>
              <a:tr h="510032">
                <a:tc>
                  <a:txBody>
                    <a:bodyPr/>
                    <a:lstStyle/>
                    <a:p>
                      <a:pPr algn="ctr"/>
                      <a:r>
                        <a:rPr lang="fr-FR" sz="1800" dirty="0">
                          <a:effectLst/>
                        </a:rPr>
                        <a:t>Familiarisation longue</a:t>
                      </a:r>
                    </a:p>
                    <a:p>
                      <a:pPr algn="ctr"/>
                      <a:r>
                        <a:rPr lang="fr-FR" sz="1800" dirty="0">
                          <a:effectLst/>
                        </a:rPr>
                        <a:t>4-5 séances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745" marR="5474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gridSpan="2">
                  <a:txBody>
                    <a:bodyPr/>
                    <a:lstStyle/>
                    <a:p>
                      <a:pPr algn="ctr"/>
                      <a:r>
                        <a:rPr lang="fr-FR" sz="1800" dirty="0">
                          <a:effectLst/>
                        </a:rPr>
                        <a:t>Familiarisation Courte</a:t>
                      </a:r>
                    </a:p>
                    <a:p>
                      <a:pPr algn="ctr"/>
                      <a:r>
                        <a:rPr lang="fr-FR" sz="1800" dirty="0">
                          <a:effectLst/>
                        </a:rPr>
                        <a:t>2-3 Séances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745" marR="5474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592531556"/>
                  </a:ext>
                </a:extLst>
              </a:tr>
              <a:tr h="510032">
                <a:tc>
                  <a:txBody>
                    <a:bodyPr/>
                    <a:lstStyle/>
                    <a:p>
                      <a:pPr algn="ctr"/>
                      <a:r>
                        <a:rPr lang="fr-FR" sz="1800" dirty="0">
                          <a:effectLst/>
                        </a:rPr>
                        <a:t> </a:t>
                      </a:r>
                    </a:p>
                    <a:p>
                      <a:pPr algn="ctr"/>
                      <a:r>
                        <a:rPr lang="fr-FR" sz="1800" dirty="0">
                          <a:effectLst/>
                        </a:rPr>
                        <a:t>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745" marR="54745"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745" marR="54745"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800" dirty="0">
                          <a:effectLst/>
                        </a:rPr>
                        <a:t>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745" marR="54745"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06761210"/>
                  </a:ext>
                </a:extLst>
              </a:tr>
              <a:tr h="544342">
                <a:tc gridSpan="3">
                  <a:txBody>
                    <a:bodyPr/>
                    <a:lstStyle/>
                    <a:p>
                      <a:pPr algn="ctr"/>
                      <a:r>
                        <a:rPr lang="fr-FR" sz="1800" dirty="0">
                          <a:effectLst/>
                        </a:rPr>
                        <a:t>Évaluation diagnostique avec Situation référence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745" marR="5474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65000"/>
                      </a:schemeClr>
                    </a:solidFill>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769128410"/>
                  </a:ext>
                </a:extLst>
              </a:tr>
              <a:tr h="510032">
                <a:tc>
                  <a:txBody>
                    <a:bodyPr/>
                    <a:lstStyle/>
                    <a:p>
                      <a:pPr algn="ctr"/>
                      <a:r>
                        <a:rPr lang="fr-FR" sz="1800">
                          <a:effectLst/>
                        </a:rPr>
                        <a:t> </a:t>
                      </a:r>
                    </a:p>
                    <a:p>
                      <a:pPr algn="ctr"/>
                      <a:r>
                        <a:rPr lang="fr-FR" sz="1800">
                          <a:effectLst/>
                        </a:rPr>
                        <a:t> </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54745" marR="54745"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54745" marR="54745"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800" dirty="0">
                          <a:effectLst/>
                        </a:rPr>
                        <a:t>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745" marR="54745"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97990841"/>
                  </a:ext>
                </a:extLst>
              </a:tr>
              <a:tr h="1020063">
                <a:tc>
                  <a:txBody>
                    <a:bodyPr/>
                    <a:lstStyle/>
                    <a:p>
                      <a:pPr algn="ctr"/>
                      <a:r>
                        <a:rPr lang="fr-FR" sz="1800" dirty="0">
                          <a:effectLst/>
                        </a:rPr>
                        <a:t>Propositions de situations</a:t>
                      </a:r>
                    </a:p>
                    <a:p>
                      <a:pPr algn="ctr"/>
                      <a:r>
                        <a:rPr lang="fr-FR" sz="1800" dirty="0">
                          <a:effectLst/>
                        </a:rPr>
                        <a:t>Ateliers de jeu pour apprendre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745" marR="5474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a:r>
                        <a:rPr lang="fr-FR" sz="1800" dirty="0">
                          <a:effectLst/>
                        </a:rPr>
                        <a:t>Pour</a:t>
                      </a:r>
                    </a:p>
                    <a:p>
                      <a:pPr algn="ctr"/>
                      <a:r>
                        <a:rPr lang="fr-FR" sz="1800" dirty="0">
                          <a:effectLst/>
                        </a:rPr>
                        <a:t>Passer des attitudes observées aux attitudes attendues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745" marR="5474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r>
                        <a:rPr lang="fr-FR" sz="1800" dirty="0">
                          <a:effectLst/>
                        </a:rPr>
                        <a:t>Faire évoluer les gestes et attitudes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745" marR="5474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3711141560"/>
                  </a:ext>
                </a:extLst>
              </a:tr>
              <a:tr h="525077">
                <a:tc>
                  <a:txBody>
                    <a:bodyPr/>
                    <a:lstStyle/>
                    <a:p>
                      <a:pPr algn="ctr"/>
                      <a:r>
                        <a:rPr lang="fr-FR" sz="1800">
                          <a:effectLst/>
                        </a:rPr>
                        <a:t> </a:t>
                      </a:r>
                    </a:p>
                    <a:p>
                      <a:pPr algn="ctr"/>
                      <a:r>
                        <a:rPr lang="fr-FR" sz="1800">
                          <a:effectLst/>
                        </a:rPr>
                        <a:t> </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54745" marR="54745"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745" marR="54745"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800" dirty="0">
                          <a:effectLst/>
                        </a:rPr>
                        <a:t>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745" marR="54745"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14070962"/>
                  </a:ext>
                </a:extLst>
              </a:tr>
              <a:tr h="765048">
                <a:tc gridSpan="3">
                  <a:txBody>
                    <a:bodyPr/>
                    <a:lstStyle/>
                    <a:p>
                      <a:pPr algn="ctr"/>
                      <a:r>
                        <a:rPr lang="fr-FR" sz="1800" dirty="0">
                          <a:effectLst/>
                        </a:rPr>
                        <a:t>Retour à la situation de référence (changement dans les variables) pour l’évaluation. </a:t>
                      </a:r>
                    </a:p>
                    <a:p>
                      <a:pPr algn="ctr"/>
                      <a:r>
                        <a:rPr lang="fr-FR" sz="1800" dirty="0">
                          <a:effectLst/>
                        </a:rPr>
                        <a:t> </a:t>
                      </a:r>
                      <a:r>
                        <a:rPr lang="fr-FR" sz="1800" dirty="0">
                          <a:effectLst/>
                          <a:hlinkClick r:id="rId2" action="ppaction://hlinksldjump"/>
                        </a:rPr>
                        <a:t>suite</a:t>
                      </a:r>
                      <a:endParaRPr lang="fr-FR" sz="1800" dirty="0">
                        <a:effectLst/>
                      </a:endParaRPr>
                    </a:p>
                  </a:txBody>
                  <a:tcPr marL="54745" marR="5474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65000"/>
                      </a:schemeClr>
                    </a:solidFill>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932486967"/>
                  </a:ext>
                </a:extLst>
              </a:tr>
            </a:tbl>
          </a:graphicData>
        </a:graphic>
      </p:graphicFrame>
      <p:sp>
        <p:nvSpPr>
          <p:cNvPr id="4" name="Flèche vers le bas 3">
            <a:extLst>
              <a:ext uri="{FF2B5EF4-FFF2-40B4-BE49-F238E27FC236}">
                <a16:creationId xmlns:a16="http://schemas.microsoft.com/office/drawing/2014/main" id="{0325BBF5-03A5-5540-9513-6D880CEDB10D}"/>
              </a:ext>
            </a:extLst>
          </p:cNvPr>
          <p:cNvSpPr/>
          <p:nvPr/>
        </p:nvSpPr>
        <p:spPr>
          <a:xfrm>
            <a:off x="4797329" y="563739"/>
            <a:ext cx="344420" cy="2682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5" name="Flèche vers le bas 4">
            <a:extLst>
              <a:ext uri="{FF2B5EF4-FFF2-40B4-BE49-F238E27FC236}">
                <a16:creationId xmlns:a16="http://schemas.microsoft.com/office/drawing/2014/main" id="{970B67C3-A900-6F44-AA4B-8519D078FC8A}"/>
              </a:ext>
            </a:extLst>
          </p:cNvPr>
          <p:cNvSpPr/>
          <p:nvPr/>
        </p:nvSpPr>
        <p:spPr>
          <a:xfrm>
            <a:off x="4797331" y="1603606"/>
            <a:ext cx="344418" cy="2698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6" name="Flèche vers le bas 5">
            <a:extLst>
              <a:ext uri="{FF2B5EF4-FFF2-40B4-BE49-F238E27FC236}">
                <a16:creationId xmlns:a16="http://schemas.microsoft.com/office/drawing/2014/main" id="{72ABC647-7978-7B4F-9DBA-071D547C434F}"/>
              </a:ext>
            </a:extLst>
          </p:cNvPr>
          <p:cNvSpPr/>
          <p:nvPr/>
        </p:nvSpPr>
        <p:spPr>
          <a:xfrm>
            <a:off x="4858968" y="2693198"/>
            <a:ext cx="344420" cy="2698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7" name="Flèche vers le bas 6">
            <a:extLst>
              <a:ext uri="{FF2B5EF4-FFF2-40B4-BE49-F238E27FC236}">
                <a16:creationId xmlns:a16="http://schemas.microsoft.com/office/drawing/2014/main" id="{F9FF1DDF-3A54-A840-8AA3-EC50AACC6EFB}"/>
              </a:ext>
            </a:extLst>
          </p:cNvPr>
          <p:cNvSpPr/>
          <p:nvPr/>
        </p:nvSpPr>
        <p:spPr>
          <a:xfrm>
            <a:off x="4858968" y="3760430"/>
            <a:ext cx="344420" cy="2682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8" name="Flèche vers le bas 7">
            <a:extLst>
              <a:ext uri="{FF2B5EF4-FFF2-40B4-BE49-F238E27FC236}">
                <a16:creationId xmlns:a16="http://schemas.microsoft.com/office/drawing/2014/main" id="{B7A891D2-0198-7E47-8BC9-31B8ACA85403}"/>
              </a:ext>
            </a:extLst>
          </p:cNvPr>
          <p:cNvSpPr/>
          <p:nvPr/>
        </p:nvSpPr>
        <p:spPr>
          <a:xfrm>
            <a:off x="4858968" y="5419360"/>
            <a:ext cx="344420" cy="2682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9" name="Rectangle 6">
            <a:extLst>
              <a:ext uri="{FF2B5EF4-FFF2-40B4-BE49-F238E27FC236}">
                <a16:creationId xmlns:a16="http://schemas.microsoft.com/office/drawing/2014/main" id="{D79C6DAD-0879-924E-9CD7-719969183C29}"/>
              </a:ext>
            </a:extLst>
          </p:cNvPr>
          <p:cNvSpPr>
            <a:spLocks noChangeArrowheads="1"/>
          </p:cNvSpPr>
          <p:nvPr/>
        </p:nvSpPr>
        <p:spPr bwMode="auto">
          <a:xfrm>
            <a:off x="2376488" y="1170353"/>
            <a:ext cx="1751748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spTree>
    <p:extLst>
      <p:ext uri="{BB962C8B-B14F-4D97-AF65-F5344CB8AC3E}">
        <p14:creationId xmlns:p14="http://schemas.microsoft.com/office/powerpoint/2010/main" val="12871363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28C22C-E8DD-8E4C-BEA5-46F0FC487786}"/>
              </a:ext>
            </a:extLst>
          </p:cNvPr>
          <p:cNvSpPr>
            <a:spLocks noGrp="1"/>
          </p:cNvSpPr>
          <p:nvPr>
            <p:ph type="title"/>
          </p:nvPr>
        </p:nvSpPr>
        <p:spPr>
          <a:xfrm>
            <a:off x="685801" y="609600"/>
            <a:ext cx="10131425" cy="1197429"/>
          </a:xfrm>
        </p:spPr>
        <p:txBody>
          <a:bodyPr>
            <a:normAutofit/>
          </a:bodyPr>
          <a:lstStyle/>
          <a:p>
            <a:r>
              <a:rPr lang="fr-FR" sz="3200" dirty="0"/>
              <a:t>Quelques principes simples à retenir</a:t>
            </a:r>
          </a:p>
        </p:txBody>
      </p:sp>
      <p:sp>
        <p:nvSpPr>
          <p:cNvPr id="3" name="Espace réservé du contenu 2">
            <a:extLst>
              <a:ext uri="{FF2B5EF4-FFF2-40B4-BE49-F238E27FC236}">
                <a16:creationId xmlns:a16="http://schemas.microsoft.com/office/drawing/2014/main" id="{1B8858A6-5086-E449-BDEE-6E86613D524E}"/>
              </a:ext>
            </a:extLst>
          </p:cNvPr>
          <p:cNvSpPr>
            <a:spLocks noGrp="1"/>
          </p:cNvSpPr>
          <p:nvPr>
            <p:ph idx="1"/>
          </p:nvPr>
        </p:nvSpPr>
        <p:spPr>
          <a:xfrm>
            <a:off x="685800" y="1604433"/>
            <a:ext cx="10131425" cy="3649133"/>
          </a:xfrm>
        </p:spPr>
        <p:txBody>
          <a:bodyPr>
            <a:normAutofit fontScale="85000" lnSpcReduction="20000"/>
          </a:bodyPr>
          <a:lstStyle/>
          <a:p>
            <a:pPr fontAlgn="auto"/>
            <a:endParaRPr lang="fr-FR" dirty="0"/>
          </a:p>
          <a:p>
            <a:pPr fontAlgn="auto"/>
            <a:endParaRPr lang="fr-FR" dirty="0"/>
          </a:p>
          <a:p>
            <a:pPr fontAlgn="auto"/>
            <a:r>
              <a:rPr lang="fr-FR" sz="2400" dirty="0"/>
              <a:t>Pour développer la motricité globale il faut :</a:t>
            </a:r>
          </a:p>
          <a:p>
            <a:pPr marL="0" indent="0" fontAlgn="auto">
              <a:buNone/>
            </a:pPr>
            <a:endParaRPr lang="fr-FR" sz="2400" dirty="0"/>
          </a:p>
          <a:p>
            <a:pPr marL="0" indent="0" fontAlgn="auto">
              <a:buNone/>
            </a:pPr>
            <a:r>
              <a:rPr lang="fr-FR" sz="2400" dirty="0"/>
              <a:t>	Varier l’exécution du mouvement.</a:t>
            </a:r>
          </a:p>
          <a:p>
            <a:pPr marL="0" indent="0" fontAlgn="auto">
              <a:buNone/>
            </a:pPr>
            <a:r>
              <a:rPr lang="fr-FR" sz="2400" dirty="0"/>
              <a:t>        Varier les conditions externes.</a:t>
            </a:r>
          </a:p>
          <a:p>
            <a:pPr marL="0" indent="0" fontAlgn="auto">
              <a:buNone/>
            </a:pPr>
            <a:r>
              <a:rPr lang="fr-FR" sz="2400" dirty="0"/>
              <a:t>	Exécuter bilatéralement les mouvements.</a:t>
            </a:r>
          </a:p>
          <a:p>
            <a:pPr marL="457200" lvl="1" indent="0">
              <a:buNone/>
            </a:pPr>
            <a:r>
              <a:rPr lang="fr-FR" sz="2200" dirty="0"/>
              <a:t>Varier les informations.</a:t>
            </a:r>
          </a:p>
          <a:p>
            <a:pPr marL="0" indent="0" fontAlgn="auto">
              <a:buNone/>
            </a:pPr>
            <a:r>
              <a:rPr lang="fr-FR" sz="2400" dirty="0"/>
              <a:t>	Combiner les habiletés. </a:t>
            </a:r>
            <a:r>
              <a:rPr lang="fr-FR" sz="2400" dirty="0">
                <a:hlinkClick r:id="rId2" action="ppaction://hlinksldjump"/>
              </a:rPr>
              <a:t>retour</a:t>
            </a:r>
            <a:endParaRPr lang="fr-FR" sz="2400" dirty="0"/>
          </a:p>
          <a:p>
            <a:pPr marL="0" indent="0">
              <a:buNone/>
            </a:pPr>
            <a:r>
              <a:rPr lang="fr-FR" dirty="0"/>
              <a:t> </a:t>
            </a:r>
          </a:p>
          <a:p>
            <a:endParaRPr lang="fr-FR" dirty="0"/>
          </a:p>
        </p:txBody>
      </p:sp>
    </p:spTree>
    <p:extLst>
      <p:ext uri="{BB962C8B-B14F-4D97-AF65-F5344CB8AC3E}">
        <p14:creationId xmlns:p14="http://schemas.microsoft.com/office/powerpoint/2010/main" val="23681989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34F215-A033-8449-BC3A-80E54A0F6FEC}"/>
              </a:ext>
            </a:extLst>
          </p:cNvPr>
          <p:cNvSpPr>
            <a:spLocks noGrp="1"/>
          </p:cNvSpPr>
          <p:nvPr>
            <p:ph type="title"/>
          </p:nvPr>
        </p:nvSpPr>
        <p:spPr>
          <a:xfrm>
            <a:off x="685801" y="247860"/>
            <a:ext cx="10131425" cy="1456267"/>
          </a:xfrm>
        </p:spPr>
        <p:txBody>
          <a:bodyPr>
            <a:normAutofit/>
          </a:bodyPr>
          <a:lstStyle/>
          <a:p>
            <a:r>
              <a:rPr lang="fr-FR" sz="3200" dirty="0"/>
              <a:t>C-Travail sur le lexique.  </a:t>
            </a:r>
            <a:r>
              <a:rPr lang="fr-FR" sz="3200" dirty="0">
                <a:hlinkClick r:id="rId2" action="ppaction://hlinksldjump"/>
              </a:rPr>
              <a:t>&lt;</a:t>
            </a:r>
            <a:endParaRPr lang="fr-FR" sz="3200" dirty="0"/>
          </a:p>
        </p:txBody>
      </p:sp>
      <p:graphicFrame>
        <p:nvGraphicFramePr>
          <p:cNvPr id="5" name="Tableau 4">
            <a:extLst>
              <a:ext uri="{FF2B5EF4-FFF2-40B4-BE49-F238E27FC236}">
                <a16:creationId xmlns:a16="http://schemas.microsoft.com/office/drawing/2014/main" id="{D3AB356A-2108-0245-BF99-80CCD03E51F4}"/>
              </a:ext>
            </a:extLst>
          </p:cNvPr>
          <p:cNvGraphicFramePr>
            <a:graphicFrameLocks noGrp="1"/>
          </p:cNvGraphicFramePr>
          <p:nvPr>
            <p:extLst>
              <p:ext uri="{D42A27DB-BD31-4B8C-83A1-F6EECF244321}">
                <p14:modId xmlns:p14="http://schemas.microsoft.com/office/powerpoint/2010/main" val="488032027"/>
              </p:ext>
            </p:extLst>
          </p:nvPr>
        </p:nvGraphicFramePr>
        <p:xfrm>
          <a:off x="870333" y="1839686"/>
          <a:ext cx="10436575" cy="3516084"/>
        </p:xfrm>
        <a:graphic>
          <a:graphicData uri="http://schemas.openxmlformats.org/drawingml/2006/table">
            <a:tbl>
              <a:tblPr>
                <a:tableStyleId>{5C22544A-7EE6-4342-B048-85BDC9FD1C3A}</a:tableStyleId>
              </a:tblPr>
              <a:tblGrid>
                <a:gridCol w="1691997">
                  <a:extLst>
                    <a:ext uri="{9D8B030D-6E8A-4147-A177-3AD203B41FA5}">
                      <a16:colId xmlns:a16="http://schemas.microsoft.com/office/drawing/2014/main" val="3819822548"/>
                    </a:ext>
                  </a:extLst>
                </a:gridCol>
                <a:gridCol w="2582426">
                  <a:extLst>
                    <a:ext uri="{9D8B030D-6E8A-4147-A177-3AD203B41FA5}">
                      <a16:colId xmlns:a16="http://schemas.microsoft.com/office/drawing/2014/main" val="2625131508"/>
                    </a:ext>
                  </a:extLst>
                </a:gridCol>
                <a:gridCol w="2863780">
                  <a:extLst>
                    <a:ext uri="{9D8B030D-6E8A-4147-A177-3AD203B41FA5}">
                      <a16:colId xmlns:a16="http://schemas.microsoft.com/office/drawing/2014/main" val="1565880521"/>
                    </a:ext>
                  </a:extLst>
                </a:gridCol>
                <a:gridCol w="3298372">
                  <a:extLst>
                    <a:ext uri="{9D8B030D-6E8A-4147-A177-3AD203B41FA5}">
                      <a16:colId xmlns:a16="http://schemas.microsoft.com/office/drawing/2014/main" val="1460134152"/>
                    </a:ext>
                  </a:extLst>
                </a:gridCol>
              </a:tblGrid>
              <a:tr h="736487">
                <a:tc rowSpan="3">
                  <a:txBody>
                    <a:bodyPr/>
                    <a:lstStyle/>
                    <a:p>
                      <a:r>
                        <a:rPr lang="fr-FR" sz="1400" kern="150" dirty="0">
                          <a:effectLst/>
                        </a:rPr>
                        <a:t>S’exprimer à partir d’un vocabulaire appris afin d’expliquer</a:t>
                      </a:r>
                      <a:endParaRPr lang="fr-FR" sz="1400" kern="150" dirty="0">
                        <a:effectLst/>
                        <a:latin typeface="Liberation Serif"/>
                        <a:ea typeface="SimSun" panose="02010600030101010101" pitchFamily="2" charset="-122"/>
                        <a:cs typeface="Mangal" panose="02040503050203030202" pitchFamily="18" charset="0"/>
                      </a:endParaRPr>
                    </a:p>
                  </a:txBody>
                  <a:tcPr marL="34925" marR="34925" marT="34925" marB="34925" anchor="ctr"/>
                </a:tc>
                <a:tc>
                  <a:txBody>
                    <a:bodyPr/>
                    <a:lstStyle/>
                    <a:p>
                      <a:pPr algn="ctr"/>
                      <a:r>
                        <a:rPr lang="fr-FR" sz="1400" kern="150" dirty="0">
                          <a:effectLst/>
                        </a:rPr>
                        <a:t>Étape 1 ; Autour de 2-3 ans</a:t>
                      </a:r>
                    </a:p>
                    <a:p>
                      <a:pPr algn="ctr"/>
                      <a:r>
                        <a:rPr lang="fr-FR" sz="1400" kern="150" dirty="0">
                          <a:effectLst/>
                        </a:rPr>
                        <a:t>Découvrir.</a:t>
                      </a:r>
                    </a:p>
                  </a:txBody>
                  <a:tcPr marL="34925" marR="34925" marT="34925" marB="34925" anchor="ctr">
                    <a:solidFill>
                      <a:schemeClr val="accent1">
                        <a:lumMod val="60000"/>
                        <a:lumOff val="40000"/>
                      </a:schemeClr>
                    </a:solidFill>
                  </a:tcPr>
                </a:tc>
                <a:tc>
                  <a:txBody>
                    <a:bodyPr/>
                    <a:lstStyle/>
                    <a:p>
                      <a:pPr algn="ctr"/>
                      <a:r>
                        <a:rPr lang="fr-FR" sz="1400" kern="150" dirty="0">
                          <a:effectLst/>
                        </a:rPr>
                        <a:t>Étape 2 : Autour de 3-4 ans</a:t>
                      </a:r>
                    </a:p>
                    <a:p>
                      <a:pPr algn="ctr"/>
                      <a:r>
                        <a:rPr lang="fr-FR" sz="1400" kern="150" dirty="0">
                          <a:effectLst/>
                        </a:rPr>
                        <a:t>Explorer</a:t>
                      </a:r>
                    </a:p>
                  </a:txBody>
                  <a:tcPr marL="34925" marR="34925" marT="34925" marB="34925" anchor="ctr">
                    <a:solidFill>
                      <a:schemeClr val="accent5">
                        <a:lumMod val="60000"/>
                        <a:lumOff val="40000"/>
                      </a:schemeClr>
                    </a:solidFill>
                  </a:tcPr>
                </a:tc>
                <a:tc>
                  <a:txBody>
                    <a:bodyPr/>
                    <a:lstStyle/>
                    <a:p>
                      <a:pPr algn="ctr"/>
                      <a:r>
                        <a:rPr lang="fr-FR" sz="1400" kern="150" dirty="0">
                          <a:effectLst/>
                        </a:rPr>
                        <a:t>Étape 3 : Autour de 5 ans</a:t>
                      </a:r>
                    </a:p>
                    <a:p>
                      <a:r>
                        <a:rPr lang="fr-FR" sz="1400" kern="150" dirty="0">
                          <a:effectLst/>
                        </a:rPr>
                        <a:t>                  Affiner, ajuster, enchaîner</a:t>
                      </a:r>
                    </a:p>
                    <a:p>
                      <a:r>
                        <a:rPr lang="fr-FR" sz="1400" kern="150" dirty="0">
                          <a:effectLst/>
                        </a:rPr>
                        <a:t>             Construire un projet d’actions</a:t>
                      </a:r>
                    </a:p>
                  </a:txBody>
                  <a:tcPr marL="34925" marR="34925" marT="34925" marB="34925" anchor="ctr">
                    <a:solidFill>
                      <a:srgbClr val="92D050"/>
                    </a:solidFill>
                  </a:tcPr>
                </a:tc>
                <a:extLst>
                  <a:ext uri="{0D108BD9-81ED-4DB2-BD59-A6C34878D82A}">
                    <a16:rowId xmlns:a16="http://schemas.microsoft.com/office/drawing/2014/main" val="2167059965"/>
                  </a:ext>
                </a:extLst>
              </a:tr>
              <a:tr h="736487">
                <a:tc vMerge="1">
                  <a:txBody>
                    <a:bodyPr/>
                    <a:lstStyle/>
                    <a:p>
                      <a:endParaRPr lang="fr-FR" sz="1400" kern="150" dirty="0">
                        <a:effectLst/>
                        <a:latin typeface="Liberation Serif"/>
                        <a:ea typeface="SimSun" panose="02010600030101010101" pitchFamily="2" charset="-122"/>
                        <a:cs typeface="Mangal" panose="02040503050203030202" pitchFamily="18" charset="0"/>
                      </a:endParaRPr>
                    </a:p>
                  </a:txBody>
                  <a:tcPr marL="34925" marR="34925" marT="34925" marB="34925" anchor="ctr"/>
                </a:tc>
                <a:tc>
                  <a:txBody>
                    <a:bodyPr/>
                    <a:lstStyle/>
                    <a:p>
                      <a:r>
                        <a:rPr lang="fr-FR" sz="1400" kern="150" dirty="0">
                          <a:effectLst/>
                        </a:rPr>
                        <a:t>Construire un lexique lié à l’action et à son environnement.</a:t>
                      </a:r>
                      <a:endParaRPr lang="fr-FR" sz="1400" kern="150" dirty="0">
                        <a:effectLst/>
                        <a:latin typeface="Liberation Serif"/>
                        <a:ea typeface="SimSun" panose="02010600030101010101" pitchFamily="2" charset="-122"/>
                        <a:cs typeface="Mangal" panose="02040503050203030202" pitchFamily="18" charset="0"/>
                      </a:endParaRPr>
                    </a:p>
                  </a:txBody>
                  <a:tcPr marL="34925" marR="34925" marT="34925" marB="34925">
                    <a:solidFill>
                      <a:schemeClr val="accent1">
                        <a:lumMod val="60000"/>
                        <a:lumOff val="40000"/>
                      </a:schemeClr>
                    </a:solidFill>
                  </a:tcPr>
                </a:tc>
                <a:tc>
                  <a:txBody>
                    <a:bodyPr/>
                    <a:lstStyle/>
                    <a:p>
                      <a:r>
                        <a:rPr lang="fr-FR" sz="1400" kern="150" dirty="0">
                          <a:effectLst/>
                        </a:rPr>
                        <a:t>Construire un lexique lié aux actions menées par les uns et les autres.</a:t>
                      </a:r>
                      <a:endParaRPr lang="fr-FR" sz="1400" kern="150" dirty="0">
                        <a:effectLst/>
                        <a:latin typeface="Liberation Serif"/>
                        <a:ea typeface="SimSun" panose="02010600030101010101" pitchFamily="2" charset="-122"/>
                        <a:cs typeface="Mangal" panose="02040503050203030202" pitchFamily="18" charset="0"/>
                      </a:endParaRPr>
                    </a:p>
                  </a:txBody>
                  <a:tcPr marL="34925" marR="34925" marT="34925" marB="34925">
                    <a:solidFill>
                      <a:schemeClr val="accent5">
                        <a:lumMod val="60000"/>
                        <a:lumOff val="40000"/>
                      </a:schemeClr>
                    </a:solidFill>
                  </a:tcPr>
                </a:tc>
                <a:tc>
                  <a:txBody>
                    <a:bodyPr/>
                    <a:lstStyle/>
                    <a:p>
                      <a:r>
                        <a:rPr lang="fr-FR" sz="1400" kern="150" dirty="0">
                          <a:effectLst/>
                        </a:rPr>
                        <a:t>Construire un lexique lié à une interaction : action, environnement, acteurs.</a:t>
                      </a:r>
                      <a:endParaRPr lang="fr-FR" sz="1400" kern="150" dirty="0">
                        <a:effectLst/>
                        <a:latin typeface="Liberation Serif"/>
                        <a:ea typeface="SimSun" panose="02010600030101010101" pitchFamily="2" charset="-122"/>
                        <a:cs typeface="Mangal" panose="02040503050203030202" pitchFamily="18" charset="0"/>
                      </a:endParaRPr>
                    </a:p>
                  </a:txBody>
                  <a:tcPr marL="34925" marR="34925" marT="34925" marB="34925">
                    <a:solidFill>
                      <a:srgbClr val="92D050"/>
                    </a:solidFill>
                  </a:tcPr>
                </a:tc>
                <a:extLst>
                  <a:ext uri="{0D108BD9-81ED-4DB2-BD59-A6C34878D82A}">
                    <a16:rowId xmlns:a16="http://schemas.microsoft.com/office/drawing/2014/main" val="219795960"/>
                  </a:ext>
                </a:extLst>
              </a:tr>
              <a:tr h="2043110">
                <a:tc vMerge="1">
                  <a:txBody>
                    <a:bodyPr/>
                    <a:lstStyle/>
                    <a:p>
                      <a:endParaRPr lang="fr-FR"/>
                    </a:p>
                  </a:txBody>
                  <a:tcPr/>
                </a:tc>
                <a:tc>
                  <a:txBody>
                    <a:bodyPr/>
                    <a:lstStyle/>
                    <a:p>
                      <a:r>
                        <a:rPr lang="fr-FR" sz="1400" kern="150" dirty="0">
                          <a:effectLst/>
                        </a:rPr>
                        <a:t>-Par rapport à l’action : je, Pierre, il porte, je transporte, je marche, je cours…</a:t>
                      </a:r>
                    </a:p>
                    <a:p>
                      <a:r>
                        <a:rPr lang="fr-FR" sz="1400" kern="150" dirty="0">
                          <a:effectLst/>
                        </a:rPr>
                        <a:t>- Par rapport aux objets : balle, anneaux…</a:t>
                      </a:r>
                    </a:p>
                    <a:p>
                      <a:r>
                        <a:rPr lang="fr-FR" sz="1400" kern="150" dirty="0">
                          <a:effectLst/>
                        </a:rPr>
                        <a:t>- Par rapport à la cible : vers, dans...</a:t>
                      </a:r>
                      <a:endParaRPr lang="fr-FR" sz="1400" kern="150" dirty="0">
                        <a:effectLst/>
                        <a:latin typeface="Liberation Serif"/>
                        <a:ea typeface="SimSun" panose="02010600030101010101" pitchFamily="2" charset="-122"/>
                        <a:cs typeface="Mangal" panose="02040503050203030202" pitchFamily="18" charset="0"/>
                      </a:endParaRPr>
                    </a:p>
                  </a:txBody>
                  <a:tcPr marL="34925" marR="34925" marT="34925" marB="34925">
                    <a:solidFill>
                      <a:schemeClr val="accent1">
                        <a:lumMod val="60000"/>
                        <a:lumOff val="40000"/>
                      </a:schemeClr>
                    </a:solidFill>
                  </a:tcPr>
                </a:tc>
                <a:tc>
                  <a:txBody>
                    <a:bodyPr/>
                    <a:lstStyle/>
                    <a:p>
                      <a:r>
                        <a:rPr lang="fr-FR" sz="1400" kern="150" dirty="0">
                          <a:effectLst/>
                        </a:rPr>
                        <a:t>- « le loup attrape le mouton »</a:t>
                      </a:r>
                    </a:p>
                    <a:p>
                      <a:r>
                        <a:rPr lang="fr-FR" sz="1400" kern="150" dirty="0">
                          <a:effectLst/>
                        </a:rPr>
                        <a:t>- « je ne dois pas sortir de la maison »</a:t>
                      </a:r>
                    </a:p>
                    <a:p>
                      <a:r>
                        <a:rPr lang="fr-FR" sz="1400" kern="150" dirty="0">
                          <a:effectLst/>
                        </a:rPr>
                        <a:t>« Le mouton évite le loup »</a:t>
                      </a:r>
                    </a:p>
                    <a:p>
                      <a:r>
                        <a:rPr lang="fr-FR" sz="1400" kern="150" dirty="0">
                          <a:effectLst/>
                        </a:rPr>
                        <a:t>« J’ai peur d’être attrapé »</a:t>
                      </a:r>
                      <a:endParaRPr lang="fr-FR" sz="1400" kern="150" dirty="0">
                        <a:effectLst/>
                        <a:latin typeface="Liberation Serif"/>
                        <a:ea typeface="SimSun" panose="02010600030101010101" pitchFamily="2" charset="-122"/>
                        <a:cs typeface="Mangal" panose="02040503050203030202" pitchFamily="18" charset="0"/>
                      </a:endParaRPr>
                    </a:p>
                  </a:txBody>
                  <a:tcPr marL="34925" marR="34925" marT="34925" marB="34925">
                    <a:solidFill>
                      <a:schemeClr val="accent5">
                        <a:lumMod val="60000"/>
                        <a:lumOff val="40000"/>
                      </a:schemeClr>
                    </a:solidFill>
                  </a:tcPr>
                </a:tc>
                <a:tc>
                  <a:txBody>
                    <a:bodyPr/>
                    <a:lstStyle/>
                    <a:p>
                      <a:r>
                        <a:rPr lang="fr-FR" sz="1400" kern="150" dirty="0">
                          <a:effectLst/>
                        </a:rPr>
                        <a:t>- « j’évite le loup en courant vite, en changeant de direction »</a:t>
                      </a:r>
                    </a:p>
                    <a:p>
                      <a:r>
                        <a:rPr lang="fr-FR" sz="1400" kern="150" dirty="0">
                          <a:effectLst/>
                        </a:rPr>
                        <a:t>- « je me lance, j’ose et j’essaie de ne pas être attrapé en allant dans un espace libre »</a:t>
                      </a:r>
                    </a:p>
                    <a:p>
                      <a:r>
                        <a:rPr lang="fr-FR" sz="1400" kern="150" dirty="0">
                          <a:effectLst/>
                        </a:rPr>
                        <a:t>- « nous, les moutons partons tous ensemble en groupe et avant de rencontrer le loup, on se sépare.»</a:t>
                      </a:r>
                      <a:endParaRPr lang="fr-FR" sz="1400" kern="150" dirty="0">
                        <a:effectLst/>
                        <a:latin typeface="Liberation Serif"/>
                        <a:ea typeface="SimSun" panose="02010600030101010101" pitchFamily="2" charset="-122"/>
                        <a:cs typeface="Mangal" panose="02040503050203030202" pitchFamily="18" charset="0"/>
                      </a:endParaRPr>
                    </a:p>
                  </a:txBody>
                  <a:tcPr marL="34925" marR="34925" marT="34925" marB="34925">
                    <a:solidFill>
                      <a:srgbClr val="92D050"/>
                    </a:solidFill>
                  </a:tcPr>
                </a:tc>
                <a:extLst>
                  <a:ext uri="{0D108BD9-81ED-4DB2-BD59-A6C34878D82A}">
                    <a16:rowId xmlns:a16="http://schemas.microsoft.com/office/drawing/2014/main" val="2818036299"/>
                  </a:ext>
                </a:extLst>
              </a:tr>
            </a:tbl>
          </a:graphicData>
        </a:graphic>
      </p:graphicFrame>
      <p:sp>
        <p:nvSpPr>
          <p:cNvPr id="6" name="Rectangle 1">
            <a:extLst>
              <a:ext uri="{FF2B5EF4-FFF2-40B4-BE49-F238E27FC236}">
                <a16:creationId xmlns:a16="http://schemas.microsoft.com/office/drawing/2014/main" id="{EFF2D91D-6C15-444B-9D73-1EDB0438ADF4}"/>
              </a:ext>
            </a:extLst>
          </p:cNvPr>
          <p:cNvSpPr>
            <a:spLocks noChangeArrowheads="1"/>
          </p:cNvSpPr>
          <p:nvPr/>
        </p:nvSpPr>
        <p:spPr bwMode="auto">
          <a:xfrm>
            <a:off x="-14288" y="183968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Tree>
    <p:extLst>
      <p:ext uri="{BB962C8B-B14F-4D97-AF65-F5344CB8AC3E}">
        <p14:creationId xmlns:p14="http://schemas.microsoft.com/office/powerpoint/2010/main" val="590720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25850F-4E51-5E49-B6FA-68F61AF568FC}"/>
              </a:ext>
            </a:extLst>
          </p:cNvPr>
          <p:cNvSpPr>
            <a:spLocks noGrp="1"/>
          </p:cNvSpPr>
          <p:nvPr>
            <p:ph type="title"/>
          </p:nvPr>
        </p:nvSpPr>
        <p:spPr/>
        <p:txBody>
          <a:bodyPr/>
          <a:lstStyle/>
          <a:p>
            <a:r>
              <a:rPr lang="fr-FR" dirty="0"/>
              <a:t>Présentation du dossier.</a:t>
            </a:r>
          </a:p>
        </p:txBody>
      </p:sp>
      <p:graphicFrame>
        <p:nvGraphicFramePr>
          <p:cNvPr id="4" name="Tableau 4">
            <a:extLst>
              <a:ext uri="{FF2B5EF4-FFF2-40B4-BE49-F238E27FC236}">
                <a16:creationId xmlns:a16="http://schemas.microsoft.com/office/drawing/2014/main" id="{F4EDA9F6-6754-2B44-9264-E1AD434E7CF1}"/>
              </a:ext>
            </a:extLst>
          </p:cNvPr>
          <p:cNvGraphicFramePr>
            <a:graphicFrameLocks noGrp="1"/>
          </p:cNvGraphicFramePr>
          <p:nvPr>
            <p:ph idx="1"/>
            <p:extLst>
              <p:ext uri="{D42A27DB-BD31-4B8C-83A1-F6EECF244321}">
                <p14:modId xmlns:p14="http://schemas.microsoft.com/office/powerpoint/2010/main" val="1556908397"/>
              </p:ext>
            </p:extLst>
          </p:nvPr>
        </p:nvGraphicFramePr>
        <p:xfrm>
          <a:off x="1093722" y="2980391"/>
          <a:ext cx="10131423" cy="2596205"/>
        </p:xfrm>
        <a:graphic>
          <a:graphicData uri="http://schemas.openxmlformats.org/drawingml/2006/table">
            <a:tbl>
              <a:tblPr firstRow="1" bandRow="1">
                <a:tableStyleId>{5C22544A-7EE6-4342-B048-85BDC9FD1C3A}</a:tableStyleId>
              </a:tblPr>
              <a:tblGrid>
                <a:gridCol w="3377141">
                  <a:extLst>
                    <a:ext uri="{9D8B030D-6E8A-4147-A177-3AD203B41FA5}">
                      <a16:colId xmlns:a16="http://schemas.microsoft.com/office/drawing/2014/main" val="3163313902"/>
                    </a:ext>
                  </a:extLst>
                </a:gridCol>
                <a:gridCol w="3377141">
                  <a:extLst>
                    <a:ext uri="{9D8B030D-6E8A-4147-A177-3AD203B41FA5}">
                      <a16:colId xmlns:a16="http://schemas.microsoft.com/office/drawing/2014/main" val="2684057927"/>
                    </a:ext>
                  </a:extLst>
                </a:gridCol>
                <a:gridCol w="3377141">
                  <a:extLst>
                    <a:ext uri="{9D8B030D-6E8A-4147-A177-3AD203B41FA5}">
                      <a16:colId xmlns:a16="http://schemas.microsoft.com/office/drawing/2014/main" val="3480536671"/>
                    </a:ext>
                  </a:extLst>
                </a:gridCol>
              </a:tblGrid>
              <a:tr h="675965">
                <a:tc>
                  <a:txBody>
                    <a:bodyPr/>
                    <a:lstStyle/>
                    <a:p>
                      <a:pPr algn="ctr"/>
                      <a:r>
                        <a:rPr lang="fr-FR" sz="2000" dirty="0"/>
                        <a:t>Document1  </a:t>
                      </a:r>
                      <a:r>
                        <a:rPr lang="fr-FR" sz="2000" dirty="0">
                          <a:hlinkClick r:id="rId2" action="ppaction://hlinksldjump"/>
                        </a:rPr>
                        <a:t>+</a:t>
                      </a:r>
                      <a:endParaRPr lang="fr-FR" sz="2000" dirty="0"/>
                    </a:p>
                  </a:txBody>
                  <a:tcPr>
                    <a:noFill/>
                  </a:tcPr>
                </a:tc>
                <a:tc>
                  <a:txBody>
                    <a:bodyPr/>
                    <a:lstStyle/>
                    <a:p>
                      <a:pPr algn="ctr"/>
                      <a:r>
                        <a:rPr lang="fr-FR" sz="2000" dirty="0"/>
                        <a:t>Document 2</a:t>
                      </a:r>
                      <a:r>
                        <a:rPr lang="fr-FR" sz="2000" dirty="0">
                          <a:hlinkClick r:id="rId3" action="ppaction://hlinksldjump"/>
                        </a:rPr>
                        <a:t>+</a:t>
                      </a:r>
                      <a:endParaRPr lang="fr-FR" sz="2000" dirty="0"/>
                    </a:p>
                  </a:txBody>
                  <a:tcPr>
                    <a:solidFill>
                      <a:schemeClr val="accent6">
                        <a:lumMod val="75000"/>
                      </a:schemeClr>
                    </a:solidFill>
                  </a:tcPr>
                </a:tc>
                <a:tc>
                  <a:txBody>
                    <a:bodyPr/>
                    <a:lstStyle/>
                    <a:p>
                      <a:pPr algn="ctr"/>
                      <a:r>
                        <a:rPr lang="fr-FR" sz="2000" dirty="0"/>
                        <a:t>Document 3 </a:t>
                      </a:r>
                      <a:r>
                        <a:rPr lang="fr-FR" sz="2000" dirty="0">
                          <a:hlinkClick r:id="rId4" action="ppaction://hlinksldjump"/>
                        </a:rPr>
                        <a:t>+</a:t>
                      </a:r>
                      <a:endParaRPr lang="fr-FR" sz="2000" dirty="0"/>
                    </a:p>
                  </a:txBody>
                  <a:tcPr>
                    <a:solidFill>
                      <a:schemeClr val="accent4">
                        <a:lumMod val="60000"/>
                        <a:lumOff val="40000"/>
                      </a:schemeClr>
                    </a:solidFill>
                  </a:tcPr>
                </a:tc>
                <a:extLst>
                  <a:ext uri="{0D108BD9-81ED-4DB2-BD59-A6C34878D82A}">
                    <a16:rowId xmlns:a16="http://schemas.microsoft.com/office/drawing/2014/main" val="2433656828"/>
                  </a:ext>
                </a:extLst>
              </a:tr>
              <a:tr h="1144362">
                <a:tc>
                  <a:txBody>
                    <a:bodyPr/>
                    <a:lstStyle/>
                    <a:p>
                      <a:r>
                        <a:rPr lang="fr-FR" sz="2000" dirty="0"/>
                        <a:t>Des programmes à la construction d’une séance</a:t>
                      </a:r>
                    </a:p>
                    <a:p>
                      <a:endParaRPr lang="fr-FR" sz="2000" dirty="0"/>
                    </a:p>
                    <a:p>
                      <a:endParaRPr lang="fr-FR" sz="2000" dirty="0"/>
                    </a:p>
                    <a:p>
                      <a:endParaRPr lang="fr-FR" sz="2000" dirty="0"/>
                    </a:p>
                  </a:txBody>
                  <a:tcPr/>
                </a:tc>
                <a:tc>
                  <a:txBody>
                    <a:bodyPr/>
                    <a:lstStyle/>
                    <a:p>
                      <a:r>
                        <a:rPr lang="fr-FR" sz="2000" dirty="0"/>
                        <a:t>Illustration de la démarche à partir de</a:t>
                      </a:r>
                      <a:r>
                        <a:rPr lang="fr-FR" sz="2000" baseline="0" dirty="0"/>
                        <a:t> différents verbes d’action</a:t>
                      </a:r>
                      <a:endParaRPr lang="fr-FR" sz="2000" dirty="0"/>
                    </a:p>
                    <a:p>
                      <a:endParaRPr lang="fr-FR" sz="2000" dirty="0"/>
                    </a:p>
                    <a:p>
                      <a:endParaRPr lang="fr-FR" sz="2000" dirty="0"/>
                    </a:p>
                    <a:p>
                      <a:endParaRPr lang="fr-FR" sz="2000" dirty="0"/>
                    </a:p>
                  </a:txBody>
                  <a:tcPr/>
                </a:tc>
                <a:tc>
                  <a:txBody>
                    <a:bodyPr/>
                    <a:lstStyle/>
                    <a:p>
                      <a:r>
                        <a:rPr lang="fr-FR" sz="2000" dirty="0"/>
                        <a:t>Apports théoriques</a:t>
                      </a:r>
                    </a:p>
                  </a:txBody>
                  <a:tcPr/>
                </a:tc>
                <a:extLst>
                  <a:ext uri="{0D108BD9-81ED-4DB2-BD59-A6C34878D82A}">
                    <a16:rowId xmlns:a16="http://schemas.microsoft.com/office/drawing/2014/main" val="3709294469"/>
                  </a:ext>
                </a:extLst>
              </a:tr>
            </a:tbl>
          </a:graphicData>
        </a:graphic>
      </p:graphicFrame>
      <p:pic>
        <p:nvPicPr>
          <p:cNvPr id="8" name="Image 7">
            <a:extLst>
              <a:ext uri="{FF2B5EF4-FFF2-40B4-BE49-F238E27FC236}">
                <a16:creationId xmlns:a16="http://schemas.microsoft.com/office/drawing/2014/main" id="{923373C3-2828-8D4F-837D-002A69F137B5}"/>
              </a:ext>
            </a:extLst>
          </p:cNvPr>
          <p:cNvPicPr>
            <a:picLocks noChangeAspect="1"/>
          </p:cNvPicPr>
          <p:nvPr/>
        </p:nvPicPr>
        <p:blipFill>
          <a:blip r:embed="rId5" cstate="screen">
            <a:extLst>
              <a:ext uri="{28A0092B-C50C-407E-A947-70E740481C1C}">
                <a14:useLocalDpi xmlns:a14="http://schemas.microsoft.com/office/drawing/2010/main"/>
              </a:ext>
              <a:ext uri="{837473B0-CC2E-450A-ABE3-18F120FF3D39}">
                <a1611:picAttrSrcUrl xmlns:a1611="http://schemas.microsoft.com/office/drawing/2016/11/main" xmlns="" r:id="rId6"/>
              </a:ext>
            </a:extLst>
          </a:blip>
          <a:stretch>
            <a:fillRect/>
          </a:stretch>
        </p:blipFill>
        <p:spPr>
          <a:xfrm>
            <a:off x="7983794" y="304270"/>
            <a:ext cx="4064042" cy="2063577"/>
          </a:xfrm>
          <a:prstGeom prst="rect">
            <a:avLst/>
          </a:prstGeom>
        </p:spPr>
      </p:pic>
      <p:pic>
        <p:nvPicPr>
          <p:cNvPr id="10" name="Graphique 9" descr="Livres sur une étagère">
            <a:extLst>
              <a:ext uri="{FF2B5EF4-FFF2-40B4-BE49-F238E27FC236}">
                <a16:creationId xmlns:a16="http://schemas.microsoft.com/office/drawing/2014/main" id="{0F8E212A-3B58-C844-960B-D65B14226097}"/>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rot="10800000" flipV="1">
            <a:off x="8779474" y="4337223"/>
            <a:ext cx="914400" cy="766118"/>
          </a:xfrm>
          <a:prstGeom prst="rect">
            <a:avLst/>
          </a:prstGeom>
        </p:spPr>
      </p:pic>
      <p:pic>
        <p:nvPicPr>
          <p:cNvPr id="12" name="Graphique 11" descr="Balles de sport">
            <a:extLst>
              <a:ext uri="{FF2B5EF4-FFF2-40B4-BE49-F238E27FC236}">
                <a16:creationId xmlns:a16="http://schemas.microsoft.com/office/drawing/2014/main" id="{89759AC5-4031-024C-8FA8-7BCA108CFBA5}"/>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xmlns="" r:embed="rId10"/>
              </a:ext>
            </a:extLst>
          </a:blip>
          <a:stretch>
            <a:fillRect/>
          </a:stretch>
        </p:blipFill>
        <p:spPr>
          <a:xfrm>
            <a:off x="5638800" y="4374291"/>
            <a:ext cx="914400" cy="729050"/>
          </a:xfrm>
          <a:prstGeom prst="rect">
            <a:avLst/>
          </a:prstGeom>
        </p:spPr>
      </p:pic>
      <p:pic>
        <p:nvPicPr>
          <p:cNvPr id="14" name="Graphique 13" descr="Crayon">
            <a:extLst>
              <a:ext uri="{FF2B5EF4-FFF2-40B4-BE49-F238E27FC236}">
                <a16:creationId xmlns:a16="http://schemas.microsoft.com/office/drawing/2014/main" id="{67375A14-0E01-024C-997C-ACD77628F484}"/>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xmlns="" r:embed="rId12"/>
              </a:ext>
            </a:extLst>
          </a:blip>
          <a:stretch>
            <a:fillRect/>
          </a:stretch>
        </p:blipFill>
        <p:spPr>
          <a:xfrm>
            <a:off x="2129481" y="4337222"/>
            <a:ext cx="914400" cy="766119"/>
          </a:xfrm>
          <a:prstGeom prst="rect">
            <a:avLst/>
          </a:prstGeom>
        </p:spPr>
      </p:pic>
    </p:spTree>
    <p:extLst>
      <p:ext uri="{BB962C8B-B14F-4D97-AF65-F5344CB8AC3E}">
        <p14:creationId xmlns:p14="http://schemas.microsoft.com/office/powerpoint/2010/main" val="5784215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2BBCF3-CB96-0044-8DEF-44F551B66927}"/>
              </a:ext>
            </a:extLst>
          </p:cNvPr>
          <p:cNvSpPr>
            <a:spLocks noGrp="1"/>
          </p:cNvSpPr>
          <p:nvPr>
            <p:ph type="title"/>
          </p:nvPr>
        </p:nvSpPr>
        <p:spPr>
          <a:xfrm>
            <a:off x="1404257" y="320713"/>
            <a:ext cx="10131425" cy="1456267"/>
          </a:xfrm>
        </p:spPr>
        <p:txBody>
          <a:bodyPr>
            <a:normAutofit/>
          </a:bodyPr>
          <a:lstStyle/>
          <a:p>
            <a:r>
              <a:rPr lang="fr-FR" sz="3200" dirty="0"/>
              <a:t> </a:t>
            </a:r>
            <a:r>
              <a:rPr lang="fr-FR" sz="3200" dirty="0" err="1"/>
              <a:t>d-Les</a:t>
            </a:r>
            <a:r>
              <a:rPr lang="fr-FR" sz="3200" dirty="0"/>
              <a:t> indicateurs de compréhension</a:t>
            </a:r>
            <a:r>
              <a:rPr lang="fr-FR" sz="3200" dirty="0">
                <a:hlinkClick r:id="rId2" action="ppaction://hlinksldjump"/>
              </a:rPr>
              <a:t>&lt;</a:t>
            </a:r>
            <a:endParaRPr lang="fr-FR" sz="3200" dirty="0"/>
          </a:p>
        </p:txBody>
      </p:sp>
      <p:graphicFrame>
        <p:nvGraphicFramePr>
          <p:cNvPr id="4" name="Espace réservé du contenu 3">
            <a:extLst>
              <a:ext uri="{FF2B5EF4-FFF2-40B4-BE49-F238E27FC236}">
                <a16:creationId xmlns:a16="http://schemas.microsoft.com/office/drawing/2014/main" id="{B4C8F72B-599B-264E-93BD-FF6ACF096932}"/>
              </a:ext>
            </a:extLst>
          </p:cNvPr>
          <p:cNvGraphicFramePr>
            <a:graphicFrameLocks noGrp="1"/>
          </p:cNvGraphicFramePr>
          <p:nvPr>
            <p:ph idx="1"/>
            <p:extLst>
              <p:ext uri="{D42A27DB-BD31-4B8C-83A1-F6EECF244321}">
                <p14:modId xmlns:p14="http://schemas.microsoft.com/office/powerpoint/2010/main" val="3631442808"/>
              </p:ext>
            </p:extLst>
          </p:nvPr>
        </p:nvGraphicFramePr>
        <p:xfrm>
          <a:off x="1247094" y="1776980"/>
          <a:ext cx="9540649" cy="3725689"/>
        </p:xfrm>
        <a:graphic>
          <a:graphicData uri="http://schemas.openxmlformats.org/drawingml/2006/table">
            <a:tbl>
              <a:tblPr>
                <a:tableStyleId>{5C22544A-7EE6-4342-B048-85BDC9FD1C3A}</a:tableStyleId>
              </a:tblPr>
              <a:tblGrid>
                <a:gridCol w="1475711">
                  <a:extLst>
                    <a:ext uri="{9D8B030D-6E8A-4147-A177-3AD203B41FA5}">
                      <a16:colId xmlns:a16="http://schemas.microsoft.com/office/drawing/2014/main" val="3200341067"/>
                    </a:ext>
                  </a:extLst>
                </a:gridCol>
                <a:gridCol w="2156625">
                  <a:extLst>
                    <a:ext uri="{9D8B030D-6E8A-4147-A177-3AD203B41FA5}">
                      <a16:colId xmlns:a16="http://schemas.microsoft.com/office/drawing/2014/main" val="2535982917"/>
                    </a:ext>
                  </a:extLst>
                </a:gridCol>
                <a:gridCol w="2861597">
                  <a:extLst>
                    <a:ext uri="{9D8B030D-6E8A-4147-A177-3AD203B41FA5}">
                      <a16:colId xmlns:a16="http://schemas.microsoft.com/office/drawing/2014/main" val="1546926518"/>
                    </a:ext>
                  </a:extLst>
                </a:gridCol>
                <a:gridCol w="3046716">
                  <a:extLst>
                    <a:ext uri="{9D8B030D-6E8A-4147-A177-3AD203B41FA5}">
                      <a16:colId xmlns:a16="http://schemas.microsoft.com/office/drawing/2014/main" val="277550329"/>
                    </a:ext>
                  </a:extLst>
                </a:gridCol>
              </a:tblGrid>
              <a:tr h="823965">
                <a:tc>
                  <a:txBody>
                    <a:bodyPr/>
                    <a:lstStyle/>
                    <a:p>
                      <a:pPr algn="ctr"/>
                      <a:endParaRPr lang="fr-FR" sz="1400" kern="150" dirty="0">
                        <a:effectLst/>
                        <a:latin typeface="Liberation Serif"/>
                        <a:ea typeface="SimSun" panose="02010600030101010101" pitchFamily="2" charset="-122"/>
                        <a:cs typeface="Mangal" panose="02040503050203030202" pitchFamily="18" charset="0"/>
                      </a:endParaRPr>
                    </a:p>
                  </a:txBody>
                  <a:tcPr marL="68580" marR="68580" marT="0" marB="0"/>
                </a:tc>
                <a:tc>
                  <a:txBody>
                    <a:bodyPr/>
                    <a:lstStyle/>
                    <a:p>
                      <a:pPr algn="ctr"/>
                      <a:r>
                        <a:rPr lang="fr-FR" sz="1400" b="1" kern="150" dirty="0">
                          <a:effectLst/>
                        </a:rPr>
                        <a:t>Étape 1</a:t>
                      </a:r>
                      <a:r>
                        <a:rPr lang="fr-FR" sz="1400" kern="150" dirty="0">
                          <a:effectLst/>
                        </a:rPr>
                        <a:t> :</a:t>
                      </a:r>
                    </a:p>
                    <a:p>
                      <a:pPr algn="ctr"/>
                      <a:r>
                        <a:rPr lang="fr-FR" sz="1400" kern="150" dirty="0">
                          <a:effectLst/>
                        </a:rPr>
                        <a:t>Autour de 2-3 ans</a:t>
                      </a:r>
                    </a:p>
                    <a:p>
                      <a:pPr algn="ctr"/>
                      <a:r>
                        <a:rPr lang="fr-FR" sz="1400" kern="150" dirty="0">
                          <a:effectLst/>
                        </a:rPr>
                        <a:t>Découvrir</a:t>
                      </a:r>
                      <a:endParaRPr lang="fr-FR" sz="1400" kern="150" dirty="0">
                        <a:effectLst/>
                        <a:latin typeface="Liberation Serif"/>
                        <a:ea typeface="SimSun" panose="02010600030101010101" pitchFamily="2" charset="-122"/>
                        <a:cs typeface="Mangal" panose="02040503050203030202" pitchFamily="18" charset="0"/>
                      </a:endParaRPr>
                    </a:p>
                  </a:txBody>
                  <a:tcPr marL="33381" marR="33381" marT="0" marB="0" anchor="ctr">
                    <a:solidFill>
                      <a:schemeClr val="accent1">
                        <a:lumMod val="60000"/>
                        <a:lumOff val="40000"/>
                      </a:schemeClr>
                    </a:solidFill>
                  </a:tcPr>
                </a:tc>
                <a:tc>
                  <a:txBody>
                    <a:bodyPr/>
                    <a:lstStyle/>
                    <a:p>
                      <a:pPr algn="ctr"/>
                      <a:r>
                        <a:rPr lang="fr-FR" sz="1400" b="1" kern="150" dirty="0">
                          <a:effectLst/>
                        </a:rPr>
                        <a:t>Étape 2</a:t>
                      </a:r>
                      <a:r>
                        <a:rPr lang="fr-FR" sz="1400" kern="150" dirty="0">
                          <a:effectLst/>
                        </a:rPr>
                        <a:t> : </a:t>
                      </a:r>
                    </a:p>
                    <a:p>
                      <a:pPr algn="ctr"/>
                      <a:r>
                        <a:rPr lang="fr-FR" sz="1400" kern="150" dirty="0">
                          <a:effectLst/>
                        </a:rPr>
                        <a:t>Autour de 3-4 ans</a:t>
                      </a:r>
                    </a:p>
                    <a:p>
                      <a:pPr algn="ctr"/>
                      <a:r>
                        <a:rPr lang="fr-FR" sz="1400" kern="150" dirty="0">
                          <a:effectLst/>
                        </a:rPr>
                        <a:t>Explorer</a:t>
                      </a:r>
                    </a:p>
                  </a:txBody>
                  <a:tcPr marL="33381" marR="33381" marT="0" marB="0" anchor="ctr">
                    <a:solidFill>
                      <a:schemeClr val="accent5">
                        <a:lumMod val="60000"/>
                        <a:lumOff val="40000"/>
                      </a:schemeClr>
                    </a:solidFill>
                  </a:tcPr>
                </a:tc>
                <a:tc>
                  <a:txBody>
                    <a:bodyPr/>
                    <a:lstStyle/>
                    <a:p>
                      <a:pPr algn="ctr"/>
                      <a:r>
                        <a:rPr lang="fr-FR" sz="1400" b="1" kern="150" dirty="0">
                          <a:effectLst/>
                        </a:rPr>
                        <a:t>Étape 3 </a:t>
                      </a:r>
                      <a:r>
                        <a:rPr lang="fr-FR" sz="1400" kern="150" dirty="0">
                          <a:effectLst/>
                        </a:rPr>
                        <a:t>: </a:t>
                      </a:r>
                    </a:p>
                    <a:p>
                      <a:pPr algn="ctr"/>
                      <a:r>
                        <a:rPr lang="fr-FR" sz="1400" kern="150" dirty="0">
                          <a:effectLst/>
                        </a:rPr>
                        <a:t>Autour de 5 ans</a:t>
                      </a:r>
                    </a:p>
                    <a:p>
                      <a:r>
                        <a:rPr lang="fr-FR" sz="1400" kern="150" dirty="0">
                          <a:effectLst/>
                        </a:rPr>
                        <a:t>            Affiner, ajuster, enchaîner</a:t>
                      </a:r>
                    </a:p>
                    <a:p>
                      <a:r>
                        <a:rPr lang="fr-FR" sz="1400" kern="150" dirty="0">
                          <a:effectLst/>
                        </a:rPr>
                        <a:t>         Construire un projet d’actions</a:t>
                      </a:r>
                    </a:p>
                  </a:txBody>
                  <a:tcPr marL="33381" marR="33381" marT="0" marB="0" anchor="ctr">
                    <a:solidFill>
                      <a:srgbClr val="92D050"/>
                    </a:solidFill>
                  </a:tcPr>
                </a:tc>
                <a:extLst>
                  <a:ext uri="{0D108BD9-81ED-4DB2-BD59-A6C34878D82A}">
                    <a16:rowId xmlns:a16="http://schemas.microsoft.com/office/drawing/2014/main" val="1635067472"/>
                  </a:ext>
                </a:extLst>
              </a:tr>
              <a:tr h="1175657">
                <a:tc>
                  <a:txBody>
                    <a:bodyPr/>
                    <a:lstStyle/>
                    <a:p>
                      <a:pPr algn="ctr"/>
                      <a:r>
                        <a:rPr lang="fr-FR" sz="1400" b="1" kern="150" dirty="0">
                          <a:effectLst/>
                        </a:rPr>
                        <a:t>Comprendre.</a:t>
                      </a:r>
                    </a:p>
                    <a:p>
                      <a:pPr algn="ctr"/>
                      <a:r>
                        <a:rPr lang="fr-FR" sz="1400" b="1" kern="150" dirty="0">
                          <a:effectLst/>
                        </a:rPr>
                        <a:t>Quoi ?</a:t>
                      </a:r>
                      <a:endParaRPr lang="fr-FR" sz="1400" b="1" kern="150" dirty="0">
                        <a:effectLst/>
                        <a:latin typeface="Liberation Serif"/>
                        <a:ea typeface="SimSun" panose="02010600030101010101" pitchFamily="2" charset="-122"/>
                        <a:cs typeface="Mangal" panose="02040503050203030202" pitchFamily="18" charset="0"/>
                      </a:endParaRPr>
                    </a:p>
                  </a:txBody>
                  <a:tcPr marL="68580" marR="68580" marT="0" marB="0" anchor="ctr"/>
                </a:tc>
                <a:tc>
                  <a:txBody>
                    <a:bodyPr/>
                    <a:lstStyle/>
                    <a:p>
                      <a:r>
                        <a:rPr lang="fr-FR" sz="1400" kern="150" dirty="0">
                          <a:solidFill>
                            <a:schemeClr val="dk1"/>
                          </a:solidFill>
                          <a:effectLst/>
                          <a:latin typeface="+mn-lt"/>
                          <a:ea typeface="+mn-ea"/>
                          <a:cs typeface="+mn-cs"/>
                        </a:rPr>
                        <a:t>L’élève applique une règle par rapport à l’espace qui est  délimité et par rapport à l’action qu’il doit réaliser .</a:t>
                      </a:r>
                    </a:p>
                  </a:txBody>
                  <a:tcPr marL="68580" marR="68580" marT="0" marB="0">
                    <a:solidFill>
                      <a:schemeClr val="accent1">
                        <a:lumMod val="60000"/>
                        <a:lumOff val="40000"/>
                      </a:schemeClr>
                    </a:solidFill>
                  </a:tcPr>
                </a:tc>
                <a:tc>
                  <a:txBody>
                    <a:bodyPr/>
                    <a:lstStyle/>
                    <a:p>
                      <a:r>
                        <a:rPr lang="fr-FR" sz="1400" kern="150" dirty="0">
                          <a:effectLst/>
                        </a:rPr>
                        <a:t>Son ou ses rôles (loup, mouton...)</a:t>
                      </a:r>
                      <a:endParaRPr lang="fr-FR" sz="1400" kern="150" dirty="0">
                        <a:effectLst/>
                        <a:latin typeface="Liberation Serif"/>
                        <a:ea typeface="SimSun" panose="02010600030101010101" pitchFamily="2" charset="-122"/>
                        <a:cs typeface="Mangal" panose="02040503050203030202" pitchFamily="18" charset="0"/>
                      </a:endParaRPr>
                    </a:p>
                  </a:txBody>
                  <a:tcPr marL="68580" marR="68580" marT="0" marB="0">
                    <a:solidFill>
                      <a:schemeClr val="accent5">
                        <a:lumMod val="60000"/>
                        <a:lumOff val="40000"/>
                      </a:schemeClr>
                    </a:solidFill>
                  </a:tcPr>
                </a:tc>
                <a:tc>
                  <a:txBody>
                    <a:bodyPr/>
                    <a:lstStyle/>
                    <a:p>
                      <a:r>
                        <a:rPr lang="fr-FR" sz="1400" kern="150" dirty="0">
                          <a:effectLst/>
                        </a:rPr>
                        <a:t>Je mets en place des stratégies individuelles  puis collectives pour atteindre un but précis.</a:t>
                      </a:r>
                    </a:p>
                    <a:p>
                      <a:r>
                        <a:rPr lang="fr-FR" sz="1400" kern="150" dirty="0">
                          <a:effectLst/>
                        </a:rPr>
                        <a:t> </a:t>
                      </a:r>
                      <a:endParaRPr lang="fr-FR" sz="1400" kern="150" dirty="0">
                        <a:effectLst/>
                        <a:latin typeface="Liberation Serif"/>
                        <a:ea typeface="SimSun" panose="02010600030101010101" pitchFamily="2" charset="-122"/>
                        <a:cs typeface="Mangal" panose="02040503050203030202" pitchFamily="18" charset="0"/>
                      </a:endParaRPr>
                    </a:p>
                  </a:txBody>
                  <a:tcPr marL="68580" marR="68580" marT="0" marB="0">
                    <a:solidFill>
                      <a:srgbClr val="92D050"/>
                    </a:solidFill>
                  </a:tcPr>
                </a:tc>
                <a:extLst>
                  <a:ext uri="{0D108BD9-81ED-4DB2-BD59-A6C34878D82A}">
                    <a16:rowId xmlns:a16="http://schemas.microsoft.com/office/drawing/2014/main" val="1835755846"/>
                  </a:ext>
                </a:extLst>
              </a:tr>
              <a:tr h="843152">
                <a:tc>
                  <a:txBody>
                    <a:bodyPr/>
                    <a:lstStyle/>
                    <a:p>
                      <a:pPr algn="ctr"/>
                      <a:r>
                        <a:rPr lang="fr-FR" sz="1400" b="1" kern="150" dirty="0">
                          <a:effectLst/>
                        </a:rPr>
                        <a:t>Ce qu’il dit et/ou ce qu’il fait.</a:t>
                      </a:r>
                      <a:endParaRPr lang="fr-FR" sz="1400" b="1" kern="150" dirty="0">
                        <a:effectLst/>
                        <a:latin typeface="Liberation Serif"/>
                        <a:ea typeface="SimSun" panose="02010600030101010101" pitchFamily="2" charset="-122"/>
                        <a:cs typeface="Mangal" panose="02040503050203030202" pitchFamily="18" charset="0"/>
                      </a:endParaRPr>
                    </a:p>
                  </a:txBody>
                  <a:tcPr marL="68580" marR="68580" marT="0" marB="0" anchor="ctr"/>
                </a:tc>
                <a:tc>
                  <a:txBody>
                    <a:bodyPr/>
                    <a:lstStyle/>
                    <a:p>
                      <a:pPr fontAlgn="auto">
                        <a:spcBef>
                          <a:spcPts val="500"/>
                        </a:spcBef>
                        <a:spcAft>
                          <a:spcPts val="500"/>
                        </a:spcAft>
                      </a:pPr>
                      <a:r>
                        <a:rPr lang="fr-FR" sz="1400" kern="150" dirty="0">
                          <a:solidFill>
                            <a:schemeClr val="dk1"/>
                          </a:solidFill>
                          <a:effectLst/>
                          <a:latin typeface="+mn-lt"/>
                          <a:ea typeface="+mn-ea"/>
                          <a:cs typeface="+mn-cs"/>
                        </a:rPr>
                        <a:t>Je transporte un objet d’un camp à un autre. </a:t>
                      </a:r>
                    </a:p>
                  </a:txBody>
                  <a:tcPr marL="68580" marR="68580" marT="0" marB="0">
                    <a:solidFill>
                      <a:schemeClr val="accent1">
                        <a:lumMod val="60000"/>
                        <a:lumOff val="40000"/>
                      </a:schemeClr>
                    </a:solidFill>
                  </a:tcPr>
                </a:tc>
                <a:tc>
                  <a:txBody>
                    <a:bodyPr/>
                    <a:lstStyle/>
                    <a:p>
                      <a:pPr fontAlgn="auto"/>
                      <a:r>
                        <a:rPr lang="fr-FR" sz="1400" kern="150" dirty="0">
                          <a:effectLst/>
                        </a:rPr>
                        <a:t>Moi mouton je réussis à éviter le loup</a:t>
                      </a:r>
                      <a:endParaRPr lang="fr-FR" sz="1400" kern="150" dirty="0">
                        <a:effectLst/>
                        <a:latin typeface="Liberation Serif"/>
                        <a:ea typeface="SimSun" panose="02010600030101010101" pitchFamily="2" charset="-122"/>
                        <a:cs typeface="Mangal" panose="02040503050203030202" pitchFamily="18" charset="0"/>
                      </a:endParaRPr>
                    </a:p>
                  </a:txBody>
                  <a:tcPr marL="68580" marR="68580" marT="0" marB="0">
                    <a:solidFill>
                      <a:schemeClr val="accent5">
                        <a:lumMod val="60000"/>
                        <a:lumOff val="40000"/>
                      </a:schemeClr>
                    </a:solidFill>
                  </a:tcPr>
                </a:tc>
                <a:tc>
                  <a:txBody>
                    <a:bodyPr/>
                    <a:lstStyle/>
                    <a:p>
                      <a:pPr fontAlgn="auto"/>
                      <a:r>
                        <a:rPr lang="fr-FR" sz="1400" kern="150" dirty="0">
                          <a:effectLst/>
                        </a:rPr>
                        <a:t> Je propose à mon groupe de moutons de partir groupé vers le loup puis de s’écarter au dernier moment pour ne pas se faire toucher.</a:t>
                      </a:r>
                      <a:endParaRPr lang="fr-FR" sz="1400" kern="150" dirty="0">
                        <a:effectLst/>
                        <a:latin typeface="Liberation Serif"/>
                        <a:ea typeface="SimSun" panose="02010600030101010101" pitchFamily="2" charset="-122"/>
                        <a:cs typeface="Mangal" panose="02040503050203030202" pitchFamily="18" charset="0"/>
                      </a:endParaRPr>
                    </a:p>
                  </a:txBody>
                  <a:tcPr marL="68580" marR="68580" marT="0" marB="0">
                    <a:solidFill>
                      <a:srgbClr val="92D050"/>
                    </a:solidFill>
                  </a:tcPr>
                </a:tc>
                <a:extLst>
                  <a:ext uri="{0D108BD9-81ED-4DB2-BD59-A6C34878D82A}">
                    <a16:rowId xmlns:a16="http://schemas.microsoft.com/office/drawing/2014/main" val="2185531541"/>
                  </a:ext>
                </a:extLst>
              </a:tr>
              <a:tr h="843152">
                <a:tc>
                  <a:txBody>
                    <a:bodyPr/>
                    <a:lstStyle/>
                    <a:p>
                      <a:pPr algn="ctr"/>
                      <a:r>
                        <a:rPr lang="fr-FR" sz="1400" kern="150" dirty="0">
                          <a:effectLst/>
                          <a:latin typeface="Liberation Serif"/>
                          <a:ea typeface="SimSun" panose="02010600030101010101" pitchFamily="2" charset="-122"/>
                          <a:cs typeface="Mangal" panose="02040503050203030202" pitchFamily="18" charset="0"/>
                        </a:rPr>
                        <a:t>Vignette pour valider</a:t>
                      </a:r>
                    </a:p>
                  </a:txBody>
                  <a:tcPr marL="68580" marR="68580" marT="0" marB="0" anchor="ctr"/>
                </a:tc>
                <a:tc>
                  <a:txBody>
                    <a:bodyPr/>
                    <a:lstStyle/>
                    <a:p>
                      <a:pPr fontAlgn="auto">
                        <a:spcBef>
                          <a:spcPts val="500"/>
                        </a:spcBef>
                        <a:spcAft>
                          <a:spcPts val="500"/>
                        </a:spcAft>
                      </a:pPr>
                      <a:endParaRPr lang="fr-FR" sz="1400" kern="150" dirty="0">
                        <a:effectLst/>
                        <a:latin typeface="Liberation Serif"/>
                        <a:ea typeface="SimSun" panose="02010600030101010101" pitchFamily="2" charset="-122"/>
                        <a:cs typeface="Mangal" panose="02040503050203030202" pitchFamily="18" charset="0"/>
                      </a:endParaRPr>
                    </a:p>
                  </a:txBody>
                  <a:tcPr marL="68580" marR="68580" marT="0" marB="0">
                    <a:solidFill>
                      <a:schemeClr val="accent1">
                        <a:lumMod val="60000"/>
                        <a:lumOff val="40000"/>
                      </a:schemeClr>
                    </a:solidFill>
                  </a:tcPr>
                </a:tc>
                <a:tc>
                  <a:txBody>
                    <a:bodyPr/>
                    <a:lstStyle/>
                    <a:p>
                      <a:pPr fontAlgn="auto"/>
                      <a:endParaRPr lang="fr-FR" sz="1400" kern="150" dirty="0">
                        <a:effectLst/>
                        <a:latin typeface="Liberation Serif"/>
                        <a:ea typeface="SimSun" panose="02010600030101010101" pitchFamily="2" charset="-122"/>
                        <a:cs typeface="Mangal" panose="02040503050203030202" pitchFamily="18" charset="0"/>
                      </a:endParaRPr>
                    </a:p>
                  </a:txBody>
                  <a:tcPr marL="68580" marR="68580" marT="0" marB="0">
                    <a:solidFill>
                      <a:schemeClr val="accent5">
                        <a:lumMod val="60000"/>
                        <a:lumOff val="40000"/>
                      </a:schemeClr>
                    </a:solidFill>
                  </a:tcPr>
                </a:tc>
                <a:tc>
                  <a:txBody>
                    <a:bodyPr/>
                    <a:lstStyle/>
                    <a:p>
                      <a:pPr fontAlgn="auto"/>
                      <a:endParaRPr lang="fr-FR" sz="1400" kern="150" dirty="0">
                        <a:effectLst/>
                        <a:latin typeface="Liberation Serif"/>
                        <a:ea typeface="SimSun" panose="02010600030101010101" pitchFamily="2" charset="-122"/>
                        <a:cs typeface="Mangal" panose="02040503050203030202" pitchFamily="18" charset="0"/>
                      </a:endParaRPr>
                    </a:p>
                  </a:txBody>
                  <a:tcPr marL="68580" marR="68580" marT="0" marB="0">
                    <a:solidFill>
                      <a:srgbClr val="92D050"/>
                    </a:solidFill>
                  </a:tcPr>
                </a:tc>
                <a:extLst>
                  <a:ext uri="{0D108BD9-81ED-4DB2-BD59-A6C34878D82A}">
                    <a16:rowId xmlns:a16="http://schemas.microsoft.com/office/drawing/2014/main" val="2886457369"/>
                  </a:ext>
                </a:extLst>
              </a:tr>
            </a:tbl>
          </a:graphicData>
        </a:graphic>
      </p:graphicFrame>
    </p:spTree>
    <p:extLst>
      <p:ext uri="{BB962C8B-B14F-4D97-AF65-F5344CB8AC3E}">
        <p14:creationId xmlns:p14="http://schemas.microsoft.com/office/powerpoint/2010/main" val="40950977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0FD2C6-5585-D545-A491-AA9CA210C86F}"/>
              </a:ext>
            </a:extLst>
          </p:cNvPr>
          <p:cNvSpPr>
            <a:spLocks noGrp="1"/>
          </p:cNvSpPr>
          <p:nvPr>
            <p:ph type="title"/>
          </p:nvPr>
        </p:nvSpPr>
        <p:spPr/>
        <p:txBody>
          <a:bodyPr/>
          <a:lstStyle/>
          <a:p>
            <a:r>
              <a:rPr lang="fr-FR" sz="3200" dirty="0"/>
              <a:t>4-Quels outils pour construire une séance</a:t>
            </a:r>
            <a:r>
              <a:rPr lang="fr-FR" dirty="0"/>
              <a:t>? </a:t>
            </a:r>
            <a:r>
              <a:rPr lang="fr-FR" dirty="0">
                <a:hlinkClick r:id="rId2" action="ppaction://hlinksldjump"/>
              </a:rPr>
              <a:t>&lt;</a:t>
            </a:r>
            <a:endParaRPr lang="fr-FR" dirty="0"/>
          </a:p>
        </p:txBody>
      </p:sp>
      <p:sp>
        <p:nvSpPr>
          <p:cNvPr id="3" name="Espace réservé du contenu 2">
            <a:extLst>
              <a:ext uri="{FF2B5EF4-FFF2-40B4-BE49-F238E27FC236}">
                <a16:creationId xmlns:a16="http://schemas.microsoft.com/office/drawing/2014/main" id="{298B8F4A-3A26-584F-A4DB-8AB383CBB883}"/>
              </a:ext>
            </a:extLst>
          </p:cNvPr>
          <p:cNvSpPr>
            <a:spLocks noGrp="1"/>
          </p:cNvSpPr>
          <p:nvPr>
            <p:ph idx="1"/>
          </p:nvPr>
        </p:nvSpPr>
        <p:spPr>
          <a:xfrm>
            <a:off x="1292470" y="1702452"/>
            <a:ext cx="10131425" cy="3649133"/>
          </a:xfrm>
        </p:spPr>
        <p:txBody>
          <a:bodyPr>
            <a:normAutofit/>
          </a:bodyPr>
          <a:lstStyle/>
          <a:p>
            <a:r>
              <a:rPr lang="fr-FR" dirty="0"/>
              <a:t>Généralités.</a:t>
            </a:r>
            <a:r>
              <a:rPr lang="fr-FR" dirty="0">
                <a:hlinkClick r:id="rId3" action="ppaction://hlinksldjump"/>
              </a:rPr>
              <a:t>+</a:t>
            </a:r>
            <a:endParaRPr lang="fr-FR" dirty="0"/>
          </a:p>
          <a:p>
            <a:r>
              <a:rPr lang="fr-FR" dirty="0"/>
              <a:t>Rituel d’échauffement.</a:t>
            </a:r>
          </a:p>
          <a:p>
            <a:r>
              <a:rPr lang="fr-FR" dirty="0"/>
              <a:t>Corps de la séance.</a:t>
            </a:r>
          </a:p>
          <a:p>
            <a:r>
              <a:rPr lang="fr-FR" dirty="0"/>
              <a:t>Fin de séance.</a:t>
            </a:r>
          </a:p>
          <a:p>
            <a:r>
              <a:rPr lang="fr-FR" dirty="0"/>
              <a:t>Après la séance.</a:t>
            </a:r>
          </a:p>
        </p:txBody>
      </p:sp>
    </p:spTree>
    <p:extLst>
      <p:ext uri="{BB962C8B-B14F-4D97-AF65-F5344CB8AC3E}">
        <p14:creationId xmlns:p14="http://schemas.microsoft.com/office/powerpoint/2010/main" val="13220312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aphicFrame>
        <p:nvGraphicFramePr>
          <p:cNvPr id="4" name="Tableau 4">
            <a:extLst>
              <a:ext uri="{FF2B5EF4-FFF2-40B4-BE49-F238E27FC236}">
                <a16:creationId xmlns:a16="http://schemas.microsoft.com/office/drawing/2014/main" id="{3B825F02-4466-8147-AFF9-E4B874426844}"/>
              </a:ext>
            </a:extLst>
          </p:cNvPr>
          <p:cNvGraphicFramePr>
            <a:graphicFrameLocks noGrp="1"/>
          </p:cNvGraphicFramePr>
          <p:nvPr>
            <p:ph idx="1"/>
            <p:extLst>
              <p:ext uri="{D42A27DB-BD31-4B8C-83A1-F6EECF244321}">
                <p14:modId xmlns:p14="http://schemas.microsoft.com/office/powerpoint/2010/main" val="368675701"/>
              </p:ext>
            </p:extLst>
          </p:nvPr>
        </p:nvGraphicFramePr>
        <p:xfrm>
          <a:off x="355288" y="908539"/>
          <a:ext cx="11481424" cy="5040922"/>
        </p:xfrm>
        <a:graphic>
          <a:graphicData uri="http://schemas.openxmlformats.org/drawingml/2006/table">
            <a:tbl>
              <a:tblPr firstRow="1" bandRow="1">
                <a:tableStyleId>{5C22544A-7EE6-4342-B048-85BDC9FD1C3A}</a:tableStyleId>
              </a:tblPr>
              <a:tblGrid>
                <a:gridCol w="2043802">
                  <a:extLst>
                    <a:ext uri="{9D8B030D-6E8A-4147-A177-3AD203B41FA5}">
                      <a16:colId xmlns:a16="http://schemas.microsoft.com/office/drawing/2014/main" val="2284834350"/>
                    </a:ext>
                  </a:extLst>
                </a:gridCol>
                <a:gridCol w="3040663">
                  <a:extLst>
                    <a:ext uri="{9D8B030D-6E8A-4147-A177-3AD203B41FA5}">
                      <a16:colId xmlns:a16="http://schemas.microsoft.com/office/drawing/2014/main" val="3286203270"/>
                    </a:ext>
                  </a:extLst>
                </a:gridCol>
                <a:gridCol w="2542233">
                  <a:extLst>
                    <a:ext uri="{9D8B030D-6E8A-4147-A177-3AD203B41FA5}">
                      <a16:colId xmlns:a16="http://schemas.microsoft.com/office/drawing/2014/main" val="34797763"/>
                    </a:ext>
                  </a:extLst>
                </a:gridCol>
                <a:gridCol w="1620820">
                  <a:extLst>
                    <a:ext uri="{9D8B030D-6E8A-4147-A177-3AD203B41FA5}">
                      <a16:colId xmlns:a16="http://schemas.microsoft.com/office/drawing/2014/main" val="4077058968"/>
                    </a:ext>
                  </a:extLst>
                </a:gridCol>
                <a:gridCol w="2233906">
                  <a:extLst>
                    <a:ext uri="{9D8B030D-6E8A-4147-A177-3AD203B41FA5}">
                      <a16:colId xmlns:a16="http://schemas.microsoft.com/office/drawing/2014/main" val="368021851"/>
                    </a:ext>
                  </a:extLst>
                </a:gridCol>
              </a:tblGrid>
              <a:tr h="638308">
                <a:tc>
                  <a:txBody>
                    <a:bodyPr/>
                    <a:lstStyle/>
                    <a:p>
                      <a:pPr algn="ctr"/>
                      <a:r>
                        <a:rPr lang="fr-FR" dirty="0"/>
                        <a:t>Généralités</a:t>
                      </a:r>
                    </a:p>
                  </a:txBody>
                  <a:tcPr anchor="ctr"/>
                </a:tc>
                <a:tc>
                  <a:txBody>
                    <a:bodyPr/>
                    <a:lstStyle/>
                    <a:p>
                      <a:pPr algn="ctr"/>
                      <a:r>
                        <a:rPr lang="fr-FR" dirty="0"/>
                        <a:t>Echauffement</a:t>
                      </a:r>
                    </a:p>
                  </a:txBody>
                  <a:tcPr anchor="ctr"/>
                </a:tc>
                <a:tc>
                  <a:txBody>
                    <a:bodyPr/>
                    <a:lstStyle/>
                    <a:p>
                      <a:pPr algn="ctr"/>
                      <a:r>
                        <a:rPr lang="fr-FR" dirty="0"/>
                        <a:t>Corps de la séance</a:t>
                      </a:r>
                    </a:p>
                  </a:txBody>
                  <a:tcPr anchor="ctr"/>
                </a:tc>
                <a:tc>
                  <a:txBody>
                    <a:bodyPr/>
                    <a:lstStyle/>
                    <a:p>
                      <a:pPr algn="ctr"/>
                      <a:r>
                        <a:rPr lang="fr-FR" dirty="0"/>
                        <a:t>Fin de séance</a:t>
                      </a:r>
                    </a:p>
                  </a:txBody>
                  <a:tcPr anchor="ctr"/>
                </a:tc>
                <a:tc>
                  <a:txBody>
                    <a:bodyPr/>
                    <a:lstStyle/>
                    <a:p>
                      <a:pPr algn="ctr"/>
                      <a:r>
                        <a:rPr lang="fr-FR" dirty="0"/>
                        <a:t>Après la séance</a:t>
                      </a:r>
                    </a:p>
                  </a:txBody>
                  <a:tcPr anchor="ctr"/>
                </a:tc>
                <a:extLst>
                  <a:ext uri="{0D108BD9-81ED-4DB2-BD59-A6C34878D82A}">
                    <a16:rowId xmlns:a16="http://schemas.microsoft.com/office/drawing/2014/main" val="1591527587"/>
                  </a:ext>
                </a:extLst>
              </a:tr>
              <a:tr h="4402614">
                <a:tc>
                  <a:txBody>
                    <a:bodyPr/>
                    <a:lstStyle/>
                    <a:p>
                      <a:r>
                        <a:rPr lang="fr-FR" sz="1600" b="0" dirty="0"/>
                        <a:t>Faire un lien avec ce qui a été vu précédemment( en classe ou dans la salle de motricité) pour préparer la séance, activer la mémoire(vocabulaire, situations, aménagement) se remémorer pour mieux entrer dans l’activité</a:t>
                      </a:r>
                    </a:p>
                  </a:txBody>
                  <a:tcPr/>
                </a:tc>
                <a:tc>
                  <a:txBody>
                    <a:bodyPr/>
                    <a:lstStyle/>
                    <a:p>
                      <a:r>
                        <a:rPr lang="fr-FR" sz="1600" b="0" dirty="0"/>
                        <a:t>En lien avec le verbe travaillé.</a:t>
                      </a:r>
                    </a:p>
                    <a:p>
                      <a:r>
                        <a:rPr lang="fr-FR" sz="1600" b="0" dirty="0"/>
                        <a:t>L’échauffement doit être :</a:t>
                      </a:r>
                    </a:p>
                    <a:p>
                      <a:r>
                        <a:rPr lang="fr-FR" sz="1600" b="0" dirty="0"/>
                        <a:t>-Ludique ( je marche comme un canard)</a:t>
                      </a:r>
                    </a:p>
                    <a:p>
                      <a:r>
                        <a:rPr lang="fr-FR" sz="1600" b="0" dirty="0"/>
                        <a:t>-Monter en intensité cardiaque (tout dépend de l’âge),</a:t>
                      </a:r>
                    </a:p>
                    <a:p>
                      <a:r>
                        <a:rPr lang="fr-FR" sz="1600" b="0" dirty="0"/>
                        <a:t>- Répondre  à un besoin de dépense physique, rentrer dans un retour  à une forme de concentration.</a:t>
                      </a:r>
                    </a:p>
                    <a:p>
                      <a:r>
                        <a:rPr lang="fr-FR" sz="1600" b="0" dirty="0"/>
                        <a:t>-Préparer ce qui va être travaillé par la suite, ex le jeu de l’épervier pour l’activité « courir »</a:t>
                      </a:r>
                    </a:p>
                    <a:p>
                      <a:endParaRPr lang="fr-FR" sz="1600" b="0" dirty="0"/>
                    </a:p>
                  </a:txBody>
                  <a:tcPr/>
                </a:tc>
                <a:tc>
                  <a:txBody>
                    <a:bodyPr/>
                    <a:lstStyle/>
                    <a:p>
                      <a:r>
                        <a:rPr lang="fr-FR" sz="1600" b="0" dirty="0"/>
                        <a:t>En fonction de l’objectif, cela peut-être une situation problème, d’apprentissage, de réinvestissement ,d’évaluation.</a:t>
                      </a:r>
                    </a:p>
                    <a:p>
                      <a:r>
                        <a:rPr lang="fr-FR" sz="1600" b="0" dirty="0"/>
                        <a:t>Des temps de langage en situation permettent à l’élève de prendre conscience de ses actions ou de celles de son camarade, d’identifier des règles d’efficacité.</a:t>
                      </a:r>
                    </a:p>
                    <a:p>
                      <a:r>
                        <a:rPr lang="fr-FR" sz="1600" b="0" dirty="0"/>
                        <a:t>Privilégier le temps moteur.</a:t>
                      </a:r>
                    </a:p>
                    <a:p>
                      <a:endParaRPr lang="fr-FR" sz="1600" b="0" dirty="0"/>
                    </a:p>
                  </a:txBody>
                  <a:tcPr/>
                </a:tc>
                <a:tc>
                  <a:txBody>
                    <a:bodyPr/>
                    <a:lstStyle/>
                    <a:p>
                      <a:r>
                        <a:rPr lang="fr-FR" sz="1600" b="0" dirty="0"/>
                        <a:t>Retour au calme</a:t>
                      </a:r>
                    </a:p>
                    <a:p>
                      <a:r>
                        <a:rPr lang="fr-FR" sz="1600" b="0" dirty="0"/>
                        <a:t>Bilan sur  se qui a été fait</a:t>
                      </a:r>
                    </a:p>
                    <a:p>
                      <a:r>
                        <a:rPr lang="fr-FR" sz="1600" b="0" dirty="0"/>
                        <a:t>Expression des ressentis collectifs et individuels.</a:t>
                      </a:r>
                    </a:p>
                    <a:p>
                      <a:endParaRPr lang="fr-FR" sz="1600" b="0" dirty="0"/>
                    </a:p>
                  </a:txBody>
                  <a:tcPr/>
                </a:tc>
                <a:tc>
                  <a:txBody>
                    <a:bodyPr/>
                    <a:lstStyle/>
                    <a:p>
                      <a:r>
                        <a:rPr lang="fr-FR" sz="1600" b="0" dirty="0"/>
                        <a:t>Retour sur la séance en classe : langage d’évocation, langage oral et écrit pour comprendre et mémoriser (photo, maquette…) et se projeter sur la prochaine séance.</a:t>
                      </a:r>
                    </a:p>
                    <a:p>
                      <a:endParaRPr lang="fr-FR" sz="1600" b="0" dirty="0"/>
                    </a:p>
                    <a:p>
                      <a:endParaRPr lang="fr-FR" sz="1600" b="0" dirty="0"/>
                    </a:p>
                    <a:p>
                      <a:endParaRPr lang="fr-FR" sz="1600" b="0" dirty="0"/>
                    </a:p>
                    <a:p>
                      <a:endParaRPr lang="fr-FR" sz="1600" b="0" dirty="0"/>
                    </a:p>
                    <a:p>
                      <a:endParaRPr lang="fr-FR" sz="1600" b="0" dirty="0"/>
                    </a:p>
                    <a:p>
                      <a:endParaRPr lang="fr-FR" sz="1600" b="0" dirty="0"/>
                    </a:p>
                    <a:p>
                      <a:endParaRPr lang="fr-FR" sz="1600" b="0" dirty="0"/>
                    </a:p>
                    <a:p>
                      <a:r>
                        <a:rPr lang="fr-FR" sz="1600" b="0" dirty="0">
                          <a:hlinkClick r:id="rId2" action="ppaction://hlinksldjump"/>
                        </a:rPr>
                        <a:t>retour</a:t>
                      </a:r>
                      <a:endParaRPr lang="fr-FR" sz="1600" b="0" dirty="0"/>
                    </a:p>
                  </a:txBody>
                  <a:tcPr/>
                </a:tc>
                <a:extLst>
                  <a:ext uri="{0D108BD9-81ED-4DB2-BD59-A6C34878D82A}">
                    <a16:rowId xmlns:a16="http://schemas.microsoft.com/office/drawing/2014/main" val="3877889657"/>
                  </a:ext>
                </a:extLst>
              </a:tr>
            </a:tbl>
          </a:graphicData>
        </a:graphic>
      </p:graphicFrame>
    </p:spTree>
    <p:extLst>
      <p:ext uri="{BB962C8B-B14F-4D97-AF65-F5344CB8AC3E}">
        <p14:creationId xmlns:p14="http://schemas.microsoft.com/office/powerpoint/2010/main" val="26071140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5A43E4-7297-794D-97A9-E698162B2CD3}"/>
              </a:ext>
            </a:extLst>
          </p:cNvPr>
          <p:cNvSpPr>
            <a:spLocks noGrp="1"/>
          </p:cNvSpPr>
          <p:nvPr>
            <p:ph type="title"/>
          </p:nvPr>
        </p:nvSpPr>
        <p:spPr>
          <a:xfrm>
            <a:off x="582562" y="712420"/>
            <a:ext cx="10131425" cy="1456267"/>
          </a:xfrm>
        </p:spPr>
        <p:txBody>
          <a:bodyPr/>
          <a:lstStyle/>
          <a:p>
            <a:r>
              <a:rPr lang="fr-FR" sz="3200" dirty="0"/>
              <a:t>1-Objectifs et attendus  par rapport aux textes</a:t>
            </a:r>
            <a:r>
              <a:rPr lang="fr-FR" sz="3200" dirty="0">
                <a:hlinkClick r:id="rId2" action="ppaction://hlinksldjump"/>
              </a:rPr>
              <a:t>&lt;</a:t>
            </a:r>
            <a:endParaRPr lang="fr-FR" dirty="0"/>
          </a:p>
        </p:txBody>
      </p:sp>
      <p:sp>
        <p:nvSpPr>
          <p:cNvPr id="5" name="Rectangle 1">
            <a:extLst>
              <a:ext uri="{FF2B5EF4-FFF2-40B4-BE49-F238E27FC236}">
                <a16:creationId xmlns:a16="http://schemas.microsoft.com/office/drawing/2014/main" id="{463532A4-A4E8-E945-955C-149F6EE15322}"/>
              </a:ext>
            </a:extLst>
          </p:cNvPr>
          <p:cNvSpPr>
            <a:spLocks noChangeArrowheads="1"/>
          </p:cNvSpPr>
          <p:nvPr/>
        </p:nvSpPr>
        <p:spPr bwMode="auto">
          <a:xfrm>
            <a:off x="-3266717" y="255220"/>
            <a:ext cx="19686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sp>
        <p:nvSpPr>
          <p:cNvPr id="3" name="ZoneTexte 2">
            <a:extLst>
              <a:ext uri="{FF2B5EF4-FFF2-40B4-BE49-F238E27FC236}">
                <a16:creationId xmlns:a16="http://schemas.microsoft.com/office/drawing/2014/main" id="{C6F04F4B-EDAF-0646-BE9E-A09E72FCF218}"/>
              </a:ext>
            </a:extLst>
          </p:cNvPr>
          <p:cNvSpPr txBox="1"/>
          <p:nvPr/>
        </p:nvSpPr>
        <p:spPr>
          <a:xfrm>
            <a:off x="773724" y="2703007"/>
            <a:ext cx="10911770" cy="2215991"/>
          </a:xfrm>
          <a:prstGeom prst="rect">
            <a:avLst/>
          </a:prstGeom>
          <a:noFill/>
        </p:spPr>
        <p:txBody>
          <a:bodyPr wrap="square" rtlCol="0">
            <a:spAutoFit/>
          </a:bodyPr>
          <a:lstStyle/>
          <a:p>
            <a:r>
              <a:rPr lang="fr-FR" sz="2400" u="sng" dirty="0"/>
              <a:t>Objectif 1 </a:t>
            </a:r>
            <a:r>
              <a:rPr lang="fr-FR" sz="2400" dirty="0"/>
              <a:t>: Agir dans l’espace , dans la durée et sur les objets.</a:t>
            </a:r>
          </a:p>
          <a:p>
            <a:r>
              <a:rPr lang="fr-FR" sz="2400" u="sng" dirty="0"/>
              <a:t>Attendus :</a:t>
            </a:r>
            <a:r>
              <a:rPr lang="fr-FR" sz="2400" dirty="0"/>
              <a:t>Lancer de différentes façons, dans des espaces et avec des matériels variés, dans un but précis.</a:t>
            </a:r>
          </a:p>
          <a:p>
            <a:r>
              <a:rPr lang="fr-FR" sz="2400" dirty="0"/>
              <a:t>Ajuster et enchainer ses actions en fonctions de la trajectoire d’objets sur laquelle agir.</a:t>
            </a:r>
          </a:p>
          <a:p>
            <a:r>
              <a:rPr lang="fr-FR" sz="2400" dirty="0"/>
              <a:t>« Je lance la balle à bras cassé car elle va plus loin que si je lance à bras tendu »</a:t>
            </a:r>
          </a:p>
          <a:p>
            <a:endParaRPr lang="fr-FR" dirty="0"/>
          </a:p>
        </p:txBody>
      </p:sp>
    </p:spTree>
    <p:extLst>
      <p:ext uri="{BB962C8B-B14F-4D97-AF65-F5344CB8AC3E}">
        <p14:creationId xmlns:p14="http://schemas.microsoft.com/office/powerpoint/2010/main" val="26104445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5A43E4-7297-794D-97A9-E698162B2CD3}"/>
              </a:ext>
            </a:extLst>
          </p:cNvPr>
          <p:cNvSpPr>
            <a:spLocks noGrp="1"/>
          </p:cNvSpPr>
          <p:nvPr>
            <p:ph type="title"/>
          </p:nvPr>
        </p:nvSpPr>
        <p:spPr>
          <a:xfrm>
            <a:off x="582562" y="712420"/>
            <a:ext cx="10131425" cy="1456267"/>
          </a:xfrm>
        </p:spPr>
        <p:txBody>
          <a:bodyPr/>
          <a:lstStyle/>
          <a:p>
            <a:r>
              <a:rPr lang="fr-FR" sz="3200" dirty="0"/>
              <a:t>1-Objectifs et attendus  par rapport aux textes</a:t>
            </a:r>
            <a:r>
              <a:rPr lang="fr-FR" sz="3200" dirty="0">
                <a:hlinkClick r:id="rId2" action="ppaction://hlinksldjump"/>
              </a:rPr>
              <a:t>&lt;</a:t>
            </a:r>
            <a:endParaRPr lang="fr-FR" dirty="0"/>
          </a:p>
        </p:txBody>
      </p:sp>
      <p:sp>
        <p:nvSpPr>
          <p:cNvPr id="5" name="Rectangle 1">
            <a:extLst>
              <a:ext uri="{FF2B5EF4-FFF2-40B4-BE49-F238E27FC236}">
                <a16:creationId xmlns:a16="http://schemas.microsoft.com/office/drawing/2014/main" id="{463532A4-A4E8-E945-955C-149F6EE15322}"/>
              </a:ext>
            </a:extLst>
          </p:cNvPr>
          <p:cNvSpPr>
            <a:spLocks noChangeArrowheads="1"/>
          </p:cNvSpPr>
          <p:nvPr/>
        </p:nvSpPr>
        <p:spPr bwMode="auto">
          <a:xfrm>
            <a:off x="-3266717" y="255220"/>
            <a:ext cx="19686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sp>
        <p:nvSpPr>
          <p:cNvPr id="3" name="ZoneTexte 2">
            <a:extLst>
              <a:ext uri="{FF2B5EF4-FFF2-40B4-BE49-F238E27FC236}">
                <a16:creationId xmlns:a16="http://schemas.microsoft.com/office/drawing/2014/main" id="{C6F04F4B-EDAF-0646-BE9E-A09E72FCF218}"/>
              </a:ext>
            </a:extLst>
          </p:cNvPr>
          <p:cNvSpPr txBox="1"/>
          <p:nvPr/>
        </p:nvSpPr>
        <p:spPr>
          <a:xfrm>
            <a:off x="773724" y="2703007"/>
            <a:ext cx="10911770" cy="2215991"/>
          </a:xfrm>
          <a:prstGeom prst="rect">
            <a:avLst/>
          </a:prstGeom>
          <a:noFill/>
        </p:spPr>
        <p:txBody>
          <a:bodyPr wrap="square" rtlCol="0">
            <a:spAutoFit/>
          </a:bodyPr>
          <a:lstStyle/>
          <a:p>
            <a:r>
              <a:rPr lang="fr-FR" sz="2400" u="sng" dirty="0"/>
              <a:t>Objectif 1 </a:t>
            </a:r>
            <a:r>
              <a:rPr lang="fr-FR" sz="2400" dirty="0"/>
              <a:t>: Agir dans l’espace , dans la durée et sur les objets.</a:t>
            </a:r>
          </a:p>
          <a:p>
            <a:r>
              <a:rPr lang="fr-FR" sz="2400" u="sng" dirty="0"/>
              <a:t>Attendus :</a:t>
            </a:r>
            <a:r>
              <a:rPr lang="fr-FR" sz="2400" dirty="0"/>
              <a:t>Lancer de différentes façons, dans des espaces et avec des matériels variés, dans un but précis.</a:t>
            </a:r>
          </a:p>
          <a:p>
            <a:r>
              <a:rPr lang="fr-FR" sz="2400" dirty="0"/>
              <a:t>Ajuster et enchainer ses actions en fonctions de la trajectoire d’objets sur laquelle agir.</a:t>
            </a:r>
          </a:p>
          <a:p>
            <a:r>
              <a:rPr lang="fr-FR" sz="2400" dirty="0"/>
              <a:t>« Je lance la balle à bras cassé car elle va plus loin que si je lance à bras tendu »</a:t>
            </a:r>
          </a:p>
          <a:p>
            <a:endParaRPr lang="fr-FR" dirty="0"/>
          </a:p>
        </p:txBody>
      </p:sp>
    </p:spTree>
    <p:extLst>
      <p:ext uri="{BB962C8B-B14F-4D97-AF65-F5344CB8AC3E}">
        <p14:creationId xmlns:p14="http://schemas.microsoft.com/office/powerpoint/2010/main" val="39496293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7A90E4-53EB-6A45-8424-5CB740D213E3}"/>
              </a:ext>
            </a:extLst>
          </p:cNvPr>
          <p:cNvSpPr>
            <a:spLocks noGrp="1"/>
          </p:cNvSpPr>
          <p:nvPr>
            <p:ph type="title"/>
          </p:nvPr>
        </p:nvSpPr>
        <p:spPr/>
        <p:txBody>
          <a:bodyPr/>
          <a:lstStyle/>
          <a:p>
            <a:r>
              <a:rPr lang="fr-FR" sz="3200" dirty="0"/>
              <a:t>2-Des repères et connaissances pour l’enseignan</a:t>
            </a:r>
            <a:r>
              <a:rPr lang="fr-FR" dirty="0"/>
              <a:t>t.</a:t>
            </a:r>
            <a:r>
              <a:rPr lang="fr-FR" dirty="0">
                <a:hlinkClick r:id="rId2" action="ppaction://hlinksldjump"/>
              </a:rPr>
              <a:t>&lt;</a:t>
            </a:r>
            <a:endParaRPr lang="fr-FR" dirty="0"/>
          </a:p>
        </p:txBody>
      </p:sp>
      <p:sp>
        <p:nvSpPr>
          <p:cNvPr id="3" name="Espace réservé du contenu 2">
            <a:extLst>
              <a:ext uri="{FF2B5EF4-FFF2-40B4-BE49-F238E27FC236}">
                <a16:creationId xmlns:a16="http://schemas.microsoft.com/office/drawing/2014/main" id="{97B14CA9-1217-0443-8748-BA2C9D7187C7}"/>
              </a:ext>
            </a:extLst>
          </p:cNvPr>
          <p:cNvSpPr>
            <a:spLocks noGrp="1"/>
          </p:cNvSpPr>
          <p:nvPr>
            <p:ph idx="1"/>
          </p:nvPr>
        </p:nvSpPr>
        <p:spPr>
          <a:xfrm>
            <a:off x="914401" y="1604433"/>
            <a:ext cx="10131425" cy="3649133"/>
          </a:xfrm>
        </p:spPr>
        <p:txBody>
          <a:bodyPr>
            <a:normAutofit/>
          </a:bodyPr>
          <a:lstStyle/>
          <a:p>
            <a:pPr>
              <a:buFont typeface="Arial" panose="020B0604020202020204" pitchFamily="34" charset="0"/>
              <a:buChar char="•"/>
            </a:pPr>
            <a:r>
              <a:rPr lang="fr-FR" sz="2400" dirty="0"/>
              <a:t>Règles d’efficacité et développement moteur. </a:t>
            </a:r>
            <a:r>
              <a:rPr lang="fr-FR" sz="2400" dirty="0">
                <a:hlinkClick r:id="rId3" action="ppaction://hlinksldjump"/>
              </a:rPr>
              <a:t>+</a:t>
            </a:r>
            <a:endParaRPr lang="fr-FR" sz="2400" dirty="0"/>
          </a:p>
          <a:p>
            <a:r>
              <a:rPr lang="fr-FR" sz="2400" dirty="0"/>
              <a:t>Un point de sécurité. </a:t>
            </a:r>
            <a:r>
              <a:rPr lang="fr-FR" sz="2400" dirty="0">
                <a:hlinkClick r:id="rId4" action="ppaction://hlinksldjump"/>
              </a:rPr>
              <a:t>+</a:t>
            </a:r>
            <a:endParaRPr lang="fr-FR" sz="2400" dirty="0"/>
          </a:p>
          <a:p>
            <a:r>
              <a:rPr lang="fr-FR" sz="2400" dirty="0"/>
              <a:t>La démarche</a:t>
            </a:r>
            <a:r>
              <a:rPr lang="fr-FR" sz="2400" dirty="0">
                <a:hlinkClick r:id="rId5" action="ppaction://hlinksldjump"/>
              </a:rPr>
              <a:t>+</a:t>
            </a:r>
            <a:endParaRPr lang="fr-FR" sz="2400" dirty="0"/>
          </a:p>
        </p:txBody>
      </p:sp>
      <p:sp>
        <p:nvSpPr>
          <p:cNvPr id="4" name="ZoneTexte 3">
            <a:extLst>
              <a:ext uri="{FF2B5EF4-FFF2-40B4-BE49-F238E27FC236}">
                <a16:creationId xmlns:a16="http://schemas.microsoft.com/office/drawing/2014/main" id="{B5500BCF-0646-1541-BFA2-CAC4E83F6558}"/>
              </a:ext>
            </a:extLst>
          </p:cNvPr>
          <p:cNvSpPr txBox="1"/>
          <p:nvPr/>
        </p:nvSpPr>
        <p:spPr>
          <a:xfrm>
            <a:off x="5265336" y="3577213"/>
            <a:ext cx="184731" cy="369332"/>
          </a:xfrm>
          <a:prstGeom prst="rect">
            <a:avLst/>
          </a:prstGeom>
          <a:noFill/>
        </p:spPr>
        <p:txBody>
          <a:bodyPr wrap="none" rtlCol="0">
            <a:spAutoFit/>
          </a:bodyPr>
          <a:lstStyle/>
          <a:p>
            <a:endParaRPr lang="fr-FR" dirty="0"/>
          </a:p>
        </p:txBody>
      </p:sp>
    </p:spTree>
    <p:extLst>
      <p:ext uri="{BB962C8B-B14F-4D97-AF65-F5344CB8AC3E}">
        <p14:creationId xmlns:p14="http://schemas.microsoft.com/office/powerpoint/2010/main" val="6715488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065F4B4-1DB4-4E4A-B2B0-0EAA769703C4}"/>
              </a:ext>
            </a:extLst>
          </p:cNvPr>
          <p:cNvSpPr>
            <a:spLocks noGrp="1"/>
          </p:cNvSpPr>
          <p:nvPr>
            <p:ph type="title"/>
          </p:nvPr>
        </p:nvSpPr>
        <p:spPr>
          <a:xfrm>
            <a:off x="729720" y="765094"/>
            <a:ext cx="10131425" cy="1248343"/>
          </a:xfrm>
        </p:spPr>
        <p:txBody>
          <a:bodyPr>
            <a:normAutofit/>
          </a:bodyPr>
          <a:lstStyle/>
          <a:p>
            <a:r>
              <a:rPr lang="fr-FR" sz="3100" dirty="0"/>
              <a:t>règles d’efficacité et développement moteur en lien avec les 3 étapes.</a:t>
            </a:r>
          </a:p>
        </p:txBody>
      </p:sp>
      <p:graphicFrame>
        <p:nvGraphicFramePr>
          <p:cNvPr id="4" name="Espace réservé du contenu 3">
            <a:extLst>
              <a:ext uri="{FF2B5EF4-FFF2-40B4-BE49-F238E27FC236}">
                <a16:creationId xmlns:a16="http://schemas.microsoft.com/office/drawing/2014/main" id="{C823ACD9-E0A2-BD4E-BD30-17880C87494B}"/>
              </a:ext>
            </a:extLst>
          </p:cNvPr>
          <p:cNvGraphicFramePr>
            <a:graphicFrameLocks noGrp="1"/>
          </p:cNvGraphicFramePr>
          <p:nvPr>
            <p:ph idx="1"/>
          </p:nvPr>
        </p:nvGraphicFramePr>
        <p:xfrm>
          <a:off x="2260599" y="3600609"/>
          <a:ext cx="6981826" cy="548640"/>
        </p:xfrm>
        <a:graphic>
          <a:graphicData uri="http://schemas.openxmlformats.org/drawingml/2006/table">
            <a:tbl>
              <a:tblPr>
                <a:tableStyleId>{5C22544A-7EE6-4342-B048-85BDC9FD1C3A}</a:tableStyleId>
              </a:tblPr>
              <a:tblGrid>
                <a:gridCol w="1147132">
                  <a:extLst>
                    <a:ext uri="{9D8B030D-6E8A-4147-A177-3AD203B41FA5}">
                      <a16:colId xmlns:a16="http://schemas.microsoft.com/office/drawing/2014/main" val="2460499974"/>
                    </a:ext>
                  </a:extLst>
                </a:gridCol>
                <a:gridCol w="1361069">
                  <a:extLst>
                    <a:ext uri="{9D8B030D-6E8A-4147-A177-3AD203B41FA5}">
                      <a16:colId xmlns:a16="http://schemas.microsoft.com/office/drawing/2014/main" val="962121102"/>
                    </a:ext>
                  </a:extLst>
                </a:gridCol>
                <a:gridCol w="2317753">
                  <a:extLst>
                    <a:ext uri="{9D8B030D-6E8A-4147-A177-3AD203B41FA5}">
                      <a16:colId xmlns:a16="http://schemas.microsoft.com/office/drawing/2014/main" val="1828537225"/>
                    </a:ext>
                  </a:extLst>
                </a:gridCol>
                <a:gridCol w="2155872">
                  <a:extLst>
                    <a:ext uri="{9D8B030D-6E8A-4147-A177-3AD203B41FA5}">
                      <a16:colId xmlns:a16="http://schemas.microsoft.com/office/drawing/2014/main" val="2628176399"/>
                    </a:ext>
                  </a:extLst>
                </a:gridCol>
              </a:tblGrid>
              <a:tr h="0">
                <a:tc>
                  <a:txBody>
                    <a:bodyPr/>
                    <a:lstStyle/>
                    <a:p>
                      <a:pPr marL="457200"/>
                      <a:r>
                        <a:rPr lang="fr-FR" sz="1200" kern="150">
                          <a:effectLst/>
                        </a:rPr>
                        <a:t> </a:t>
                      </a:r>
                      <a:endParaRPr lang="fr-FR" sz="1200" kern="15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fr-FR" sz="1200" kern="150">
                          <a:effectLst/>
                        </a:rPr>
                        <a:t>Étape 1 ; Autour de 2-3 ans</a:t>
                      </a:r>
                    </a:p>
                    <a:p>
                      <a:pPr algn="ctr"/>
                      <a:r>
                        <a:rPr lang="fr-FR" sz="1200" kern="150">
                          <a:effectLst/>
                        </a:rPr>
                        <a:t>Découvrir/ Explorer</a:t>
                      </a:r>
                      <a:endParaRPr lang="fr-FR" sz="1200" kern="150">
                        <a:solidFill>
                          <a:srgbClr val="000000"/>
                        </a:solidFill>
                        <a:effectLst/>
                        <a:latin typeface="Liberation Serif"/>
                        <a:ea typeface="SimSun" panose="02010600030101010101" pitchFamily="2" charset="-122"/>
                        <a:cs typeface="Mangal" panose="02040503050203030202" pitchFamily="18" charset="0"/>
                      </a:endParaRPr>
                    </a:p>
                  </a:txBody>
                  <a:tcPr marL="68580" marR="68580" marT="0" marB="0"/>
                </a:tc>
                <a:tc>
                  <a:txBody>
                    <a:bodyPr/>
                    <a:lstStyle/>
                    <a:p>
                      <a:pPr algn="ctr"/>
                      <a:r>
                        <a:rPr lang="fr-FR" sz="1200" kern="150">
                          <a:effectLst/>
                        </a:rPr>
                        <a:t>Étape 2 : Autour de 3-4 ans</a:t>
                      </a:r>
                    </a:p>
                    <a:p>
                      <a:pPr algn="ctr"/>
                      <a:r>
                        <a:rPr lang="fr-FR" sz="1200" kern="150">
                          <a:effectLst/>
                        </a:rPr>
                        <a:t>Explorer/ Affiner</a:t>
                      </a:r>
                      <a:endParaRPr lang="fr-FR" sz="1200" kern="150">
                        <a:solidFill>
                          <a:srgbClr val="000000"/>
                        </a:solidFill>
                        <a:effectLst/>
                        <a:latin typeface="Liberation Serif"/>
                        <a:ea typeface="SimSun" panose="02010600030101010101" pitchFamily="2" charset="-122"/>
                        <a:cs typeface="Mangal" panose="02040503050203030202" pitchFamily="18" charset="0"/>
                      </a:endParaRPr>
                    </a:p>
                  </a:txBody>
                  <a:tcPr marL="68580" marR="68580" marT="0" marB="0"/>
                </a:tc>
                <a:tc>
                  <a:txBody>
                    <a:bodyPr/>
                    <a:lstStyle/>
                    <a:p>
                      <a:pPr algn="ctr"/>
                      <a:r>
                        <a:rPr lang="fr-FR" sz="1200" kern="150">
                          <a:effectLst/>
                        </a:rPr>
                        <a:t>Étape 3 : Autour de 5 ans</a:t>
                      </a:r>
                    </a:p>
                    <a:p>
                      <a:r>
                        <a:rPr lang="fr-FR" sz="1200" kern="150">
                          <a:effectLst/>
                        </a:rPr>
                        <a:t>Affiner, ajuster, enchaîner</a:t>
                      </a:r>
                    </a:p>
                    <a:p>
                      <a:r>
                        <a:rPr lang="fr-FR" sz="1200" kern="150">
                          <a:effectLst/>
                        </a:rPr>
                        <a:t>Construire un projet d’actions</a:t>
                      </a:r>
                      <a:endParaRPr lang="fr-FR" sz="1200" kern="150">
                        <a:solidFill>
                          <a:srgbClr val="000000"/>
                        </a:solidFill>
                        <a:effectLst/>
                        <a:latin typeface="Liberation Serif"/>
                        <a:ea typeface="SimSun" panose="02010600030101010101" pitchFamily="2" charset="-122"/>
                        <a:cs typeface="Mangal" panose="02040503050203030202" pitchFamily="18" charset="0"/>
                      </a:endParaRPr>
                    </a:p>
                  </a:txBody>
                  <a:tcPr marL="68580" marR="68580" marT="0" marB="0"/>
                </a:tc>
                <a:extLst>
                  <a:ext uri="{0D108BD9-81ED-4DB2-BD59-A6C34878D82A}">
                    <a16:rowId xmlns:a16="http://schemas.microsoft.com/office/drawing/2014/main" val="111059092"/>
                  </a:ext>
                </a:extLst>
              </a:tr>
            </a:tbl>
          </a:graphicData>
        </a:graphic>
      </p:graphicFrame>
      <p:graphicFrame>
        <p:nvGraphicFramePr>
          <p:cNvPr id="5" name="Tableau 4">
            <a:extLst>
              <a:ext uri="{FF2B5EF4-FFF2-40B4-BE49-F238E27FC236}">
                <a16:creationId xmlns:a16="http://schemas.microsoft.com/office/drawing/2014/main" id="{1D7DFE6D-FD8A-5344-A5EC-DFD257FE2765}"/>
              </a:ext>
            </a:extLst>
          </p:cNvPr>
          <p:cNvGraphicFramePr>
            <a:graphicFrameLocks noGrp="1"/>
          </p:cNvGraphicFramePr>
          <p:nvPr>
            <p:extLst>
              <p:ext uri="{D42A27DB-BD31-4B8C-83A1-F6EECF244321}">
                <p14:modId xmlns:p14="http://schemas.microsoft.com/office/powerpoint/2010/main" val="2152770219"/>
              </p:ext>
            </p:extLst>
          </p:nvPr>
        </p:nvGraphicFramePr>
        <p:xfrm>
          <a:off x="1032933" y="2353733"/>
          <a:ext cx="9525000" cy="3739173"/>
        </p:xfrm>
        <a:graphic>
          <a:graphicData uri="http://schemas.openxmlformats.org/drawingml/2006/table">
            <a:tbl>
              <a:tblPr>
                <a:tableStyleId>{5C22544A-7EE6-4342-B048-85BDC9FD1C3A}</a:tableStyleId>
              </a:tblPr>
              <a:tblGrid>
                <a:gridCol w="1564365">
                  <a:extLst>
                    <a:ext uri="{9D8B030D-6E8A-4147-A177-3AD203B41FA5}">
                      <a16:colId xmlns:a16="http://schemas.microsoft.com/office/drawing/2014/main" val="378974885"/>
                    </a:ext>
                  </a:extLst>
                </a:gridCol>
                <a:gridCol w="1856460">
                  <a:extLst>
                    <a:ext uri="{9D8B030D-6E8A-4147-A177-3AD203B41FA5}">
                      <a16:colId xmlns:a16="http://schemas.microsoft.com/office/drawing/2014/main" val="2252006070"/>
                    </a:ext>
                  </a:extLst>
                </a:gridCol>
                <a:gridCol w="3161942">
                  <a:extLst>
                    <a:ext uri="{9D8B030D-6E8A-4147-A177-3AD203B41FA5}">
                      <a16:colId xmlns:a16="http://schemas.microsoft.com/office/drawing/2014/main" val="3585401139"/>
                    </a:ext>
                  </a:extLst>
                </a:gridCol>
                <a:gridCol w="2942233">
                  <a:extLst>
                    <a:ext uri="{9D8B030D-6E8A-4147-A177-3AD203B41FA5}">
                      <a16:colId xmlns:a16="http://schemas.microsoft.com/office/drawing/2014/main" val="1885397924"/>
                    </a:ext>
                  </a:extLst>
                </a:gridCol>
              </a:tblGrid>
              <a:tr h="388958">
                <a:tc>
                  <a:txBody>
                    <a:bodyPr/>
                    <a:lstStyle/>
                    <a:p>
                      <a:pPr algn="ct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68580" marR="68580" marT="0" marB="0"/>
                </a:tc>
                <a:tc>
                  <a:txBody>
                    <a:bodyPr/>
                    <a:lstStyle/>
                    <a:p>
                      <a:pPr algn="ctr"/>
                      <a:r>
                        <a:rPr lang="fr-FR" sz="1600" kern="150" dirty="0">
                          <a:solidFill>
                            <a:srgbClr val="000000"/>
                          </a:solidFill>
                          <a:effectLst/>
                          <a:latin typeface="Liberation Serif"/>
                          <a:ea typeface="SimSun" panose="02010600030101010101" pitchFamily="2" charset="-122"/>
                          <a:cs typeface="Mangal" panose="02040503050203030202" pitchFamily="18" charset="0"/>
                        </a:rPr>
                        <a:t>Etape1</a:t>
                      </a:r>
                    </a:p>
                  </a:txBody>
                  <a:tcPr marL="68580" marR="68580" marT="0" marB="0" anchor="ctr">
                    <a:solidFill>
                      <a:schemeClr val="accent1">
                        <a:lumMod val="60000"/>
                        <a:lumOff val="40000"/>
                      </a:schemeClr>
                    </a:solidFill>
                  </a:tcPr>
                </a:tc>
                <a:tc>
                  <a:txBody>
                    <a:bodyPr/>
                    <a:lstStyle/>
                    <a:p>
                      <a:pPr algn="ctr"/>
                      <a:r>
                        <a:rPr lang="fr-FR" sz="1600" kern="150" dirty="0">
                          <a:solidFill>
                            <a:srgbClr val="000000"/>
                          </a:solidFill>
                          <a:effectLst/>
                          <a:latin typeface="Liberation Serif"/>
                          <a:ea typeface="SimSun" panose="02010600030101010101" pitchFamily="2" charset="-122"/>
                          <a:cs typeface="Mangal" panose="02040503050203030202" pitchFamily="18" charset="0"/>
                        </a:rPr>
                        <a:t>Etape  2</a:t>
                      </a:r>
                    </a:p>
                  </a:txBody>
                  <a:tcPr marL="68580" marR="68580" marT="0" marB="0" anchor="ctr">
                    <a:solidFill>
                      <a:schemeClr val="accent5">
                        <a:lumMod val="60000"/>
                        <a:lumOff val="40000"/>
                      </a:schemeClr>
                    </a:solidFill>
                  </a:tcPr>
                </a:tc>
                <a:tc>
                  <a:txBody>
                    <a:bodyPr/>
                    <a:lstStyle/>
                    <a:p>
                      <a:pPr algn="ctr"/>
                      <a:r>
                        <a:rPr lang="fr-FR" sz="1600" kern="150" dirty="0">
                          <a:solidFill>
                            <a:srgbClr val="000000"/>
                          </a:solidFill>
                          <a:effectLst/>
                          <a:latin typeface="Liberation Serif"/>
                          <a:ea typeface="SimSun" panose="02010600030101010101" pitchFamily="2" charset="-122"/>
                          <a:cs typeface="Mangal" panose="02040503050203030202" pitchFamily="18" charset="0"/>
                        </a:rPr>
                        <a:t>Etape 3</a:t>
                      </a:r>
                    </a:p>
                  </a:txBody>
                  <a:tcPr marL="68580" marR="68580" marT="0" marB="0" anchor="ctr">
                    <a:solidFill>
                      <a:srgbClr val="92D050"/>
                    </a:solidFill>
                  </a:tcPr>
                </a:tc>
                <a:extLst>
                  <a:ext uri="{0D108BD9-81ED-4DB2-BD59-A6C34878D82A}">
                    <a16:rowId xmlns:a16="http://schemas.microsoft.com/office/drawing/2014/main" val="248549346"/>
                  </a:ext>
                </a:extLst>
              </a:tr>
              <a:tr h="3350215">
                <a:tc>
                  <a:txBody>
                    <a:bodyPr/>
                    <a:lstStyle/>
                    <a:p>
                      <a:pPr algn="ctr"/>
                      <a:r>
                        <a:rPr lang="fr-FR" sz="1600" kern="150" dirty="0">
                          <a:effectLst/>
                        </a:rPr>
                        <a:t> </a:t>
                      </a:r>
                    </a:p>
                    <a:p>
                      <a:pPr algn="ctr"/>
                      <a:r>
                        <a:rPr lang="fr-FR" sz="1600" kern="150" dirty="0">
                          <a:effectLst/>
                        </a:rPr>
                        <a:t> </a:t>
                      </a:r>
                    </a:p>
                    <a:p>
                      <a:pPr algn="ctr"/>
                      <a:r>
                        <a:rPr lang="fr-FR" sz="1600" kern="150" dirty="0">
                          <a:effectLst/>
                        </a:rPr>
                        <a:t> </a:t>
                      </a:r>
                    </a:p>
                    <a:p>
                      <a:pPr algn="ctr"/>
                      <a:r>
                        <a:rPr lang="fr-FR" sz="1600" u="none" strike="noStrike" kern="150" dirty="0">
                          <a:effectLst/>
                        </a:rPr>
                        <a:t> </a:t>
                      </a:r>
                      <a:endParaRPr lang="fr-FR" sz="1600" kern="150" dirty="0">
                        <a:effectLst/>
                      </a:endParaRPr>
                    </a:p>
                    <a:p>
                      <a:pPr algn="ctr"/>
                      <a:r>
                        <a:rPr lang="fr-FR" sz="1600" kern="150" dirty="0">
                          <a:effectLst/>
                        </a:rPr>
                        <a:t>AGIR</a:t>
                      </a:r>
                    </a:p>
                    <a:p>
                      <a:pPr algn="ctr"/>
                      <a:r>
                        <a:rPr lang="fr-FR" sz="1600" kern="150" dirty="0">
                          <a:effectLst/>
                        </a:rPr>
                        <a:t>Des repères pour l'enseignant</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68580" marR="68580" marT="0" marB="0"/>
                </a:tc>
                <a:tc>
                  <a:txBody>
                    <a:bodyPr/>
                    <a:lstStyle/>
                    <a:p>
                      <a:r>
                        <a:rPr lang="fr-FR" sz="1600" kern="150" dirty="0">
                          <a:effectLst/>
                        </a:rPr>
                        <a:t>C’est se séparer de l’objet.</a:t>
                      </a:r>
                    </a:p>
                    <a:p>
                      <a:endParaRPr lang="fr-FR" sz="1600" kern="150" dirty="0">
                        <a:effectLst/>
                      </a:endParaRPr>
                    </a:p>
                    <a:p>
                      <a:r>
                        <a:rPr lang="fr-FR" sz="1600" kern="150" dirty="0">
                          <a:effectLst/>
                        </a:rPr>
                        <a:t>- Passer  de «  se débarrasser à jeter puis lancer = avoir une intention par rapport à une cible.</a:t>
                      </a:r>
                    </a:p>
                    <a:p>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68580" marR="68580" marT="0" marB="0">
                    <a:solidFill>
                      <a:schemeClr val="accent1">
                        <a:lumMod val="60000"/>
                        <a:lumOff val="40000"/>
                      </a:schemeClr>
                    </a:solidFill>
                  </a:tcPr>
                </a:tc>
                <a:tc>
                  <a:txBody>
                    <a:bodyPr/>
                    <a:lstStyle/>
                    <a:p>
                      <a:r>
                        <a:rPr lang="fr-FR" sz="1600" kern="150" dirty="0">
                          <a:effectLst/>
                        </a:rPr>
                        <a:t>C’est adapter son geste à l’engin :</a:t>
                      </a:r>
                    </a:p>
                    <a:p>
                      <a:endParaRPr lang="fr-FR" sz="1600" kern="150" dirty="0">
                        <a:effectLst/>
                      </a:endParaRPr>
                    </a:p>
                    <a:p>
                      <a:r>
                        <a:rPr lang="fr-FR" sz="1600" kern="150" dirty="0">
                          <a:effectLst/>
                        </a:rPr>
                        <a:t>- Lancer à bras cassé à 1 main avec des engins de type : balle, vortex, javelot mousse…</a:t>
                      </a:r>
                    </a:p>
                    <a:p>
                      <a:r>
                        <a:rPr lang="fr-FR" sz="1600" kern="150" dirty="0">
                          <a:effectLst/>
                        </a:rPr>
                        <a:t>-Lancer  en rotation à 1 main pour les cerceaux, les  anneaux…</a:t>
                      </a:r>
                    </a:p>
                    <a:p>
                      <a:r>
                        <a:rPr lang="fr-FR" sz="1600" kern="150" dirty="0">
                          <a:effectLst/>
                        </a:rPr>
                        <a:t>- Lancer en poussée à 2 mains avec un gros ballon</a:t>
                      </a:r>
                    </a:p>
                    <a:p>
                      <a:r>
                        <a:rPr lang="fr-FR" sz="1600" kern="150" dirty="0">
                          <a:effectLst/>
                        </a:rPr>
                        <a:t>- Lancer à la cuillère pour les sacs de graines ou pour un lancer précis et proche avec une petite balle.</a:t>
                      </a:r>
                    </a:p>
                    <a:p>
                      <a:r>
                        <a:rPr lang="fr-FR" sz="1600" kern="150" dirty="0">
                          <a:effectLst/>
                        </a:rPr>
                        <a:t> </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68580" marR="68580" marT="0" marB="0">
                    <a:solidFill>
                      <a:schemeClr val="accent5">
                        <a:lumMod val="60000"/>
                        <a:lumOff val="40000"/>
                      </a:schemeClr>
                    </a:solidFill>
                  </a:tcPr>
                </a:tc>
                <a:tc>
                  <a:txBody>
                    <a:bodyPr/>
                    <a:lstStyle/>
                    <a:p>
                      <a:r>
                        <a:rPr lang="fr-FR" sz="1600" kern="150" dirty="0">
                          <a:effectLst/>
                        </a:rPr>
                        <a:t>C’est adapter son geste par rapport à l’engin, à la distance et à la taille de la cible :</a:t>
                      </a:r>
                    </a:p>
                    <a:p>
                      <a:endParaRPr lang="fr-FR" sz="1600" kern="150" dirty="0">
                        <a:effectLst/>
                      </a:endParaRPr>
                    </a:p>
                    <a:p>
                      <a:r>
                        <a:rPr lang="fr-FR" sz="1600" kern="150" dirty="0">
                          <a:effectLst/>
                        </a:rPr>
                        <a:t>- Geste adapté à l’engin et à la cible.</a:t>
                      </a:r>
                    </a:p>
                    <a:p>
                      <a:r>
                        <a:rPr lang="fr-FR" sz="1600" kern="150" dirty="0">
                          <a:effectLst/>
                        </a:rPr>
                        <a:t>- Intensité du geste en fonction de la distance.</a:t>
                      </a:r>
                    </a:p>
                    <a:p>
                      <a:r>
                        <a:rPr lang="fr-FR" sz="1600" kern="150" dirty="0">
                          <a:effectLst/>
                        </a:rPr>
                        <a:t>- Viser la cible.</a:t>
                      </a:r>
                    </a:p>
                    <a:p>
                      <a:pPr marL="285750" indent="-285750">
                        <a:buFontTx/>
                        <a:buChar char="-"/>
                      </a:pPr>
                      <a:r>
                        <a:rPr lang="fr-FR" sz="1600" kern="150" dirty="0">
                          <a:effectLst/>
                        </a:rPr>
                        <a:t>Lancer avec les pieds décalés.</a:t>
                      </a:r>
                    </a:p>
                    <a:p>
                      <a:pPr marL="0" indent="0">
                        <a:buFontTx/>
                        <a:buNone/>
                      </a:pPr>
                      <a:endParaRPr lang="fr-FR" sz="1600" kern="150" dirty="0">
                        <a:effectLst/>
                      </a:endParaRPr>
                    </a:p>
                    <a:p>
                      <a:pPr marL="0" indent="0">
                        <a:buFontTx/>
                        <a:buNone/>
                      </a:pPr>
                      <a:endParaRPr lang="fr-FR" sz="1600" kern="150" dirty="0">
                        <a:effectLst/>
                      </a:endParaRPr>
                    </a:p>
                    <a:p>
                      <a:pPr algn="r"/>
                      <a:r>
                        <a:rPr lang="fr-FR" sz="1600" kern="150" dirty="0">
                          <a:effectLst/>
                          <a:hlinkClick r:id="rId2" action="ppaction://hlinksldjump"/>
                        </a:rPr>
                        <a:t>&lt;</a:t>
                      </a:r>
                      <a:r>
                        <a:rPr lang="fr-FR" sz="1600" kern="150" dirty="0">
                          <a:effectLst/>
                        </a:rPr>
                        <a:t> </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68580" marR="68580" marT="0" marB="0">
                    <a:solidFill>
                      <a:srgbClr val="92D050"/>
                    </a:solidFill>
                  </a:tcPr>
                </a:tc>
                <a:extLst>
                  <a:ext uri="{0D108BD9-81ED-4DB2-BD59-A6C34878D82A}">
                    <a16:rowId xmlns:a16="http://schemas.microsoft.com/office/drawing/2014/main" val="3418830868"/>
                  </a:ext>
                </a:extLst>
              </a:tr>
            </a:tbl>
          </a:graphicData>
        </a:graphic>
      </p:graphicFrame>
      <p:sp>
        <p:nvSpPr>
          <p:cNvPr id="6" name="Rectangle 1">
            <a:extLst>
              <a:ext uri="{FF2B5EF4-FFF2-40B4-BE49-F238E27FC236}">
                <a16:creationId xmlns:a16="http://schemas.microsoft.com/office/drawing/2014/main" id="{3C5167C9-3C31-7B42-9B9A-7970F65DE18F}"/>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Tree>
    <p:extLst>
      <p:ext uri="{BB962C8B-B14F-4D97-AF65-F5344CB8AC3E}">
        <p14:creationId xmlns:p14="http://schemas.microsoft.com/office/powerpoint/2010/main" val="15023589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90853E-EA01-844E-BBD2-1D3136A0D74D}"/>
              </a:ext>
            </a:extLst>
          </p:cNvPr>
          <p:cNvSpPr>
            <a:spLocks noGrp="1"/>
          </p:cNvSpPr>
          <p:nvPr>
            <p:ph type="title"/>
          </p:nvPr>
        </p:nvSpPr>
        <p:spPr/>
        <p:txBody>
          <a:bodyPr/>
          <a:lstStyle/>
          <a:p>
            <a:r>
              <a:rPr lang="fr-FR" sz="3200" dirty="0"/>
              <a:t>Un point de sécurité</a:t>
            </a:r>
            <a:r>
              <a:rPr lang="fr-FR" dirty="0"/>
              <a:t>.</a:t>
            </a:r>
          </a:p>
        </p:txBody>
      </p:sp>
      <p:sp>
        <p:nvSpPr>
          <p:cNvPr id="3" name="Espace réservé du contenu 2">
            <a:extLst>
              <a:ext uri="{FF2B5EF4-FFF2-40B4-BE49-F238E27FC236}">
                <a16:creationId xmlns:a16="http://schemas.microsoft.com/office/drawing/2014/main" id="{81F53B82-F57D-6D4B-A7B5-23F4EA524464}"/>
              </a:ext>
            </a:extLst>
          </p:cNvPr>
          <p:cNvSpPr>
            <a:spLocks noGrp="1"/>
          </p:cNvSpPr>
          <p:nvPr>
            <p:ph idx="1"/>
          </p:nvPr>
        </p:nvSpPr>
        <p:spPr>
          <a:xfrm>
            <a:off x="685801" y="1917700"/>
            <a:ext cx="10131425" cy="3022600"/>
          </a:xfrm>
        </p:spPr>
        <p:txBody>
          <a:bodyPr>
            <a:normAutofit/>
          </a:bodyPr>
          <a:lstStyle/>
          <a:p>
            <a:r>
              <a:rPr lang="fr-FR" sz="2400" dirty="0"/>
              <a:t>Bien organiser l’espace pour assurer la sécurité en matérialisant la zone de lancer, la zone d’attente et la zone d’observation.</a:t>
            </a:r>
          </a:p>
          <a:p>
            <a:r>
              <a:rPr lang="fr-FR" sz="2400" dirty="0"/>
              <a:t>Demander aux  élèves de lancer en même temps.</a:t>
            </a:r>
          </a:p>
          <a:p>
            <a:r>
              <a:rPr lang="fr-FR" sz="2400" dirty="0"/>
              <a:t>Matérialiser la zone de réception avec des couleurs différentes .</a:t>
            </a:r>
          </a:p>
          <a:p>
            <a:r>
              <a:rPr lang="fr-FR" sz="2400" dirty="0"/>
              <a:t>Demander aux élèves d’aller rechercher les différents engins en même temps  au signal de l’enseignant..</a:t>
            </a:r>
            <a:r>
              <a:rPr lang="fr-FR" sz="2400" dirty="0">
                <a:hlinkClick r:id="rId2" action="ppaction://hlinksldjump"/>
              </a:rPr>
              <a:t>&lt;</a:t>
            </a:r>
            <a:endParaRPr lang="fr-FR" sz="2400" dirty="0"/>
          </a:p>
          <a:p>
            <a:endParaRPr lang="fr-FR" dirty="0"/>
          </a:p>
        </p:txBody>
      </p:sp>
    </p:spTree>
    <p:extLst>
      <p:ext uri="{BB962C8B-B14F-4D97-AF65-F5344CB8AC3E}">
        <p14:creationId xmlns:p14="http://schemas.microsoft.com/office/powerpoint/2010/main" val="16002032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90853E-EA01-844E-BBD2-1D3136A0D74D}"/>
              </a:ext>
            </a:extLst>
          </p:cNvPr>
          <p:cNvSpPr>
            <a:spLocks noGrp="1"/>
          </p:cNvSpPr>
          <p:nvPr>
            <p:ph type="title"/>
          </p:nvPr>
        </p:nvSpPr>
        <p:spPr/>
        <p:txBody>
          <a:bodyPr>
            <a:normAutofit/>
          </a:bodyPr>
          <a:lstStyle/>
          <a:p>
            <a:r>
              <a:rPr lang="fr-FR" sz="3200" dirty="0"/>
              <a:t>La démarche.</a:t>
            </a:r>
            <a:r>
              <a:rPr lang="fr-FR" sz="3200" dirty="0">
                <a:hlinkClick r:id="rId2" action="ppaction://hlinksldjump"/>
              </a:rPr>
              <a:t>&lt;</a:t>
            </a:r>
            <a:endParaRPr lang="fr-FR" sz="3200" dirty="0"/>
          </a:p>
        </p:txBody>
      </p:sp>
      <p:sp>
        <p:nvSpPr>
          <p:cNvPr id="5" name="Espace réservé du contenu 4">
            <a:extLst>
              <a:ext uri="{FF2B5EF4-FFF2-40B4-BE49-F238E27FC236}">
                <a16:creationId xmlns:a16="http://schemas.microsoft.com/office/drawing/2014/main" id="{84638DC1-AAE9-F048-A01B-D59F73AF8451}"/>
              </a:ext>
            </a:extLst>
          </p:cNvPr>
          <p:cNvSpPr>
            <a:spLocks noGrp="1"/>
          </p:cNvSpPr>
          <p:nvPr>
            <p:ph idx="1"/>
          </p:nvPr>
        </p:nvSpPr>
        <p:spPr>
          <a:xfrm>
            <a:off x="428885" y="1696589"/>
            <a:ext cx="10131425" cy="1635695"/>
          </a:xfrm>
        </p:spPr>
        <p:txBody>
          <a:bodyPr>
            <a:normAutofit lnSpcReduction="10000"/>
          </a:bodyPr>
          <a:lstStyle/>
          <a:p>
            <a:r>
              <a:rPr lang="fr-FR" sz="1600" dirty="0"/>
              <a:t>L’objectif est de faire émerger des savoirs à partir de points de comparaison. Nous nous servirons des critères d’observation, d’analyse des résultats pour guider les élèves.</a:t>
            </a:r>
          </a:p>
          <a:p>
            <a:r>
              <a:rPr lang="fr-FR" sz="1600" dirty="0"/>
              <a:t>Cette démarche est mise en place sur les étapes 2 et 3 « puisque l’étape 1 reste une étape de découverte du lieu, des objets… »</a:t>
            </a:r>
          </a:p>
          <a:p>
            <a:pPr marL="0" indent="0">
              <a:buNone/>
            </a:pPr>
            <a:r>
              <a:rPr lang="fr-FR" dirty="0"/>
              <a:t> </a:t>
            </a:r>
          </a:p>
          <a:p>
            <a:endParaRPr lang="fr-FR" dirty="0"/>
          </a:p>
        </p:txBody>
      </p:sp>
      <p:graphicFrame>
        <p:nvGraphicFramePr>
          <p:cNvPr id="4" name="Tableau 5">
            <a:extLst>
              <a:ext uri="{FF2B5EF4-FFF2-40B4-BE49-F238E27FC236}">
                <a16:creationId xmlns:a16="http://schemas.microsoft.com/office/drawing/2014/main" id="{ECFF84C0-DB88-5244-8DE4-6F5647C66488}"/>
              </a:ext>
            </a:extLst>
          </p:cNvPr>
          <p:cNvGraphicFramePr>
            <a:graphicFrameLocks noGrp="1"/>
          </p:cNvGraphicFramePr>
          <p:nvPr>
            <p:extLst>
              <p:ext uri="{D42A27DB-BD31-4B8C-83A1-F6EECF244321}">
                <p14:modId xmlns:p14="http://schemas.microsoft.com/office/powerpoint/2010/main" val="3845949355"/>
              </p:ext>
            </p:extLst>
          </p:nvPr>
        </p:nvGraphicFramePr>
        <p:xfrm>
          <a:off x="527537" y="2810438"/>
          <a:ext cx="10709032" cy="3437962"/>
        </p:xfrm>
        <a:graphic>
          <a:graphicData uri="http://schemas.openxmlformats.org/drawingml/2006/table">
            <a:tbl>
              <a:tblPr firstRow="1" bandRow="1">
                <a:tableStyleId>{5C22544A-7EE6-4342-B048-85BDC9FD1C3A}</a:tableStyleId>
              </a:tblPr>
              <a:tblGrid>
                <a:gridCol w="5354516">
                  <a:extLst>
                    <a:ext uri="{9D8B030D-6E8A-4147-A177-3AD203B41FA5}">
                      <a16:colId xmlns:a16="http://schemas.microsoft.com/office/drawing/2014/main" val="3895778147"/>
                    </a:ext>
                  </a:extLst>
                </a:gridCol>
                <a:gridCol w="5354516">
                  <a:extLst>
                    <a:ext uri="{9D8B030D-6E8A-4147-A177-3AD203B41FA5}">
                      <a16:colId xmlns:a16="http://schemas.microsoft.com/office/drawing/2014/main" val="4102278517"/>
                    </a:ext>
                  </a:extLst>
                </a:gridCol>
              </a:tblGrid>
              <a:tr h="640405">
                <a:tc>
                  <a:txBody>
                    <a:bodyPr/>
                    <a:lstStyle/>
                    <a:p>
                      <a:r>
                        <a:rPr lang="fr-FR" sz="1600" dirty="0"/>
                        <a:t>Etape 2</a:t>
                      </a:r>
                    </a:p>
                    <a:p>
                      <a:r>
                        <a:rPr lang="fr-FR" sz="1600" dirty="0"/>
                        <a:t>« Une gestuelle adaptée à l’engin »</a:t>
                      </a:r>
                    </a:p>
                  </a:txBody>
                  <a:tcPr>
                    <a:solidFill>
                      <a:schemeClr val="accent5">
                        <a:lumMod val="60000"/>
                        <a:lumOff val="40000"/>
                      </a:schemeClr>
                    </a:solidFill>
                  </a:tcPr>
                </a:tc>
                <a:tc>
                  <a:txBody>
                    <a:bodyPr/>
                    <a:lstStyle/>
                    <a:p>
                      <a:r>
                        <a:rPr lang="fr-FR" sz="1600" dirty="0"/>
                        <a:t>Etape 3</a:t>
                      </a:r>
                    </a:p>
                    <a:p>
                      <a:r>
                        <a:rPr lang="fr-FR" sz="1600" dirty="0"/>
                        <a:t>« Viser,, doser son geste et affiner la posture :pieds décalés »</a:t>
                      </a:r>
                    </a:p>
                  </a:txBody>
                  <a:tcPr>
                    <a:solidFill>
                      <a:srgbClr val="92D050"/>
                    </a:solidFill>
                  </a:tcPr>
                </a:tc>
                <a:extLst>
                  <a:ext uri="{0D108BD9-81ED-4DB2-BD59-A6C34878D82A}">
                    <a16:rowId xmlns:a16="http://schemas.microsoft.com/office/drawing/2014/main" val="4124909847"/>
                  </a:ext>
                </a:extLst>
              </a:tr>
              <a:tr h="2797557">
                <a:tc>
                  <a:txBody>
                    <a:bodyPr/>
                    <a:lstStyle/>
                    <a:p>
                      <a:r>
                        <a:rPr lang="fr-FR" sz="1600" b="1" dirty="0"/>
                        <a:t>Lancer d’une balle (</a:t>
                      </a:r>
                      <a:r>
                        <a:rPr lang="fr-FR" sz="1600" dirty="0"/>
                        <a:t>dans un premier temps)</a:t>
                      </a:r>
                    </a:p>
                    <a:p>
                      <a:r>
                        <a:rPr lang="fr-FR" sz="1600" dirty="0"/>
                        <a:t>Une aire de réception découpée en 4 zones rapportant de 1 à 4 points.</a:t>
                      </a:r>
                    </a:p>
                    <a:p>
                      <a:r>
                        <a:rPr lang="fr-FR" sz="1600" dirty="0"/>
                        <a:t> Prise et comparaison  de performance :Pierre a lancé dans la zone qui lui rapporte deux points en lançant à la cuillère.</a:t>
                      </a:r>
                    </a:p>
                    <a:p>
                      <a:r>
                        <a:rPr lang="fr-FR" sz="1600" dirty="0"/>
                        <a:t>L’enseignant proposera 4 types de lancer :</a:t>
                      </a:r>
                    </a:p>
                    <a:p>
                      <a:r>
                        <a:rPr lang="fr-FR" sz="1600" dirty="0"/>
                        <a:t> à la cuillère, bras tendu, à 2 mains et avec le bras cassé.</a:t>
                      </a:r>
                    </a:p>
                    <a:p>
                      <a:r>
                        <a:rPr lang="fr-FR" sz="1600" dirty="0"/>
                        <a:t>L’objectif est de faire découvrir  à l’élève le geste le plus adapté en le laissant , tester, comparer les résultats, observer. </a:t>
                      </a:r>
                    </a:p>
                    <a:p>
                      <a:r>
                        <a:rPr lang="fr-FR" sz="1600" dirty="0"/>
                        <a:t>on variera les engins.</a:t>
                      </a:r>
                    </a:p>
                  </a:txBody>
                  <a:tcPr>
                    <a:solidFill>
                      <a:schemeClr val="accent5">
                        <a:lumMod val="60000"/>
                        <a:lumOff val="40000"/>
                      </a:schemeClr>
                    </a:solidFill>
                  </a:tcPr>
                </a:tc>
                <a:tc>
                  <a:txBody>
                    <a:bodyPr/>
                    <a:lstStyle/>
                    <a:p>
                      <a:r>
                        <a:rPr lang="fr-FR" sz="1600" dirty="0"/>
                        <a:t>Même dispositif que pour l’étape 2 ; L’enseignant apportera des  indicateurs d’observation supplémentaires</a:t>
                      </a:r>
                    </a:p>
                    <a:p>
                      <a:r>
                        <a:rPr lang="fr-FR" sz="1600" dirty="0"/>
                        <a:t>Les élèves testeront toutes les possibilités:</a:t>
                      </a:r>
                    </a:p>
                    <a:p>
                      <a:r>
                        <a:rPr lang="fr-FR" sz="1600" dirty="0"/>
                        <a:t>- lancer sans viser, lancer en se servant du bras libre comme viseur…</a:t>
                      </a:r>
                    </a:p>
                    <a:p>
                      <a:r>
                        <a:rPr lang="fr-FR" sz="1600" dirty="0"/>
                        <a:t>- Lancer avec un bras tendu, lancer avec un bras mou…</a:t>
                      </a:r>
                    </a:p>
                    <a:p>
                      <a:r>
                        <a:rPr lang="fr-FR" sz="1600" dirty="0"/>
                        <a:t>- Lancer avec les deux pieds devant, lancer en décalant les pieds (bras lanceur et pied opposé…) </a:t>
                      </a:r>
                    </a:p>
                    <a:p>
                      <a:r>
                        <a:rPr lang="fr-FR" sz="1600" dirty="0"/>
                        <a:t>Les élèves testeront toutes ses possibilités et établiront des règles d’efficacité.</a:t>
                      </a:r>
                    </a:p>
                  </a:txBody>
                  <a:tcPr>
                    <a:solidFill>
                      <a:srgbClr val="92D050"/>
                    </a:solidFill>
                  </a:tcPr>
                </a:tc>
                <a:extLst>
                  <a:ext uri="{0D108BD9-81ED-4DB2-BD59-A6C34878D82A}">
                    <a16:rowId xmlns:a16="http://schemas.microsoft.com/office/drawing/2014/main" val="381511019"/>
                  </a:ext>
                </a:extLst>
              </a:tr>
            </a:tbl>
          </a:graphicData>
        </a:graphic>
      </p:graphicFrame>
    </p:spTree>
    <p:extLst>
      <p:ext uri="{BB962C8B-B14F-4D97-AF65-F5344CB8AC3E}">
        <p14:creationId xmlns:p14="http://schemas.microsoft.com/office/powerpoint/2010/main" val="30100060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47C06A-8412-B24F-93C4-9FB4453BD762}"/>
              </a:ext>
            </a:extLst>
          </p:cNvPr>
          <p:cNvSpPr>
            <a:spLocks noGrp="1"/>
          </p:cNvSpPr>
          <p:nvPr>
            <p:ph type="title"/>
          </p:nvPr>
        </p:nvSpPr>
        <p:spPr/>
        <p:txBody>
          <a:bodyPr/>
          <a:lstStyle/>
          <a:p>
            <a:r>
              <a:rPr lang="fr-FR" dirty="0"/>
              <a:t>3-Un travail sur le lexique.</a:t>
            </a:r>
            <a:r>
              <a:rPr lang="fr-FR" dirty="0">
                <a:hlinkClick r:id="rId2" action="ppaction://hlinksldjump"/>
              </a:rPr>
              <a:t>&lt;</a:t>
            </a:r>
            <a:endParaRPr lang="fr-FR" dirty="0"/>
          </a:p>
        </p:txBody>
      </p:sp>
      <p:sp>
        <p:nvSpPr>
          <p:cNvPr id="3" name="Espace réservé du contenu 2">
            <a:extLst>
              <a:ext uri="{FF2B5EF4-FFF2-40B4-BE49-F238E27FC236}">
                <a16:creationId xmlns:a16="http://schemas.microsoft.com/office/drawing/2014/main" id="{A69FE437-AA5C-8543-9195-79A5F4794ED3}"/>
              </a:ext>
            </a:extLst>
          </p:cNvPr>
          <p:cNvSpPr>
            <a:spLocks noGrp="1"/>
          </p:cNvSpPr>
          <p:nvPr>
            <p:ph idx="1"/>
          </p:nvPr>
        </p:nvSpPr>
        <p:spPr>
          <a:xfrm>
            <a:off x="1030287" y="858390"/>
            <a:ext cx="10131425" cy="3649133"/>
          </a:xfrm>
        </p:spPr>
        <p:txBody>
          <a:bodyPr>
            <a:normAutofit/>
          </a:bodyPr>
          <a:lstStyle/>
          <a:p>
            <a:r>
              <a:rPr lang="fr-FR" sz="2800" dirty="0"/>
              <a:t>Une carte mentale.</a:t>
            </a:r>
            <a:r>
              <a:rPr lang="fr-FR" sz="2800" dirty="0">
                <a:hlinkClick r:id="rId3" action="ppaction://hlinksldjump"/>
              </a:rPr>
              <a:t>+</a:t>
            </a:r>
            <a:r>
              <a:rPr lang="fr-FR" sz="2800" dirty="0"/>
              <a:t> </a:t>
            </a:r>
          </a:p>
          <a:p>
            <a:r>
              <a:rPr lang="fr-FR" sz="2800" dirty="0"/>
              <a:t>Illustration d’un lexique au regard des 3 étapes </a:t>
            </a:r>
            <a:r>
              <a:rPr lang="fr-FR" sz="2800" dirty="0">
                <a:hlinkClick r:id="rId4" action="ppaction://hlinksldjump"/>
              </a:rPr>
              <a:t>+</a:t>
            </a:r>
            <a:endParaRPr lang="fr-FR" sz="2800" dirty="0"/>
          </a:p>
        </p:txBody>
      </p:sp>
    </p:spTree>
    <p:extLst>
      <p:ext uri="{BB962C8B-B14F-4D97-AF65-F5344CB8AC3E}">
        <p14:creationId xmlns:p14="http://schemas.microsoft.com/office/powerpoint/2010/main" val="1595747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06570" y="830852"/>
            <a:ext cx="10131425" cy="4759065"/>
          </a:xfrm>
        </p:spPr>
        <p:txBody>
          <a:bodyPr>
            <a:normAutofit/>
          </a:bodyPr>
          <a:lstStyle/>
          <a:p>
            <a:pPr algn="ctr"/>
            <a:r>
              <a:rPr lang="fr-FR" sz="4000" dirty="0"/>
              <a:t>Lancer </a:t>
            </a:r>
            <a:r>
              <a:rPr lang="fr-FR" sz="4000" dirty="0">
                <a:hlinkClick r:id="rId2" action="ppaction://hlinksldjump"/>
              </a:rPr>
              <a:t>+</a:t>
            </a:r>
            <a:endParaRPr lang="fr-FR" sz="4000" dirty="0"/>
          </a:p>
          <a:p>
            <a:pPr algn="ctr"/>
            <a:r>
              <a:rPr lang="fr-FR" sz="4000" dirty="0"/>
              <a:t>S’opposer</a:t>
            </a:r>
            <a:r>
              <a:rPr lang="fr-FR" sz="4000" dirty="0">
                <a:hlinkClick r:id="rId3" action="ppaction://hlinksldjump"/>
              </a:rPr>
              <a:t>+</a:t>
            </a:r>
            <a:endParaRPr lang="fr-FR" sz="4000" dirty="0"/>
          </a:p>
          <a:p>
            <a:pPr algn="ctr"/>
            <a:r>
              <a:rPr lang="fr-FR" sz="4000" dirty="0"/>
              <a:t>Danser </a:t>
            </a:r>
          </a:p>
          <a:p>
            <a:pPr algn="ctr"/>
            <a:r>
              <a:rPr lang="fr-FR" sz="4000" dirty="0"/>
              <a:t>S’orienter.  </a:t>
            </a:r>
          </a:p>
          <a:p>
            <a:pPr marL="0" indent="0" algn="ctr">
              <a:buNone/>
            </a:pPr>
            <a:r>
              <a:rPr lang="fr-FR" sz="2800" dirty="0"/>
              <a:t>                            </a:t>
            </a:r>
            <a:r>
              <a:rPr lang="fr-FR" sz="2800" dirty="0">
                <a:hlinkClick r:id="rId4" action="ppaction://hlinksldjump"/>
              </a:rPr>
              <a:t>Retour</a:t>
            </a:r>
            <a:endParaRPr lang="fr-FR" sz="2800" dirty="0"/>
          </a:p>
        </p:txBody>
      </p:sp>
      <p:pic>
        <p:nvPicPr>
          <p:cNvPr id="4" name="Image 3">
            <a:extLst>
              <a:ext uri="{FF2B5EF4-FFF2-40B4-BE49-F238E27FC236}">
                <a16:creationId xmlns:a16="http://schemas.microsoft.com/office/drawing/2014/main" id="{76E2DADF-6AB5-5A45-8428-F8E1F77FFC26}"/>
              </a:ext>
            </a:extLst>
          </p:cNvPr>
          <p:cNvPicPr>
            <a:picLocks noChangeAspect="1"/>
          </p:cNvPicPr>
          <p:nvPr/>
        </p:nvPicPr>
        <p:blipFill>
          <a:blip r:embed="rId5" cstate="screen">
            <a:extLst>
              <a:ext uri="{28A0092B-C50C-407E-A947-70E740481C1C}">
                <a14:useLocalDpi xmlns:a14="http://schemas.microsoft.com/office/drawing/2010/main"/>
              </a:ext>
              <a:ext uri="{837473B0-CC2E-450A-ABE3-18F120FF3D39}">
                <a1611:picAttrSrcUrl xmlns:a1611="http://schemas.microsoft.com/office/drawing/2016/11/main" xmlns="" r:id="rId6"/>
              </a:ext>
            </a:extLst>
          </a:blip>
          <a:stretch>
            <a:fillRect/>
          </a:stretch>
        </p:blipFill>
        <p:spPr>
          <a:xfrm>
            <a:off x="6947731" y="2898305"/>
            <a:ext cx="553280" cy="716684"/>
          </a:xfrm>
          <a:prstGeom prst="rect">
            <a:avLst/>
          </a:prstGeom>
        </p:spPr>
      </p:pic>
      <p:pic>
        <p:nvPicPr>
          <p:cNvPr id="5" name="Image 4">
            <a:extLst>
              <a:ext uri="{FF2B5EF4-FFF2-40B4-BE49-F238E27FC236}">
                <a16:creationId xmlns:a16="http://schemas.microsoft.com/office/drawing/2014/main" id="{95A807A7-1FB0-D14B-B5D4-E58C6E4F3CBF}"/>
              </a:ext>
            </a:extLst>
          </p:cNvPr>
          <p:cNvPicPr>
            <a:picLocks noChangeAspect="1"/>
          </p:cNvPicPr>
          <p:nvPr/>
        </p:nvPicPr>
        <p:blipFill>
          <a:blip r:embed="rId5" cstate="screen">
            <a:extLst>
              <a:ext uri="{28A0092B-C50C-407E-A947-70E740481C1C}">
                <a14:useLocalDpi xmlns:a14="http://schemas.microsoft.com/office/drawing/2010/main"/>
              </a:ext>
              <a:ext uri="{837473B0-CC2E-450A-ABE3-18F120FF3D39}">
                <a1611:picAttrSrcUrl xmlns:a1611="http://schemas.microsoft.com/office/drawing/2016/11/main" xmlns="" r:id="rId6"/>
              </a:ext>
            </a:extLst>
          </a:blip>
          <a:stretch>
            <a:fillRect/>
          </a:stretch>
        </p:blipFill>
        <p:spPr>
          <a:xfrm>
            <a:off x="7117222" y="3614989"/>
            <a:ext cx="553280" cy="716684"/>
          </a:xfrm>
          <a:prstGeom prst="rect">
            <a:avLst/>
          </a:prstGeom>
        </p:spPr>
      </p:pic>
    </p:spTree>
    <p:extLst>
      <p:ext uri="{BB962C8B-B14F-4D97-AF65-F5344CB8AC3E}">
        <p14:creationId xmlns:p14="http://schemas.microsoft.com/office/powerpoint/2010/main" val="6060090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2A8F3C-0739-B04E-AA2C-031F40512C87}"/>
              </a:ext>
            </a:extLst>
          </p:cNvPr>
          <p:cNvSpPr>
            <a:spLocks noGrp="1"/>
          </p:cNvSpPr>
          <p:nvPr>
            <p:ph type="title"/>
          </p:nvPr>
        </p:nvSpPr>
        <p:spPr>
          <a:xfrm>
            <a:off x="1598285" y="366735"/>
            <a:ext cx="10131425" cy="935843"/>
          </a:xfrm>
        </p:spPr>
        <p:txBody>
          <a:bodyPr>
            <a:normAutofit fontScale="90000"/>
          </a:bodyPr>
          <a:lstStyle/>
          <a:p>
            <a:r>
              <a:rPr lang="fr-FR" dirty="0"/>
              <a:t/>
            </a:r>
            <a:br>
              <a:rPr lang="fr-FR" dirty="0"/>
            </a:br>
            <a:r>
              <a:rPr lang="fr-FR" sz="3200" dirty="0"/>
              <a:t> Une carte mentale pour construire le lexique</a:t>
            </a:r>
            <a:r>
              <a:rPr lang="fr-FR" sz="3200" dirty="0">
                <a:hlinkClick r:id="rId2" action="ppaction://hlinksldjump"/>
              </a:rPr>
              <a:t>&lt;</a:t>
            </a:r>
            <a:endParaRPr lang="fr-FR" sz="3200" dirty="0"/>
          </a:p>
        </p:txBody>
      </p:sp>
      <p:grpSp>
        <p:nvGrpSpPr>
          <p:cNvPr id="4" name="Diagramme 5">
            <a:extLst>
              <a:ext uri="{FF2B5EF4-FFF2-40B4-BE49-F238E27FC236}">
                <a16:creationId xmlns:a16="http://schemas.microsoft.com/office/drawing/2014/main" id="{A97C6BF7-2507-5645-B185-607BBAB40973}"/>
              </a:ext>
            </a:extLst>
          </p:cNvPr>
          <p:cNvGrpSpPr/>
          <p:nvPr/>
        </p:nvGrpSpPr>
        <p:grpSpPr>
          <a:xfrm>
            <a:off x="3064827" y="1871133"/>
            <a:ext cx="6062345" cy="4171846"/>
            <a:chOff x="0" y="0"/>
            <a:chExt cx="6062380" cy="5227989"/>
          </a:xfrm>
        </p:grpSpPr>
        <p:sp>
          <p:nvSpPr>
            <p:cNvPr id="5" name="Forme libre 4">
              <a:extLst>
                <a:ext uri="{FF2B5EF4-FFF2-40B4-BE49-F238E27FC236}">
                  <a16:creationId xmlns:a16="http://schemas.microsoft.com/office/drawing/2014/main" id="{484F8B95-3ACD-2D41-A2DD-0B5DA0CBA93D}"/>
                </a:ext>
              </a:extLst>
            </p:cNvPr>
            <p:cNvSpPr/>
            <p:nvPr/>
          </p:nvSpPr>
          <p:spPr>
            <a:xfrm>
              <a:off x="2451277" y="2133121"/>
              <a:ext cx="1562453" cy="1110017"/>
            </a:xfrm>
            <a:custGeom>
              <a:avLst/>
              <a:gdLst>
                <a:gd name="f0" fmla="val 10800000"/>
                <a:gd name="f1" fmla="val 5400000"/>
                <a:gd name="f2" fmla="val 180"/>
                <a:gd name="f3" fmla="val w"/>
                <a:gd name="f4" fmla="val h"/>
                <a:gd name="f5" fmla="val 0"/>
                <a:gd name="f6" fmla="val 1122100"/>
                <a:gd name="f7" fmla="val 806587"/>
                <a:gd name="f8" fmla="val 403294"/>
                <a:gd name="f9" fmla="val 180561"/>
                <a:gd name="f10" fmla="val 251191"/>
                <a:gd name="f11" fmla="val 561050"/>
                <a:gd name="f12" fmla="val 870909"/>
                <a:gd name="f13" fmla="val 626027"/>
                <a:gd name="f14" fmla="val 806588"/>
                <a:gd name="f15" fmla="+- 0 0 -90"/>
                <a:gd name="f16" fmla="*/ f3 1 1122100"/>
                <a:gd name="f17" fmla="*/ f4 1 806587"/>
                <a:gd name="f18" fmla="+- f7 0 f5"/>
                <a:gd name="f19" fmla="+- f6 0 f5"/>
                <a:gd name="f20" fmla="*/ f15 f0 1"/>
                <a:gd name="f21" fmla="*/ f19 1 1122100"/>
                <a:gd name="f22" fmla="*/ f18 1 806587"/>
                <a:gd name="f23" fmla="*/ 0 f19 1"/>
                <a:gd name="f24" fmla="*/ 403294 f18 1"/>
                <a:gd name="f25" fmla="*/ 561050 f19 1"/>
                <a:gd name="f26" fmla="*/ 0 f18 1"/>
                <a:gd name="f27" fmla="*/ 1122100 f19 1"/>
                <a:gd name="f28" fmla="*/ 806588 f18 1"/>
                <a:gd name="f29" fmla="*/ f20 1 f2"/>
                <a:gd name="f30" fmla="*/ f23 1 1122100"/>
                <a:gd name="f31" fmla="*/ f24 1 806587"/>
                <a:gd name="f32" fmla="*/ f25 1 1122100"/>
                <a:gd name="f33" fmla="*/ f26 1 806587"/>
                <a:gd name="f34" fmla="*/ f27 1 1122100"/>
                <a:gd name="f35" fmla="*/ f28 1 806587"/>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1122100" h="806587">
                  <a:moveTo>
                    <a:pt x="f5" y="f8"/>
                  </a:moveTo>
                  <a:cubicBezTo>
                    <a:pt x="f5" y="f9"/>
                    <a:pt x="f10" y="f5"/>
                    <a:pt x="f11" y="f5"/>
                  </a:cubicBezTo>
                  <a:cubicBezTo>
                    <a:pt x="f12" y="f5"/>
                    <a:pt x="f6" y="f9"/>
                    <a:pt x="f6" y="f8"/>
                  </a:cubicBezTo>
                  <a:cubicBezTo>
                    <a:pt x="f6" y="f13"/>
                    <a:pt x="f12" y="f14"/>
                    <a:pt x="f11" y="f14"/>
                  </a:cubicBezTo>
                  <a:cubicBezTo>
                    <a:pt x="f10" y="f14"/>
                    <a:pt x="f5" y="f13"/>
                    <a:pt x="f5" y="f8"/>
                  </a:cubicBezTo>
                  <a:close/>
                </a:path>
              </a:pathLst>
            </a:custGeom>
            <a:solidFill>
              <a:srgbClr val="4472C4"/>
            </a:solidFill>
            <a:ln w="12701" cap="flat">
              <a:solidFill>
                <a:srgbClr val="FFFFFF"/>
              </a:solidFill>
              <a:prstDash val="solid"/>
              <a:miter/>
            </a:ln>
          </p:spPr>
          <p:txBody>
            <a:bodyPr vert="horz" wrap="square" lIns="177658" tIns="131454" rIns="177658" bIns="131454" anchor="ctr" anchorCtr="1" compatLnSpc="0">
              <a:noAutofit/>
            </a:bodyPr>
            <a:lstStyle/>
            <a:p>
              <a:pPr algn="ctr" fontAlgn="auto">
                <a:lnSpc>
                  <a:spcPct val="90000"/>
                </a:lnSpc>
                <a:spcAft>
                  <a:spcPts val="900"/>
                </a:spcAft>
              </a:pPr>
              <a:r>
                <a:rPr lang="fr-FR" sz="2100" kern="150">
                  <a:solidFill>
                    <a:srgbClr val="FFFFFF"/>
                  </a:solidFill>
                  <a:effectLst/>
                  <a:latin typeface="Calibri" panose="020F0502020204030204" pitchFamily="34" charset="0"/>
                  <a:ea typeface="Calibri" panose="020F0502020204030204" pitchFamily="34" charset="0"/>
                  <a:cs typeface="Mangal" panose="02040503050203030202" pitchFamily="18" charset="0"/>
                </a:rPr>
                <a:t>Lancer</a:t>
              </a:r>
              <a:endParaRPr lang="fr-FR" sz="1200" kern="150">
                <a:solidFill>
                  <a:srgbClr val="000000"/>
                </a:solidFill>
                <a:effectLst/>
                <a:latin typeface="Liberation Serif"/>
                <a:ea typeface="SimSun" panose="02010600030101010101" pitchFamily="2" charset="-122"/>
                <a:cs typeface="Mangal" panose="02040503050203030202" pitchFamily="18" charset="0"/>
              </a:endParaRPr>
            </a:p>
          </p:txBody>
        </p:sp>
        <p:sp>
          <p:nvSpPr>
            <p:cNvPr id="6" name="Forme libre 5">
              <a:extLst>
                <a:ext uri="{FF2B5EF4-FFF2-40B4-BE49-F238E27FC236}">
                  <a16:creationId xmlns:a16="http://schemas.microsoft.com/office/drawing/2014/main" id="{77276B94-938D-214E-A08B-A0D0ECF1B372}"/>
                </a:ext>
              </a:extLst>
            </p:cNvPr>
            <p:cNvSpPr/>
            <p:nvPr/>
          </p:nvSpPr>
          <p:spPr>
            <a:xfrm rot="5381518">
              <a:off x="2715063" y="1605668"/>
              <a:ext cx="1023131" cy="31757"/>
            </a:xfrm>
            <a:custGeom>
              <a:avLst/>
              <a:gdLst>
                <a:gd name="f0" fmla="val 10800000"/>
                <a:gd name="f1" fmla="val 5400000"/>
                <a:gd name="f2" fmla="val 180"/>
                <a:gd name="f3" fmla="val w"/>
                <a:gd name="f4" fmla="val h"/>
                <a:gd name="f5" fmla="val 0"/>
                <a:gd name="f6" fmla="val 743454"/>
                <a:gd name="f7" fmla="val 22803"/>
                <a:gd name="f8" fmla="val 11402"/>
                <a:gd name="f9" fmla="+- 0 0 -90"/>
                <a:gd name="f10" fmla="*/ f3 1 743454"/>
                <a:gd name="f11" fmla="*/ f4 1 22803"/>
                <a:gd name="f12" fmla="+- f7 0 f5"/>
                <a:gd name="f13" fmla="+- f6 0 f5"/>
                <a:gd name="f14" fmla="*/ f9 f0 1"/>
                <a:gd name="f15" fmla="*/ f13 1 743454"/>
                <a:gd name="f16" fmla="*/ f12 1 22803"/>
                <a:gd name="f17" fmla="*/ 0 f13 1"/>
                <a:gd name="f18" fmla="*/ 11401 f12 1"/>
                <a:gd name="f19" fmla="*/ 743454 f13 1"/>
                <a:gd name="f20" fmla="*/ f14 1 f2"/>
                <a:gd name="f21" fmla="*/ f17 1 743454"/>
                <a:gd name="f22" fmla="*/ f18 1 22803"/>
                <a:gd name="f23" fmla="*/ f19 1 743454"/>
                <a:gd name="f24" fmla="*/ f5 1 f15"/>
                <a:gd name="f25" fmla="*/ f6 1 f15"/>
                <a:gd name="f26" fmla="*/ f5 1 f16"/>
                <a:gd name="f27" fmla="*/ f7 1 f16"/>
                <a:gd name="f28" fmla="+- f20 0 f1"/>
                <a:gd name="f29" fmla="*/ f21 1 f15"/>
                <a:gd name="f30" fmla="*/ f22 1 f16"/>
                <a:gd name="f31" fmla="*/ f23 1 f15"/>
                <a:gd name="f32" fmla="*/ f24 f10 1"/>
                <a:gd name="f33" fmla="*/ f25 f10 1"/>
                <a:gd name="f34" fmla="*/ f27 f11 1"/>
                <a:gd name="f35" fmla="*/ f26 f11 1"/>
                <a:gd name="f36" fmla="*/ f29 f10 1"/>
                <a:gd name="f37" fmla="*/ f30 f11 1"/>
                <a:gd name="f38" fmla="*/ f31 f10 1"/>
              </a:gdLst>
              <a:ahLst/>
              <a:cxnLst>
                <a:cxn ang="3cd4">
                  <a:pos x="hc" y="t"/>
                </a:cxn>
                <a:cxn ang="0">
                  <a:pos x="r" y="vc"/>
                </a:cxn>
                <a:cxn ang="cd4">
                  <a:pos x="hc" y="b"/>
                </a:cxn>
                <a:cxn ang="cd2">
                  <a:pos x="l" y="vc"/>
                </a:cxn>
                <a:cxn ang="f28">
                  <a:pos x="f36" y="f37"/>
                </a:cxn>
                <a:cxn ang="f28">
                  <a:pos x="f38" y="f37"/>
                </a:cxn>
              </a:cxnLst>
              <a:rect l="f32" t="f35" r="f33" b="f34"/>
              <a:pathLst>
                <a:path w="743454" h="22803">
                  <a:moveTo>
                    <a:pt x="f6" y="f8"/>
                  </a:moveTo>
                  <a:lnTo>
                    <a:pt x="f5" y="f8"/>
                  </a:lnTo>
                </a:path>
              </a:pathLst>
            </a:custGeom>
            <a:noFill/>
            <a:ln w="12701" cap="flat">
              <a:solidFill>
                <a:srgbClr val="ED7D31"/>
              </a:solidFill>
              <a:prstDash val="solid"/>
              <a:miter/>
            </a:ln>
          </p:spPr>
          <p:txBody>
            <a:bodyPr vert="horz" wrap="square" lIns="365842" tIns="0" rIns="365842" bIns="0" anchor="ctr" anchorCtr="1" compatLnSpc="0">
              <a:noAutofit/>
            </a:bodyPr>
            <a:lstStyle/>
            <a:p>
              <a:pPr algn="ctr" fontAlgn="auto">
                <a:lnSpc>
                  <a:spcPct val="90000"/>
                </a:lnSpc>
                <a:spcAft>
                  <a:spcPts val="200"/>
                </a:spcAft>
              </a:pPr>
              <a:r>
                <a:rPr lang="fr-FR" sz="1800" kern="0">
                  <a:solidFill>
                    <a:srgbClr val="000000"/>
                  </a:solidFill>
                  <a:effectLst/>
                  <a:latin typeface="Liberation Serif"/>
                  <a:ea typeface="SimSun" panose="02010600030101010101" pitchFamily="2" charset="-122"/>
                  <a:cs typeface="Mangal" panose="02040503050203030202" pitchFamily="18" charset="0"/>
                </a:rPr>
                <a:t> </a:t>
              </a:r>
              <a:endParaRPr lang="fr-FR" sz="1200" kern="150">
                <a:solidFill>
                  <a:srgbClr val="000000"/>
                </a:solidFill>
                <a:effectLst/>
                <a:latin typeface="Liberation Serif"/>
                <a:ea typeface="SimSun" panose="02010600030101010101" pitchFamily="2" charset="-122"/>
                <a:cs typeface="Mangal" panose="02040503050203030202" pitchFamily="18" charset="0"/>
              </a:endParaRPr>
            </a:p>
          </p:txBody>
        </p:sp>
        <p:sp>
          <p:nvSpPr>
            <p:cNvPr id="7" name="Forme libre 6">
              <a:extLst>
                <a:ext uri="{FF2B5EF4-FFF2-40B4-BE49-F238E27FC236}">
                  <a16:creationId xmlns:a16="http://schemas.microsoft.com/office/drawing/2014/main" id="{04D04E9B-AD60-944E-B29F-6026FF640B71}"/>
                </a:ext>
              </a:extLst>
            </p:cNvPr>
            <p:cNvSpPr/>
            <p:nvPr/>
          </p:nvSpPr>
          <p:spPr>
            <a:xfrm>
              <a:off x="2658343" y="0"/>
              <a:ext cx="1125114" cy="1110017"/>
            </a:xfrm>
            <a:custGeom>
              <a:avLst/>
              <a:gdLst>
                <a:gd name="f0" fmla="val 10800000"/>
                <a:gd name="f1" fmla="val 5400000"/>
                <a:gd name="f2" fmla="val 180"/>
                <a:gd name="f3" fmla="val w"/>
                <a:gd name="f4" fmla="val h"/>
                <a:gd name="f5" fmla="val 0"/>
                <a:gd name="f6" fmla="val 808023"/>
                <a:gd name="f7" fmla="val 806587"/>
                <a:gd name="f8" fmla="val 403294"/>
                <a:gd name="f9" fmla="val 180561"/>
                <a:gd name="f10" fmla="val 180882"/>
                <a:gd name="f11" fmla="val 404012"/>
                <a:gd name="f12" fmla="val 627142"/>
                <a:gd name="f13" fmla="val 808024"/>
                <a:gd name="f14" fmla="val 626027"/>
                <a:gd name="f15" fmla="val 806588"/>
                <a:gd name="f16" fmla="+- 0 0 -90"/>
                <a:gd name="f17" fmla="*/ f3 1 808023"/>
                <a:gd name="f18" fmla="*/ f4 1 806587"/>
                <a:gd name="f19" fmla="+- f7 0 f5"/>
                <a:gd name="f20" fmla="+- f6 0 f5"/>
                <a:gd name="f21" fmla="*/ f16 f0 1"/>
                <a:gd name="f22" fmla="*/ f20 1 808023"/>
                <a:gd name="f23" fmla="*/ f19 1 806587"/>
                <a:gd name="f24" fmla="*/ 0 f20 1"/>
                <a:gd name="f25" fmla="*/ 403294 f19 1"/>
                <a:gd name="f26" fmla="*/ 404012 f20 1"/>
                <a:gd name="f27" fmla="*/ 0 f19 1"/>
                <a:gd name="f28" fmla="*/ 808024 f20 1"/>
                <a:gd name="f29" fmla="*/ 806588 f19 1"/>
                <a:gd name="f30" fmla="*/ f21 1 f2"/>
                <a:gd name="f31" fmla="*/ f24 1 808023"/>
                <a:gd name="f32" fmla="*/ f25 1 806587"/>
                <a:gd name="f33" fmla="*/ f26 1 808023"/>
                <a:gd name="f34" fmla="*/ f27 1 806587"/>
                <a:gd name="f35" fmla="*/ f28 1 808023"/>
                <a:gd name="f36" fmla="*/ f29 1 806587"/>
                <a:gd name="f37" fmla="*/ f5 1 f22"/>
                <a:gd name="f38" fmla="*/ f6 1 f22"/>
                <a:gd name="f39" fmla="*/ f5 1 f23"/>
                <a:gd name="f40" fmla="*/ f7 1 f23"/>
                <a:gd name="f41" fmla="+- f30 0 f1"/>
                <a:gd name="f42" fmla="*/ f31 1 f22"/>
                <a:gd name="f43" fmla="*/ f32 1 f23"/>
                <a:gd name="f44" fmla="*/ f33 1 f22"/>
                <a:gd name="f45" fmla="*/ f34 1 f23"/>
                <a:gd name="f46" fmla="*/ f35 1 f22"/>
                <a:gd name="f47" fmla="*/ f36 1 f23"/>
                <a:gd name="f48" fmla="*/ f37 f17 1"/>
                <a:gd name="f49" fmla="*/ f38 f17 1"/>
                <a:gd name="f50" fmla="*/ f40 f18 1"/>
                <a:gd name="f51" fmla="*/ f39 f18 1"/>
                <a:gd name="f52" fmla="*/ f42 f17 1"/>
                <a:gd name="f53" fmla="*/ f43 f18 1"/>
                <a:gd name="f54" fmla="*/ f44 f17 1"/>
                <a:gd name="f55" fmla="*/ f45 f18 1"/>
                <a:gd name="f56" fmla="*/ f46 f17 1"/>
                <a:gd name="f57" fmla="*/ f47 f18 1"/>
              </a:gdLst>
              <a:ahLst/>
              <a:cxnLst>
                <a:cxn ang="3cd4">
                  <a:pos x="hc" y="t"/>
                </a:cxn>
                <a:cxn ang="0">
                  <a:pos x="r" y="vc"/>
                </a:cxn>
                <a:cxn ang="cd4">
                  <a:pos x="hc" y="b"/>
                </a:cxn>
                <a:cxn ang="cd2">
                  <a:pos x="l" y="vc"/>
                </a:cxn>
                <a:cxn ang="f41">
                  <a:pos x="f52" y="f53"/>
                </a:cxn>
                <a:cxn ang="f41">
                  <a:pos x="f54" y="f55"/>
                </a:cxn>
                <a:cxn ang="f41">
                  <a:pos x="f56" y="f53"/>
                </a:cxn>
                <a:cxn ang="f41">
                  <a:pos x="f54" y="f57"/>
                </a:cxn>
                <a:cxn ang="f41">
                  <a:pos x="f52" y="f53"/>
                </a:cxn>
              </a:cxnLst>
              <a:rect l="f48" t="f51" r="f49" b="f50"/>
              <a:pathLst>
                <a:path w="808023" h="806587">
                  <a:moveTo>
                    <a:pt x="f5" y="f8"/>
                  </a:moveTo>
                  <a:cubicBezTo>
                    <a:pt x="f5" y="f9"/>
                    <a:pt x="f10" y="f5"/>
                    <a:pt x="f11" y="f5"/>
                  </a:cubicBezTo>
                  <a:cubicBezTo>
                    <a:pt x="f12" y="f5"/>
                    <a:pt x="f13" y="f9"/>
                    <a:pt x="f13" y="f8"/>
                  </a:cubicBezTo>
                  <a:cubicBezTo>
                    <a:pt x="f13" y="f14"/>
                    <a:pt x="f12" y="f15"/>
                    <a:pt x="f11" y="f15"/>
                  </a:cubicBezTo>
                  <a:cubicBezTo>
                    <a:pt x="f10" y="f15"/>
                    <a:pt x="f5" y="f14"/>
                    <a:pt x="f5" y="f8"/>
                  </a:cubicBezTo>
                  <a:close/>
                </a:path>
              </a:pathLst>
            </a:custGeom>
            <a:solidFill>
              <a:srgbClr val="ED7D31"/>
            </a:solidFill>
            <a:ln w="12701" cap="flat">
              <a:solidFill>
                <a:srgbClr val="FFFFFF"/>
              </a:solidFill>
              <a:prstDash val="solid"/>
              <a:miter/>
            </a:ln>
          </p:spPr>
          <p:txBody>
            <a:bodyPr vert="horz" wrap="square" lIns="124047" tIns="123837" rIns="124047" bIns="123837" anchor="ctr" anchorCtr="1" compatLnSpc="0">
              <a:noAutofit/>
            </a:bodyPr>
            <a:lstStyle/>
            <a:p>
              <a:pPr algn="ctr" fontAlgn="auto">
                <a:lnSpc>
                  <a:spcPct val="90000"/>
                </a:lnSpc>
                <a:spcAft>
                  <a:spcPts val="400"/>
                </a:spcAft>
              </a:pPr>
              <a:r>
                <a:rPr lang="fr-FR" sz="900" kern="150">
                  <a:solidFill>
                    <a:srgbClr val="FFFFFF"/>
                  </a:solidFill>
                  <a:effectLst/>
                  <a:latin typeface="Calibri" panose="020F0502020204030204" pitchFamily="34" charset="0"/>
                  <a:ea typeface="Calibri" panose="020F0502020204030204" pitchFamily="34" charset="0"/>
                  <a:cs typeface="Mangal" panose="02040503050203030202" pitchFamily="18" charset="0"/>
                </a:rPr>
                <a:t>Sécurité : Zone de lancer </a:t>
              </a:r>
              <a:endParaRPr lang="fr-FR" sz="1200" kern="150">
                <a:solidFill>
                  <a:srgbClr val="000000"/>
                </a:solidFill>
                <a:effectLst/>
                <a:latin typeface="Liberation Serif"/>
                <a:ea typeface="SimSun" panose="02010600030101010101" pitchFamily="2" charset="-122"/>
                <a:cs typeface="Mangal" panose="02040503050203030202" pitchFamily="18" charset="0"/>
              </a:endParaRPr>
            </a:p>
          </p:txBody>
        </p:sp>
        <p:sp>
          <p:nvSpPr>
            <p:cNvPr id="8" name="Forme libre 7">
              <a:extLst>
                <a:ext uri="{FF2B5EF4-FFF2-40B4-BE49-F238E27FC236}">
                  <a16:creationId xmlns:a16="http://schemas.microsoft.com/office/drawing/2014/main" id="{1777F57F-C74D-D54F-800D-B50AC9BBCB2C}"/>
                </a:ext>
              </a:extLst>
            </p:cNvPr>
            <p:cNvSpPr/>
            <p:nvPr/>
          </p:nvSpPr>
          <p:spPr>
            <a:xfrm rot="18599998">
              <a:off x="3485284" y="1866678"/>
              <a:ext cx="862434" cy="31757"/>
            </a:xfrm>
            <a:custGeom>
              <a:avLst/>
              <a:gdLst>
                <a:gd name="f0" fmla="val 10800000"/>
                <a:gd name="f1" fmla="val 5400000"/>
                <a:gd name="f2" fmla="val 180"/>
                <a:gd name="f3" fmla="val w"/>
                <a:gd name="f4" fmla="val h"/>
                <a:gd name="f5" fmla="val 0"/>
                <a:gd name="f6" fmla="val 626682"/>
                <a:gd name="f7" fmla="val 22803"/>
                <a:gd name="f8" fmla="val 11401"/>
                <a:gd name="f9" fmla="+- 0 0 -90"/>
                <a:gd name="f10" fmla="*/ f3 1 626682"/>
                <a:gd name="f11" fmla="*/ f4 1 22803"/>
                <a:gd name="f12" fmla="+- f7 0 f5"/>
                <a:gd name="f13" fmla="+- f6 0 f5"/>
                <a:gd name="f14" fmla="*/ f9 f0 1"/>
                <a:gd name="f15" fmla="*/ f13 1 626682"/>
                <a:gd name="f16" fmla="*/ f12 1 22803"/>
                <a:gd name="f17" fmla="*/ 0 f13 1"/>
                <a:gd name="f18" fmla="*/ 11401 f12 1"/>
                <a:gd name="f19" fmla="*/ 626682 f13 1"/>
                <a:gd name="f20" fmla="*/ f14 1 f2"/>
                <a:gd name="f21" fmla="*/ f17 1 626682"/>
                <a:gd name="f22" fmla="*/ f18 1 22803"/>
                <a:gd name="f23" fmla="*/ f19 1 626682"/>
                <a:gd name="f24" fmla="*/ f5 1 f15"/>
                <a:gd name="f25" fmla="*/ f6 1 f15"/>
                <a:gd name="f26" fmla="*/ f5 1 f16"/>
                <a:gd name="f27" fmla="*/ f7 1 f16"/>
                <a:gd name="f28" fmla="+- f20 0 f1"/>
                <a:gd name="f29" fmla="*/ f21 1 f15"/>
                <a:gd name="f30" fmla="*/ f22 1 f16"/>
                <a:gd name="f31" fmla="*/ f23 1 f15"/>
                <a:gd name="f32" fmla="*/ f24 f10 1"/>
                <a:gd name="f33" fmla="*/ f25 f10 1"/>
                <a:gd name="f34" fmla="*/ f27 f11 1"/>
                <a:gd name="f35" fmla="*/ f26 f11 1"/>
                <a:gd name="f36" fmla="*/ f29 f10 1"/>
                <a:gd name="f37" fmla="*/ f30 f11 1"/>
                <a:gd name="f38" fmla="*/ f31 f10 1"/>
              </a:gdLst>
              <a:ahLst/>
              <a:cxnLst>
                <a:cxn ang="3cd4">
                  <a:pos x="hc" y="t"/>
                </a:cxn>
                <a:cxn ang="0">
                  <a:pos x="r" y="vc"/>
                </a:cxn>
                <a:cxn ang="cd4">
                  <a:pos x="hc" y="b"/>
                </a:cxn>
                <a:cxn ang="cd2">
                  <a:pos x="l" y="vc"/>
                </a:cxn>
                <a:cxn ang="f28">
                  <a:pos x="f36" y="f37"/>
                </a:cxn>
                <a:cxn ang="f28">
                  <a:pos x="f38" y="f37"/>
                </a:cxn>
              </a:cxnLst>
              <a:rect l="f32" t="f35" r="f33" b="f34"/>
              <a:pathLst>
                <a:path w="626682" h="22803">
                  <a:moveTo>
                    <a:pt x="f5" y="f8"/>
                  </a:moveTo>
                  <a:lnTo>
                    <a:pt x="f6" y="f8"/>
                  </a:lnTo>
                </a:path>
              </a:pathLst>
            </a:custGeom>
            <a:noFill/>
            <a:ln w="12701" cap="flat">
              <a:solidFill>
                <a:srgbClr val="ED7D31"/>
              </a:solidFill>
              <a:prstDash val="solid"/>
              <a:miter/>
            </a:ln>
          </p:spPr>
          <p:txBody>
            <a:bodyPr vert="horz" wrap="square" lIns="310374" tIns="0" rIns="310374" bIns="0" anchor="ctr" anchorCtr="1" compatLnSpc="0">
              <a:noAutofit/>
            </a:bodyPr>
            <a:lstStyle/>
            <a:p>
              <a:pPr algn="ctr" fontAlgn="auto">
                <a:lnSpc>
                  <a:spcPct val="90000"/>
                </a:lnSpc>
                <a:spcAft>
                  <a:spcPts val="200"/>
                </a:spcAft>
              </a:pPr>
              <a:r>
                <a:rPr lang="fr-FR" sz="1800" kern="0">
                  <a:solidFill>
                    <a:srgbClr val="000000"/>
                  </a:solidFill>
                  <a:effectLst/>
                  <a:latin typeface="Liberation Serif"/>
                  <a:ea typeface="SimSun" panose="02010600030101010101" pitchFamily="2" charset="-122"/>
                  <a:cs typeface="Mangal" panose="02040503050203030202" pitchFamily="18" charset="0"/>
                </a:rPr>
                <a:t> </a:t>
              </a:r>
              <a:endParaRPr lang="fr-FR" sz="1200" kern="150">
                <a:solidFill>
                  <a:srgbClr val="000000"/>
                </a:solidFill>
                <a:effectLst/>
                <a:latin typeface="Liberation Serif"/>
                <a:ea typeface="SimSun" panose="02010600030101010101" pitchFamily="2" charset="-122"/>
                <a:cs typeface="Mangal" panose="02040503050203030202" pitchFamily="18" charset="0"/>
              </a:endParaRPr>
            </a:p>
          </p:txBody>
        </p:sp>
        <p:sp>
          <p:nvSpPr>
            <p:cNvPr id="9" name="Forme libre 8">
              <a:extLst>
                <a:ext uri="{FF2B5EF4-FFF2-40B4-BE49-F238E27FC236}">
                  <a16:creationId xmlns:a16="http://schemas.microsoft.com/office/drawing/2014/main" id="{09EE953C-DB50-3E41-BDDA-407ED20FBD42}"/>
                </a:ext>
              </a:extLst>
            </p:cNvPr>
            <p:cNvSpPr/>
            <p:nvPr/>
          </p:nvSpPr>
          <p:spPr>
            <a:xfrm>
              <a:off x="3779818" y="515054"/>
              <a:ext cx="1652851" cy="1110017"/>
            </a:xfrm>
            <a:custGeom>
              <a:avLst/>
              <a:gdLst>
                <a:gd name="f0" fmla="val 10800000"/>
                <a:gd name="f1" fmla="val 5400000"/>
                <a:gd name="f2" fmla="val 180"/>
                <a:gd name="f3" fmla="val w"/>
                <a:gd name="f4" fmla="val h"/>
                <a:gd name="f5" fmla="val 0"/>
                <a:gd name="f6" fmla="val 1187022"/>
                <a:gd name="f7" fmla="val 806587"/>
                <a:gd name="f8" fmla="val 403294"/>
                <a:gd name="f9" fmla="val 180561"/>
                <a:gd name="f10" fmla="val 265724"/>
                <a:gd name="f11" fmla="val 593511"/>
                <a:gd name="f12" fmla="val 921298"/>
                <a:gd name="f13" fmla="val 626027"/>
                <a:gd name="f14" fmla="val 806588"/>
                <a:gd name="f15" fmla="+- 0 0 -90"/>
                <a:gd name="f16" fmla="*/ f3 1 1187022"/>
                <a:gd name="f17" fmla="*/ f4 1 806587"/>
                <a:gd name="f18" fmla="+- f7 0 f5"/>
                <a:gd name="f19" fmla="+- f6 0 f5"/>
                <a:gd name="f20" fmla="*/ f15 f0 1"/>
                <a:gd name="f21" fmla="*/ f19 1 1187022"/>
                <a:gd name="f22" fmla="*/ f18 1 806587"/>
                <a:gd name="f23" fmla="*/ 0 f19 1"/>
                <a:gd name="f24" fmla="*/ 403294 f18 1"/>
                <a:gd name="f25" fmla="*/ 593511 f19 1"/>
                <a:gd name="f26" fmla="*/ 0 f18 1"/>
                <a:gd name="f27" fmla="*/ 1187022 f19 1"/>
                <a:gd name="f28" fmla="*/ 806588 f18 1"/>
                <a:gd name="f29" fmla="*/ f20 1 f2"/>
                <a:gd name="f30" fmla="*/ f23 1 1187022"/>
                <a:gd name="f31" fmla="*/ f24 1 806587"/>
                <a:gd name="f32" fmla="*/ f25 1 1187022"/>
                <a:gd name="f33" fmla="*/ f26 1 806587"/>
                <a:gd name="f34" fmla="*/ f27 1 1187022"/>
                <a:gd name="f35" fmla="*/ f28 1 806587"/>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1187022" h="806587">
                  <a:moveTo>
                    <a:pt x="f5" y="f8"/>
                  </a:moveTo>
                  <a:cubicBezTo>
                    <a:pt x="f5" y="f9"/>
                    <a:pt x="f10" y="f5"/>
                    <a:pt x="f11" y="f5"/>
                  </a:cubicBezTo>
                  <a:cubicBezTo>
                    <a:pt x="f12" y="f5"/>
                    <a:pt x="f6" y="f9"/>
                    <a:pt x="f6" y="f8"/>
                  </a:cubicBezTo>
                  <a:cubicBezTo>
                    <a:pt x="f6" y="f13"/>
                    <a:pt x="f12" y="f14"/>
                    <a:pt x="f11" y="f14"/>
                  </a:cubicBezTo>
                  <a:cubicBezTo>
                    <a:pt x="f10" y="f14"/>
                    <a:pt x="f5" y="f13"/>
                    <a:pt x="f5" y="f8"/>
                  </a:cubicBezTo>
                  <a:close/>
                </a:path>
              </a:pathLst>
            </a:custGeom>
            <a:solidFill>
              <a:srgbClr val="A5A5A5"/>
            </a:solidFill>
            <a:ln w="12701" cap="flat">
              <a:solidFill>
                <a:srgbClr val="FFFFFF"/>
              </a:solidFill>
              <a:prstDash val="solid"/>
              <a:miter/>
            </a:ln>
          </p:spPr>
          <p:txBody>
            <a:bodyPr vert="horz" wrap="square" lIns="179551" tIns="123837" rIns="179551" bIns="123837" anchor="ctr" anchorCtr="1" compatLnSpc="0">
              <a:noAutofit/>
            </a:bodyPr>
            <a:lstStyle/>
            <a:p>
              <a:pPr algn="ctr" fontAlgn="auto">
                <a:lnSpc>
                  <a:spcPct val="90000"/>
                </a:lnSpc>
                <a:spcAft>
                  <a:spcPts val="400"/>
                </a:spcAft>
              </a:pPr>
              <a:r>
                <a:rPr lang="fr-FR" sz="900" kern="150">
                  <a:solidFill>
                    <a:srgbClr val="FFFFFF"/>
                  </a:solidFill>
                  <a:effectLst/>
                  <a:latin typeface="Calibri" panose="020F0502020204030204" pitchFamily="34" charset="0"/>
                  <a:ea typeface="Calibri" panose="020F0502020204030204" pitchFamily="34" charset="0"/>
                  <a:cs typeface="Mangal" panose="02040503050203030202" pitchFamily="18" charset="0"/>
                </a:rPr>
                <a:t>Matériel :  vortex, ballon, cerceaux, plots...</a:t>
              </a:r>
              <a:endParaRPr lang="fr-FR" sz="1200" kern="150">
                <a:solidFill>
                  <a:srgbClr val="000000"/>
                </a:solidFill>
                <a:effectLst/>
                <a:latin typeface="Liberation Serif"/>
                <a:ea typeface="SimSun" panose="02010600030101010101" pitchFamily="2" charset="-122"/>
                <a:cs typeface="Mangal" panose="02040503050203030202" pitchFamily="18" charset="0"/>
              </a:endParaRPr>
            </a:p>
          </p:txBody>
        </p:sp>
        <p:sp>
          <p:nvSpPr>
            <p:cNvPr id="10" name="Forme libre 9">
              <a:extLst>
                <a:ext uri="{FF2B5EF4-FFF2-40B4-BE49-F238E27FC236}">
                  <a16:creationId xmlns:a16="http://schemas.microsoft.com/office/drawing/2014/main" id="{95681330-B471-5E40-9070-5FDBF879D9C7}"/>
                </a:ext>
              </a:extLst>
            </p:cNvPr>
            <p:cNvSpPr/>
            <p:nvPr/>
          </p:nvSpPr>
          <p:spPr>
            <a:xfrm rot="20999992">
              <a:off x="3985714" y="2477832"/>
              <a:ext cx="726948" cy="31382"/>
            </a:xfrm>
            <a:custGeom>
              <a:avLst/>
              <a:gdLst>
                <a:gd name="f0" fmla="val 10800000"/>
                <a:gd name="f1" fmla="val 5400000"/>
                <a:gd name="f2" fmla="val 180"/>
                <a:gd name="f3" fmla="val w"/>
                <a:gd name="f4" fmla="val h"/>
                <a:gd name="f5" fmla="val 0"/>
                <a:gd name="f6" fmla="val 522066"/>
                <a:gd name="f7" fmla="val 22803"/>
                <a:gd name="f8" fmla="val 11401"/>
                <a:gd name="f9" fmla="+- 0 0 -90"/>
                <a:gd name="f10" fmla="*/ f3 1 522066"/>
                <a:gd name="f11" fmla="*/ f4 1 22803"/>
                <a:gd name="f12" fmla="+- f7 0 f5"/>
                <a:gd name="f13" fmla="+- f6 0 f5"/>
                <a:gd name="f14" fmla="*/ f9 f0 1"/>
                <a:gd name="f15" fmla="*/ f13 1 522066"/>
                <a:gd name="f16" fmla="*/ f12 1 22803"/>
                <a:gd name="f17" fmla="*/ 0 f13 1"/>
                <a:gd name="f18" fmla="*/ 11401 f12 1"/>
                <a:gd name="f19" fmla="*/ 522066 f13 1"/>
                <a:gd name="f20" fmla="*/ f14 1 f2"/>
                <a:gd name="f21" fmla="*/ f17 1 522066"/>
                <a:gd name="f22" fmla="*/ f18 1 22803"/>
                <a:gd name="f23" fmla="*/ f19 1 522066"/>
                <a:gd name="f24" fmla="*/ f5 1 f15"/>
                <a:gd name="f25" fmla="*/ f6 1 f15"/>
                <a:gd name="f26" fmla="*/ f5 1 f16"/>
                <a:gd name="f27" fmla="*/ f7 1 f16"/>
                <a:gd name="f28" fmla="+- f20 0 f1"/>
                <a:gd name="f29" fmla="*/ f21 1 f15"/>
                <a:gd name="f30" fmla="*/ f22 1 f16"/>
                <a:gd name="f31" fmla="*/ f23 1 f15"/>
                <a:gd name="f32" fmla="*/ f24 f10 1"/>
                <a:gd name="f33" fmla="*/ f25 f10 1"/>
                <a:gd name="f34" fmla="*/ f27 f11 1"/>
                <a:gd name="f35" fmla="*/ f26 f11 1"/>
                <a:gd name="f36" fmla="*/ f29 f10 1"/>
                <a:gd name="f37" fmla="*/ f30 f11 1"/>
                <a:gd name="f38" fmla="*/ f31 f10 1"/>
              </a:gdLst>
              <a:ahLst/>
              <a:cxnLst>
                <a:cxn ang="3cd4">
                  <a:pos x="hc" y="t"/>
                </a:cxn>
                <a:cxn ang="0">
                  <a:pos x="r" y="vc"/>
                </a:cxn>
                <a:cxn ang="cd4">
                  <a:pos x="hc" y="b"/>
                </a:cxn>
                <a:cxn ang="cd2">
                  <a:pos x="l" y="vc"/>
                </a:cxn>
                <a:cxn ang="f28">
                  <a:pos x="f36" y="f37"/>
                </a:cxn>
                <a:cxn ang="f28">
                  <a:pos x="f38" y="f37"/>
                </a:cxn>
              </a:cxnLst>
              <a:rect l="f32" t="f35" r="f33" b="f34"/>
              <a:pathLst>
                <a:path w="522066" h="22803">
                  <a:moveTo>
                    <a:pt x="f5" y="f8"/>
                  </a:moveTo>
                  <a:lnTo>
                    <a:pt x="f6" y="f8"/>
                  </a:lnTo>
                </a:path>
              </a:pathLst>
            </a:custGeom>
            <a:noFill/>
            <a:ln w="12701" cap="flat">
              <a:solidFill>
                <a:srgbClr val="ED7D31"/>
              </a:solidFill>
              <a:prstDash val="solid"/>
              <a:miter/>
            </a:ln>
          </p:spPr>
          <p:txBody>
            <a:bodyPr vert="horz" wrap="square" lIns="260677" tIns="0" rIns="260677" bIns="0" anchor="ctr" anchorCtr="1" compatLnSpc="0">
              <a:noAutofit/>
            </a:bodyPr>
            <a:lstStyle/>
            <a:p>
              <a:pPr algn="ctr" fontAlgn="auto">
                <a:lnSpc>
                  <a:spcPct val="90000"/>
                </a:lnSpc>
                <a:spcAft>
                  <a:spcPts val="200"/>
                </a:spcAft>
              </a:pPr>
              <a:r>
                <a:rPr lang="fr-FR" sz="1800" kern="0">
                  <a:solidFill>
                    <a:srgbClr val="000000"/>
                  </a:solidFill>
                  <a:effectLst/>
                  <a:latin typeface="Liberation Serif"/>
                  <a:ea typeface="SimSun" panose="02010600030101010101" pitchFamily="2" charset="-122"/>
                  <a:cs typeface="Mangal" panose="02040503050203030202" pitchFamily="18" charset="0"/>
                </a:rPr>
                <a:t> </a:t>
              </a:r>
              <a:endParaRPr lang="fr-FR" sz="1200" kern="150">
                <a:solidFill>
                  <a:srgbClr val="000000"/>
                </a:solidFill>
                <a:effectLst/>
                <a:latin typeface="Liberation Serif"/>
                <a:ea typeface="SimSun" panose="02010600030101010101" pitchFamily="2" charset="-122"/>
                <a:cs typeface="Mangal" panose="02040503050203030202" pitchFamily="18" charset="0"/>
              </a:endParaRPr>
            </a:p>
          </p:txBody>
        </p:sp>
        <p:sp>
          <p:nvSpPr>
            <p:cNvPr id="11" name="Forme libre 10">
              <a:extLst>
                <a:ext uri="{FF2B5EF4-FFF2-40B4-BE49-F238E27FC236}">
                  <a16:creationId xmlns:a16="http://schemas.microsoft.com/office/drawing/2014/main" id="{F3E24B47-7A3A-AF4D-B152-AA904E2A7F68}"/>
                </a:ext>
              </a:extLst>
            </p:cNvPr>
            <p:cNvSpPr/>
            <p:nvPr/>
          </p:nvSpPr>
          <p:spPr>
            <a:xfrm>
              <a:off x="4633484" y="1766053"/>
              <a:ext cx="1428896" cy="1110017"/>
            </a:xfrm>
            <a:custGeom>
              <a:avLst/>
              <a:gdLst>
                <a:gd name="f0" fmla="val 10800000"/>
                <a:gd name="f1" fmla="val 5400000"/>
                <a:gd name="f2" fmla="val 180"/>
                <a:gd name="f3" fmla="val w"/>
                <a:gd name="f4" fmla="val h"/>
                <a:gd name="f5" fmla="val 0"/>
                <a:gd name="f6" fmla="val 923219"/>
                <a:gd name="f7" fmla="val 806587"/>
                <a:gd name="f8" fmla="val 403294"/>
                <a:gd name="f9" fmla="val 180561"/>
                <a:gd name="f10" fmla="val 206670"/>
                <a:gd name="f11" fmla="val 461610"/>
                <a:gd name="f12" fmla="val 716550"/>
                <a:gd name="f13" fmla="val 923220"/>
                <a:gd name="f14" fmla="val 626027"/>
                <a:gd name="f15" fmla="val 806588"/>
                <a:gd name="f16" fmla="+- 0 0 -90"/>
                <a:gd name="f17" fmla="*/ f3 1 923219"/>
                <a:gd name="f18" fmla="*/ f4 1 806587"/>
                <a:gd name="f19" fmla="+- f7 0 f5"/>
                <a:gd name="f20" fmla="+- f6 0 f5"/>
                <a:gd name="f21" fmla="*/ f16 f0 1"/>
                <a:gd name="f22" fmla="*/ f20 1 923219"/>
                <a:gd name="f23" fmla="*/ f19 1 806587"/>
                <a:gd name="f24" fmla="*/ 0 f20 1"/>
                <a:gd name="f25" fmla="*/ 403294 f19 1"/>
                <a:gd name="f26" fmla="*/ 461610 f20 1"/>
                <a:gd name="f27" fmla="*/ 0 f19 1"/>
                <a:gd name="f28" fmla="*/ 923220 f20 1"/>
                <a:gd name="f29" fmla="*/ 806588 f19 1"/>
                <a:gd name="f30" fmla="*/ f21 1 f2"/>
                <a:gd name="f31" fmla="*/ f24 1 923219"/>
                <a:gd name="f32" fmla="*/ f25 1 806587"/>
                <a:gd name="f33" fmla="*/ f26 1 923219"/>
                <a:gd name="f34" fmla="*/ f27 1 806587"/>
                <a:gd name="f35" fmla="*/ f28 1 923219"/>
                <a:gd name="f36" fmla="*/ f29 1 806587"/>
                <a:gd name="f37" fmla="*/ f5 1 f22"/>
                <a:gd name="f38" fmla="*/ f6 1 f22"/>
                <a:gd name="f39" fmla="*/ f5 1 f23"/>
                <a:gd name="f40" fmla="*/ f7 1 f23"/>
                <a:gd name="f41" fmla="+- f30 0 f1"/>
                <a:gd name="f42" fmla="*/ f31 1 f22"/>
                <a:gd name="f43" fmla="*/ f32 1 f23"/>
                <a:gd name="f44" fmla="*/ f33 1 f22"/>
                <a:gd name="f45" fmla="*/ f34 1 f23"/>
                <a:gd name="f46" fmla="*/ f35 1 f22"/>
                <a:gd name="f47" fmla="*/ f36 1 f23"/>
                <a:gd name="f48" fmla="*/ f37 f17 1"/>
                <a:gd name="f49" fmla="*/ f38 f17 1"/>
                <a:gd name="f50" fmla="*/ f40 f18 1"/>
                <a:gd name="f51" fmla="*/ f39 f18 1"/>
                <a:gd name="f52" fmla="*/ f42 f17 1"/>
                <a:gd name="f53" fmla="*/ f43 f18 1"/>
                <a:gd name="f54" fmla="*/ f44 f17 1"/>
                <a:gd name="f55" fmla="*/ f45 f18 1"/>
                <a:gd name="f56" fmla="*/ f46 f17 1"/>
                <a:gd name="f57" fmla="*/ f47 f18 1"/>
              </a:gdLst>
              <a:ahLst/>
              <a:cxnLst>
                <a:cxn ang="3cd4">
                  <a:pos x="hc" y="t"/>
                </a:cxn>
                <a:cxn ang="0">
                  <a:pos x="r" y="vc"/>
                </a:cxn>
                <a:cxn ang="cd4">
                  <a:pos x="hc" y="b"/>
                </a:cxn>
                <a:cxn ang="cd2">
                  <a:pos x="l" y="vc"/>
                </a:cxn>
                <a:cxn ang="f41">
                  <a:pos x="f52" y="f53"/>
                </a:cxn>
                <a:cxn ang="f41">
                  <a:pos x="f54" y="f55"/>
                </a:cxn>
                <a:cxn ang="f41">
                  <a:pos x="f56" y="f53"/>
                </a:cxn>
                <a:cxn ang="f41">
                  <a:pos x="f54" y="f57"/>
                </a:cxn>
                <a:cxn ang="f41">
                  <a:pos x="f52" y="f53"/>
                </a:cxn>
              </a:cxnLst>
              <a:rect l="f48" t="f51" r="f49" b="f50"/>
              <a:pathLst>
                <a:path w="923219" h="806587">
                  <a:moveTo>
                    <a:pt x="f5" y="f8"/>
                  </a:moveTo>
                  <a:cubicBezTo>
                    <a:pt x="f5" y="f9"/>
                    <a:pt x="f10" y="f5"/>
                    <a:pt x="f11" y="f5"/>
                  </a:cubicBezTo>
                  <a:cubicBezTo>
                    <a:pt x="f12" y="f5"/>
                    <a:pt x="f13" y="f9"/>
                    <a:pt x="f13" y="f8"/>
                  </a:cubicBezTo>
                  <a:cubicBezTo>
                    <a:pt x="f13" y="f14"/>
                    <a:pt x="f12" y="f15"/>
                    <a:pt x="f11" y="f15"/>
                  </a:cubicBezTo>
                  <a:cubicBezTo>
                    <a:pt x="f10" y="f15"/>
                    <a:pt x="f5" y="f14"/>
                    <a:pt x="f5" y="f8"/>
                  </a:cubicBezTo>
                  <a:close/>
                </a:path>
              </a:pathLst>
            </a:custGeom>
            <a:solidFill>
              <a:srgbClr val="FFC000"/>
            </a:solidFill>
            <a:ln w="12701" cap="flat">
              <a:solidFill>
                <a:srgbClr val="FFFFFF"/>
              </a:solidFill>
              <a:prstDash val="solid"/>
              <a:miter/>
            </a:ln>
          </p:spPr>
          <p:txBody>
            <a:bodyPr vert="horz" wrap="square" lIns="140918" tIns="123837" rIns="140918" bIns="123837" anchor="ctr" anchorCtr="1" compatLnSpc="0">
              <a:noAutofit/>
            </a:bodyPr>
            <a:lstStyle/>
            <a:p>
              <a:pPr algn="ctr" fontAlgn="auto">
                <a:lnSpc>
                  <a:spcPct val="90000"/>
                </a:lnSpc>
                <a:spcAft>
                  <a:spcPts val="400"/>
                </a:spcAft>
              </a:pPr>
              <a:r>
                <a:rPr lang="fr-FR" sz="900" kern="150">
                  <a:solidFill>
                    <a:srgbClr val="FFFFFF"/>
                  </a:solidFill>
                  <a:effectLst/>
                  <a:latin typeface="Calibri" panose="020F0502020204030204" pitchFamily="34" charset="0"/>
                  <a:ea typeface="Calibri" panose="020F0502020204030204" pitchFamily="34" charset="0"/>
                  <a:cs typeface="Mangal" panose="02040503050203030202" pitchFamily="18" charset="0"/>
                </a:rPr>
                <a:t>Actions : lancer, pousser, faire rouler</a:t>
              </a:r>
              <a:endParaRPr lang="fr-FR" sz="1200" kern="150">
                <a:solidFill>
                  <a:srgbClr val="000000"/>
                </a:solidFill>
                <a:effectLst/>
                <a:latin typeface="Liberation Serif"/>
                <a:ea typeface="SimSun" panose="02010600030101010101" pitchFamily="2" charset="-122"/>
                <a:cs typeface="Mangal" panose="02040503050203030202" pitchFamily="18" charset="0"/>
              </a:endParaRPr>
            </a:p>
          </p:txBody>
        </p:sp>
        <p:sp>
          <p:nvSpPr>
            <p:cNvPr id="12" name="Forme libre 11">
              <a:extLst>
                <a:ext uri="{FF2B5EF4-FFF2-40B4-BE49-F238E27FC236}">
                  <a16:creationId xmlns:a16="http://schemas.microsoft.com/office/drawing/2014/main" id="{8072B495-B492-3841-84C0-7EE4564DE143}"/>
                </a:ext>
              </a:extLst>
            </p:cNvPr>
            <p:cNvSpPr/>
            <p:nvPr/>
          </p:nvSpPr>
          <p:spPr>
            <a:xfrm rot="1701616">
              <a:off x="3804744" y="3210926"/>
              <a:ext cx="874193" cy="31382"/>
            </a:xfrm>
            <a:custGeom>
              <a:avLst/>
              <a:gdLst>
                <a:gd name="f0" fmla="val 10800000"/>
                <a:gd name="f1" fmla="val 5400000"/>
                <a:gd name="f2" fmla="val 180"/>
                <a:gd name="f3" fmla="val w"/>
                <a:gd name="f4" fmla="val h"/>
                <a:gd name="f5" fmla="val 0"/>
                <a:gd name="f6" fmla="val 627822"/>
                <a:gd name="f7" fmla="val 22803"/>
                <a:gd name="f8" fmla="val 11401"/>
                <a:gd name="f9" fmla="+- 0 0 -90"/>
                <a:gd name="f10" fmla="*/ f3 1 627822"/>
                <a:gd name="f11" fmla="*/ f4 1 22803"/>
                <a:gd name="f12" fmla="+- f7 0 f5"/>
                <a:gd name="f13" fmla="+- f6 0 f5"/>
                <a:gd name="f14" fmla="*/ f9 f0 1"/>
                <a:gd name="f15" fmla="*/ f13 1 627822"/>
                <a:gd name="f16" fmla="*/ f12 1 22803"/>
                <a:gd name="f17" fmla="*/ 0 f13 1"/>
                <a:gd name="f18" fmla="*/ 11401 f12 1"/>
                <a:gd name="f19" fmla="*/ 627822 f13 1"/>
                <a:gd name="f20" fmla="*/ f14 1 f2"/>
                <a:gd name="f21" fmla="*/ f17 1 627822"/>
                <a:gd name="f22" fmla="*/ f18 1 22803"/>
                <a:gd name="f23" fmla="*/ f19 1 627822"/>
                <a:gd name="f24" fmla="*/ f5 1 f15"/>
                <a:gd name="f25" fmla="*/ f6 1 f15"/>
                <a:gd name="f26" fmla="*/ f5 1 f16"/>
                <a:gd name="f27" fmla="*/ f7 1 f16"/>
                <a:gd name="f28" fmla="+- f20 0 f1"/>
                <a:gd name="f29" fmla="*/ f21 1 f15"/>
                <a:gd name="f30" fmla="*/ f22 1 f16"/>
                <a:gd name="f31" fmla="*/ f23 1 f15"/>
                <a:gd name="f32" fmla="*/ f24 f10 1"/>
                <a:gd name="f33" fmla="*/ f25 f10 1"/>
                <a:gd name="f34" fmla="*/ f27 f11 1"/>
                <a:gd name="f35" fmla="*/ f26 f11 1"/>
                <a:gd name="f36" fmla="*/ f29 f10 1"/>
                <a:gd name="f37" fmla="*/ f30 f11 1"/>
                <a:gd name="f38" fmla="*/ f31 f10 1"/>
              </a:gdLst>
              <a:ahLst/>
              <a:cxnLst>
                <a:cxn ang="3cd4">
                  <a:pos x="hc" y="t"/>
                </a:cxn>
                <a:cxn ang="0">
                  <a:pos x="r" y="vc"/>
                </a:cxn>
                <a:cxn ang="cd4">
                  <a:pos x="hc" y="b"/>
                </a:cxn>
                <a:cxn ang="cd2">
                  <a:pos x="l" y="vc"/>
                </a:cxn>
                <a:cxn ang="f28">
                  <a:pos x="f36" y="f37"/>
                </a:cxn>
                <a:cxn ang="f28">
                  <a:pos x="f38" y="f37"/>
                </a:cxn>
              </a:cxnLst>
              <a:rect l="f32" t="f35" r="f33" b="f34"/>
              <a:pathLst>
                <a:path w="627822" h="22803">
                  <a:moveTo>
                    <a:pt x="f5" y="f8"/>
                  </a:moveTo>
                  <a:lnTo>
                    <a:pt x="f6" y="f8"/>
                  </a:lnTo>
                </a:path>
              </a:pathLst>
            </a:custGeom>
            <a:noFill/>
            <a:ln w="12701" cap="flat">
              <a:solidFill>
                <a:srgbClr val="ED7D31"/>
              </a:solidFill>
              <a:prstDash val="solid"/>
              <a:miter/>
            </a:ln>
          </p:spPr>
          <p:txBody>
            <a:bodyPr vert="horz" wrap="square" lIns="310914" tIns="0" rIns="310914" bIns="0" anchor="ctr" anchorCtr="1" compatLnSpc="0">
              <a:noAutofit/>
            </a:bodyPr>
            <a:lstStyle/>
            <a:p>
              <a:pPr algn="ctr" fontAlgn="auto">
                <a:lnSpc>
                  <a:spcPct val="90000"/>
                </a:lnSpc>
                <a:spcAft>
                  <a:spcPts val="200"/>
                </a:spcAft>
              </a:pPr>
              <a:r>
                <a:rPr lang="fr-FR" sz="1800" kern="0">
                  <a:solidFill>
                    <a:srgbClr val="000000"/>
                  </a:solidFill>
                  <a:effectLst/>
                  <a:latin typeface="Liberation Serif"/>
                  <a:ea typeface="SimSun" panose="02010600030101010101" pitchFamily="2" charset="-122"/>
                  <a:cs typeface="Mangal" panose="02040503050203030202" pitchFamily="18" charset="0"/>
                </a:rPr>
                <a:t> </a:t>
              </a:r>
              <a:endParaRPr lang="fr-FR" sz="1200" kern="150">
                <a:solidFill>
                  <a:srgbClr val="000000"/>
                </a:solidFill>
                <a:effectLst/>
                <a:latin typeface="Liberation Serif"/>
                <a:ea typeface="SimSun" panose="02010600030101010101" pitchFamily="2" charset="-122"/>
                <a:cs typeface="Mangal" panose="02040503050203030202" pitchFamily="18" charset="0"/>
              </a:endParaRPr>
            </a:p>
          </p:txBody>
        </p:sp>
        <p:sp>
          <p:nvSpPr>
            <p:cNvPr id="13" name="Forme libre 12">
              <a:extLst>
                <a:ext uri="{FF2B5EF4-FFF2-40B4-BE49-F238E27FC236}">
                  <a16:creationId xmlns:a16="http://schemas.microsoft.com/office/drawing/2014/main" id="{0A2356EE-0EB6-264B-8D39-DB22A5AC2EFF}"/>
                </a:ext>
              </a:extLst>
            </p:cNvPr>
            <p:cNvSpPr/>
            <p:nvPr/>
          </p:nvSpPr>
          <p:spPr>
            <a:xfrm>
              <a:off x="4479069" y="3204853"/>
              <a:ext cx="1524579" cy="1110017"/>
            </a:xfrm>
            <a:custGeom>
              <a:avLst/>
              <a:gdLst>
                <a:gd name="f0" fmla="val 10800000"/>
                <a:gd name="f1" fmla="val 5400000"/>
                <a:gd name="f2" fmla="val 180"/>
                <a:gd name="f3" fmla="val w"/>
                <a:gd name="f4" fmla="val h"/>
                <a:gd name="f5" fmla="val 0"/>
                <a:gd name="f6" fmla="val 1094902"/>
                <a:gd name="f7" fmla="val 806587"/>
                <a:gd name="f8" fmla="val 403294"/>
                <a:gd name="f9" fmla="val 180561"/>
                <a:gd name="f10" fmla="val 245102"/>
                <a:gd name="f11" fmla="val 547451"/>
                <a:gd name="f12" fmla="val 849800"/>
                <a:gd name="f13" fmla="val 626027"/>
                <a:gd name="f14" fmla="val 806588"/>
                <a:gd name="f15" fmla="+- 0 0 -90"/>
                <a:gd name="f16" fmla="*/ f3 1 1094902"/>
                <a:gd name="f17" fmla="*/ f4 1 806587"/>
                <a:gd name="f18" fmla="+- f7 0 f5"/>
                <a:gd name="f19" fmla="+- f6 0 f5"/>
                <a:gd name="f20" fmla="*/ f15 f0 1"/>
                <a:gd name="f21" fmla="*/ f19 1 1094902"/>
                <a:gd name="f22" fmla="*/ f18 1 806587"/>
                <a:gd name="f23" fmla="*/ 0 f19 1"/>
                <a:gd name="f24" fmla="*/ 403294 f18 1"/>
                <a:gd name="f25" fmla="*/ 547451 f19 1"/>
                <a:gd name="f26" fmla="*/ 0 f18 1"/>
                <a:gd name="f27" fmla="*/ 1094902 f19 1"/>
                <a:gd name="f28" fmla="*/ 806588 f18 1"/>
                <a:gd name="f29" fmla="*/ f20 1 f2"/>
                <a:gd name="f30" fmla="*/ f23 1 1094902"/>
                <a:gd name="f31" fmla="*/ f24 1 806587"/>
                <a:gd name="f32" fmla="*/ f25 1 1094902"/>
                <a:gd name="f33" fmla="*/ f26 1 806587"/>
                <a:gd name="f34" fmla="*/ f27 1 1094902"/>
                <a:gd name="f35" fmla="*/ f28 1 806587"/>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1094902" h="806587">
                  <a:moveTo>
                    <a:pt x="f5" y="f8"/>
                  </a:moveTo>
                  <a:cubicBezTo>
                    <a:pt x="f5" y="f9"/>
                    <a:pt x="f10" y="f5"/>
                    <a:pt x="f11" y="f5"/>
                  </a:cubicBezTo>
                  <a:cubicBezTo>
                    <a:pt x="f12" y="f5"/>
                    <a:pt x="f6" y="f9"/>
                    <a:pt x="f6" y="f8"/>
                  </a:cubicBezTo>
                  <a:cubicBezTo>
                    <a:pt x="f6" y="f13"/>
                    <a:pt x="f12" y="f14"/>
                    <a:pt x="f11" y="f14"/>
                  </a:cubicBezTo>
                  <a:cubicBezTo>
                    <a:pt x="f10" y="f14"/>
                    <a:pt x="f5" y="f13"/>
                    <a:pt x="f5" y="f8"/>
                  </a:cubicBezTo>
                  <a:close/>
                </a:path>
              </a:pathLst>
            </a:custGeom>
            <a:solidFill>
              <a:srgbClr val="5B9BD5"/>
            </a:solidFill>
            <a:ln w="12701" cap="flat">
              <a:solidFill>
                <a:srgbClr val="FFFFFF"/>
              </a:solidFill>
              <a:prstDash val="solid"/>
              <a:miter/>
            </a:ln>
          </p:spPr>
          <p:txBody>
            <a:bodyPr vert="horz" wrap="square" lIns="166064" tIns="123837" rIns="166064" bIns="123837" anchor="ctr" anchorCtr="1" compatLnSpc="0">
              <a:noAutofit/>
            </a:bodyPr>
            <a:lstStyle/>
            <a:p>
              <a:pPr algn="ctr" fontAlgn="auto">
                <a:lnSpc>
                  <a:spcPct val="90000"/>
                </a:lnSpc>
                <a:spcAft>
                  <a:spcPts val="400"/>
                </a:spcAft>
              </a:pPr>
              <a:r>
                <a:rPr lang="fr-FR" sz="900" kern="150">
                  <a:solidFill>
                    <a:srgbClr val="FFFFFF"/>
                  </a:solidFill>
                  <a:effectLst/>
                  <a:latin typeface="Calibri" panose="020F0502020204030204" pitchFamily="34" charset="0"/>
                  <a:ea typeface="Calibri" panose="020F0502020204030204" pitchFamily="34" charset="0"/>
                  <a:cs typeface="Mangal" panose="02040503050203030202" pitchFamily="18" charset="0"/>
                </a:rPr>
                <a:t>Résultats de l’action: loin, fort, vite, haut</a:t>
              </a:r>
              <a:endParaRPr lang="fr-FR" sz="1200" kern="150">
                <a:solidFill>
                  <a:srgbClr val="000000"/>
                </a:solidFill>
                <a:effectLst/>
                <a:latin typeface="Liberation Serif"/>
                <a:ea typeface="SimSun" panose="02010600030101010101" pitchFamily="2" charset="-122"/>
                <a:cs typeface="Mangal" panose="02040503050203030202" pitchFamily="18" charset="0"/>
              </a:endParaRPr>
            </a:p>
          </p:txBody>
        </p:sp>
        <p:sp>
          <p:nvSpPr>
            <p:cNvPr id="14" name="Forme libre 13">
              <a:extLst>
                <a:ext uri="{FF2B5EF4-FFF2-40B4-BE49-F238E27FC236}">
                  <a16:creationId xmlns:a16="http://schemas.microsoft.com/office/drawing/2014/main" id="{DFFA73F2-44BB-0943-A0D2-E60860CE21B3}"/>
                </a:ext>
              </a:extLst>
            </p:cNvPr>
            <p:cNvSpPr/>
            <p:nvPr/>
          </p:nvSpPr>
          <p:spPr>
            <a:xfrm rot="4199998">
              <a:off x="3110774" y="3668149"/>
              <a:ext cx="976835" cy="31757"/>
            </a:xfrm>
            <a:custGeom>
              <a:avLst/>
              <a:gdLst>
                <a:gd name="f0" fmla="val 10800000"/>
                <a:gd name="f1" fmla="val 5400000"/>
                <a:gd name="f2" fmla="val 180"/>
                <a:gd name="f3" fmla="val w"/>
                <a:gd name="f4" fmla="val h"/>
                <a:gd name="f5" fmla="val 0"/>
                <a:gd name="f6" fmla="val 709809"/>
                <a:gd name="f7" fmla="val 22803"/>
                <a:gd name="f8" fmla="val 11401"/>
                <a:gd name="f9" fmla="+- 0 0 -90"/>
                <a:gd name="f10" fmla="*/ f3 1 709809"/>
                <a:gd name="f11" fmla="*/ f4 1 22803"/>
                <a:gd name="f12" fmla="+- f7 0 f5"/>
                <a:gd name="f13" fmla="+- f6 0 f5"/>
                <a:gd name="f14" fmla="*/ f9 f0 1"/>
                <a:gd name="f15" fmla="*/ f13 1 709809"/>
                <a:gd name="f16" fmla="*/ f12 1 22803"/>
                <a:gd name="f17" fmla="*/ 0 f13 1"/>
                <a:gd name="f18" fmla="*/ 11401 f12 1"/>
                <a:gd name="f19" fmla="*/ 709809 f13 1"/>
                <a:gd name="f20" fmla="*/ f14 1 f2"/>
                <a:gd name="f21" fmla="*/ f17 1 709809"/>
                <a:gd name="f22" fmla="*/ f18 1 22803"/>
                <a:gd name="f23" fmla="*/ f19 1 709809"/>
                <a:gd name="f24" fmla="*/ f5 1 f15"/>
                <a:gd name="f25" fmla="*/ f6 1 f15"/>
                <a:gd name="f26" fmla="*/ f5 1 f16"/>
                <a:gd name="f27" fmla="*/ f7 1 f16"/>
                <a:gd name="f28" fmla="+- f20 0 f1"/>
                <a:gd name="f29" fmla="*/ f21 1 f15"/>
                <a:gd name="f30" fmla="*/ f22 1 f16"/>
                <a:gd name="f31" fmla="*/ f23 1 f15"/>
                <a:gd name="f32" fmla="*/ f24 f10 1"/>
                <a:gd name="f33" fmla="*/ f25 f10 1"/>
                <a:gd name="f34" fmla="*/ f27 f11 1"/>
                <a:gd name="f35" fmla="*/ f26 f11 1"/>
                <a:gd name="f36" fmla="*/ f29 f10 1"/>
                <a:gd name="f37" fmla="*/ f30 f11 1"/>
                <a:gd name="f38" fmla="*/ f31 f10 1"/>
              </a:gdLst>
              <a:ahLst/>
              <a:cxnLst>
                <a:cxn ang="3cd4">
                  <a:pos x="hc" y="t"/>
                </a:cxn>
                <a:cxn ang="0">
                  <a:pos x="r" y="vc"/>
                </a:cxn>
                <a:cxn ang="cd4">
                  <a:pos x="hc" y="b"/>
                </a:cxn>
                <a:cxn ang="cd2">
                  <a:pos x="l" y="vc"/>
                </a:cxn>
                <a:cxn ang="f28">
                  <a:pos x="f36" y="f37"/>
                </a:cxn>
                <a:cxn ang="f28">
                  <a:pos x="f38" y="f37"/>
                </a:cxn>
              </a:cxnLst>
              <a:rect l="f32" t="f35" r="f33" b="f34"/>
              <a:pathLst>
                <a:path w="709809" h="22803">
                  <a:moveTo>
                    <a:pt x="f5" y="f8"/>
                  </a:moveTo>
                  <a:lnTo>
                    <a:pt x="f6" y="f8"/>
                  </a:lnTo>
                </a:path>
              </a:pathLst>
            </a:custGeom>
            <a:noFill/>
            <a:ln w="12701" cap="flat">
              <a:solidFill>
                <a:srgbClr val="ED7D31"/>
              </a:solidFill>
              <a:prstDash val="solid"/>
              <a:miter/>
            </a:ln>
          </p:spPr>
          <p:txBody>
            <a:bodyPr vert="horz" wrap="square" lIns="349858" tIns="0" rIns="349858" bIns="0" anchor="ctr" anchorCtr="1" compatLnSpc="0">
              <a:noAutofit/>
            </a:bodyPr>
            <a:lstStyle/>
            <a:p>
              <a:pPr algn="ctr" fontAlgn="auto">
                <a:lnSpc>
                  <a:spcPct val="90000"/>
                </a:lnSpc>
                <a:spcAft>
                  <a:spcPts val="200"/>
                </a:spcAft>
              </a:pPr>
              <a:r>
                <a:rPr lang="fr-FR" sz="1800" kern="0">
                  <a:solidFill>
                    <a:srgbClr val="000000"/>
                  </a:solidFill>
                  <a:effectLst/>
                  <a:latin typeface="Liberation Serif"/>
                  <a:ea typeface="SimSun" panose="02010600030101010101" pitchFamily="2" charset="-122"/>
                  <a:cs typeface="Mangal" panose="02040503050203030202" pitchFamily="18" charset="0"/>
                </a:rPr>
                <a:t> </a:t>
              </a:r>
              <a:endParaRPr lang="fr-FR" sz="1200" kern="150">
                <a:solidFill>
                  <a:srgbClr val="000000"/>
                </a:solidFill>
                <a:effectLst/>
                <a:latin typeface="Liberation Serif"/>
                <a:ea typeface="SimSun" panose="02010600030101010101" pitchFamily="2" charset="-122"/>
                <a:cs typeface="Mangal" panose="02040503050203030202" pitchFamily="18" charset="0"/>
              </a:endParaRPr>
            </a:p>
          </p:txBody>
        </p:sp>
        <p:sp>
          <p:nvSpPr>
            <p:cNvPr id="15" name="Forme libre 14">
              <a:extLst>
                <a:ext uri="{FF2B5EF4-FFF2-40B4-BE49-F238E27FC236}">
                  <a16:creationId xmlns:a16="http://schemas.microsoft.com/office/drawing/2014/main" id="{E77EAEAF-53E6-7B49-9999-D34E5E26B532}"/>
                </a:ext>
              </a:extLst>
            </p:cNvPr>
            <p:cNvSpPr/>
            <p:nvPr/>
          </p:nvSpPr>
          <p:spPr>
            <a:xfrm>
              <a:off x="3305546" y="4117314"/>
              <a:ext cx="1403201" cy="1110017"/>
            </a:xfrm>
            <a:custGeom>
              <a:avLst/>
              <a:gdLst>
                <a:gd name="f0" fmla="val 10800000"/>
                <a:gd name="f1" fmla="val 5400000"/>
                <a:gd name="f2" fmla="val 180"/>
                <a:gd name="f3" fmla="val w"/>
                <a:gd name="f4" fmla="val h"/>
                <a:gd name="f5" fmla="val 0"/>
                <a:gd name="f6" fmla="val 944231"/>
                <a:gd name="f7" fmla="val 806587"/>
                <a:gd name="f8" fmla="val 403294"/>
                <a:gd name="f9" fmla="val 180561"/>
                <a:gd name="f10" fmla="val 211374"/>
                <a:gd name="f11" fmla="val 472116"/>
                <a:gd name="f12" fmla="val 732858"/>
                <a:gd name="f13" fmla="val 944232"/>
                <a:gd name="f14" fmla="val 626027"/>
                <a:gd name="f15" fmla="val 806588"/>
                <a:gd name="f16" fmla="+- 0 0 -90"/>
                <a:gd name="f17" fmla="*/ f3 1 944231"/>
                <a:gd name="f18" fmla="*/ f4 1 806587"/>
                <a:gd name="f19" fmla="+- f7 0 f5"/>
                <a:gd name="f20" fmla="+- f6 0 f5"/>
                <a:gd name="f21" fmla="*/ f16 f0 1"/>
                <a:gd name="f22" fmla="*/ f20 1 944231"/>
                <a:gd name="f23" fmla="*/ f19 1 806587"/>
                <a:gd name="f24" fmla="*/ 0 f20 1"/>
                <a:gd name="f25" fmla="*/ 403294 f19 1"/>
                <a:gd name="f26" fmla="*/ 472116 f20 1"/>
                <a:gd name="f27" fmla="*/ 0 f19 1"/>
                <a:gd name="f28" fmla="*/ 944232 f20 1"/>
                <a:gd name="f29" fmla="*/ 806588 f19 1"/>
                <a:gd name="f30" fmla="*/ f21 1 f2"/>
                <a:gd name="f31" fmla="*/ f24 1 944231"/>
                <a:gd name="f32" fmla="*/ f25 1 806587"/>
                <a:gd name="f33" fmla="*/ f26 1 944231"/>
                <a:gd name="f34" fmla="*/ f27 1 806587"/>
                <a:gd name="f35" fmla="*/ f28 1 944231"/>
                <a:gd name="f36" fmla="*/ f29 1 806587"/>
                <a:gd name="f37" fmla="*/ f5 1 f22"/>
                <a:gd name="f38" fmla="*/ f6 1 f22"/>
                <a:gd name="f39" fmla="*/ f5 1 f23"/>
                <a:gd name="f40" fmla="*/ f7 1 f23"/>
                <a:gd name="f41" fmla="+- f30 0 f1"/>
                <a:gd name="f42" fmla="*/ f31 1 f22"/>
                <a:gd name="f43" fmla="*/ f32 1 f23"/>
                <a:gd name="f44" fmla="*/ f33 1 f22"/>
                <a:gd name="f45" fmla="*/ f34 1 f23"/>
                <a:gd name="f46" fmla="*/ f35 1 f22"/>
                <a:gd name="f47" fmla="*/ f36 1 f23"/>
                <a:gd name="f48" fmla="*/ f37 f17 1"/>
                <a:gd name="f49" fmla="*/ f38 f17 1"/>
                <a:gd name="f50" fmla="*/ f40 f18 1"/>
                <a:gd name="f51" fmla="*/ f39 f18 1"/>
                <a:gd name="f52" fmla="*/ f42 f17 1"/>
                <a:gd name="f53" fmla="*/ f43 f18 1"/>
                <a:gd name="f54" fmla="*/ f44 f17 1"/>
                <a:gd name="f55" fmla="*/ f45 f18 1"/>
                <a:gd name="f56" fmla="*/ f46 f17 1"/>
                <a:gd name="f57" fmla="*/ f47 f18 1"/>
              </a:gdLst>
              <a:ahLst/>
              <a:cxnLst>
                <a:cxn ang="3cd4">
                  <a:pos x="hc" y="t"/>
                </a:cxn>
                <a:cxn ang="0">
                  <a:pos x="r" y="vc"/>
                </a:cxn>
                <a:cxn ang="cd4">
                  <a:pos x="hc" y="b"/>
                </a:cxn>
                <a:cxn ang="cd2">
                  <a:pos x="l" y="vc"/>
                </a:cxn>
                <a:cxn ang="f41">
                  <a:pos x="f52" y="f53"/>
                </a:cxn>
                <a:cxn ang="f41">
                  <a:pos x="f54" y="f55"/>
                </a:cxn>
                <a:cxn ang="f41">
                  <a:pos x="f56" y="f53"/>
                </a:cxn>
                <a:cxn ang="f41">
                  <a:pos x="f54" y="f57"/>
                </a:cxn>
                <a:cxn ang="f41">
                  <a:pos x="f52" y="f53"/>
                </a:cxn>
              </a:cxnLst>
              <a:rect l="f48" t="f51" r="f49" b="f50"/>
              <a:pathLst>
                <a:path w="944231" h="806587">
                  <a:moveTo>
                    <a:pt x="f5" y="f8"/>
                  </a:moveTo>
                  <a:cubicBezTo>
                    <a:pt x="f5" y="f9"/>
                    <a:pt x="f10" y="f5"/>
                    <a:pt x="f11" y="f5"/>
                  </a:cubicBezTo>
                  <a:cubicBezTo>
                    <a:pt x="f12" y="f5"/>
                    <a:pt x="f13" y="f9"/>
                    <a:pt x="f13" y="f8"/>
                  </a:cubicBezTo>
                  <a:cubicBezTo>
                    <a:pt x="f13" y="f14"/>
                    <a:pt x="f12" y="f15"/>
                    <a:pt x="f11" y="f15"/>
                  </a:cubicBezTo>
                  <a:cubicBezTo>
                    <a:pt x="f10" y="f15"/>
                    <a:pt x="f5" y="f14"/>
                    <a:pt x="f5" y="f8"/>
                  </a:cubicBezTo>
                  <a:close/>
                </a:path>
              </a:pathLst>
            </a:custGeom>
            <a:solidFill>
              <a:srgbClr val="70AD47"/>
            </a:solidFill>
            <a:ln w="12701" cap="flat">
              <a:solidFill>
                <a:srgbClr val="FFFFFF"/>
              </a:solidFill>
              <a:prstDash val="solid"/>
              <a:miter/>
            </a:ln>
          </p:spPr>
          <p:txBody>
            <a:bodyPr vert="horz" wrap="square" lIns="143990" tIns="123837" rIns="143990" bIns="123837" anchor="ctr" anchorCtr="1" compatLnSpc="0">
              <a:noAutofit/>
            </a:bodyPr>
            <a:lstStyle/>
            <a:p>
              <a:pPr algn="ctr" fontAlgn="auto">
                <a:lnSpc>
                  <a:spcPct val="90000"/>
                </a:lnSpc>
                <a:spcAft>
                  <a:spcPts val="400"/>
                </a:spcAft>
              </a:pPr>
              <a:r>
                <a:rPr lang="fr-FR" sz="900" kern="150">
                  <a:solidFill>
                    <a:srgbClr val="FFFFFF"/>
                  </a:solidFill>
                  <a:effectLst/>
                  <a:latin typeface="Calibri" panose="020F0502020204030204" pitchFamily="34" charset="0"/>
                  <a:ea typeface="Calibri" panose="020F0502020204030204" pitchFamily="34" charset="0"/>
                  <a:cs typeface="Mangal" panose="02040503050203030202" pitchFamily="18" charset="0"/>
                </a:rPr>
                <a:t>Partie du corps : bras, main, épaule, jambes</a:t>
              </a:r>
              <a:endParaRPr lang="fr-FR" sz="1200" kern="150">
                <a:solidFill>
                  <a:srgbClr val="000000"/>
                </a:solidFill>
                <a:effectLst/>
                <a:latin typeface="Liberation Serif"/>
                <a:ea typeface="SimSun" panose="02010600030101010101" pitchFamily="2" charset="-122"/>
                <a:cs typeface="Mangal" panose="02040503050203030202" pitchFamily="18" charset="0"/>
              </a:endParaRPr>
            </a:p>
          </p:txBody>
        </p:sp>
        <p:sp>
          <p:nvSpPr>
            <p:cNvPr id="16" name="Forme libre 15">
              <a:extLst>
                <a:ext uri="{FF2B5EF4-FFF2-40B4-BE49-F238E27FC236}">
                  <a16:creationId xmlns:a16="http://schemas.microsoft.com/office/drawing/2014/main" id="{BF886796-4E7A-E04F-A2C4-158D59412C8F}"/>
                </a:ext>
              </a:extLst>
            </p:cNvPr>
            <p:cNvSpPr/>
            <p:nvPr/>
          </p:nvSpPr>
          <p:spPr>
            <a:xfrm rot="17399983">
              <a:off x="2382090" y="3664849"/>
              <a:ext cx="969812" cy="31757"/>
            </a:xfrm>
            <a:custGeom>
              <a:avLst/>
              <a:gdLst>
                <a:gd name="f0" fmla="val 10800000"/>
                <a:gd name="f1" fmla="val 5400000"/>
                <a:gd name="f2" fmla="val 180"/>
                <a:gd name="f3" fmla="val w"/>
                <a:gd name="f4" fmla="val h"/>
                <a:gd name="f5" fmla="val 0"/>
                <a:gd name="f6" fmla="val 704705"/>
                <a:gd name="f7" fmla="val 22803"/>
                <a:gd name="f8" fmla="val 11402"/>
                <a:gd name="f9" fmla="+- 0 0 -90"/>
                <a:gd name="f10" fmla="*/ f3 1 704705"/>
                <a:gd name="f11" fmla="*/ f4 1 22803"/>
                <a:gd name="f12" fmla="+- f7 0 f5"/>
                <a:gd name="f13" fmla="+- f6 0 f5"/>
                <a:gd name="f14" fmla="*/ f9 f0 1"/>
                <a:gd name="f15" fmla="*/ f13 1 704705"/>
                <a:gd name="f16" fmla="*/ f12 1 22803"/>
                <a:gd name="f17" fmla="*/ 0 f13 1"/>
                <a:gd name="f18" fmla="*/ 11401 f12 1"/>
                <a:gd name="f19" fmla="*/ 704705 f13 1"/>
                <a:gd name="f20" fmla="*/ f14 1 f2"/>
                <a:gd name="f21" fmla="*/ f17 1 704705"/>
                <a:gd name="f22" fmla="*/ f18 1 22803"/>
                <a:gd name="f23" fmla="*/ f19 1 704705"/>
                <a:gd name="f24" fmla="*/ f5 1 f15"/>
                <a:gd name="f25" fmla="*/ f6 1 f15"/>
                <a:gd name="f26" fmla="*/ f5 1 f16"/>
                <a:gd name="f27" fmla="*/ f7 1 f16"/>
                <a:gd name="f28" fmla="+- f20 0 f1"/>
                <a:gd name="f29" fmla="*/ f21 1 f15"/>
                <a:gd name="f30" fmla="*/ f22 1 f16"/>
                <a:gd name="f31" fmla="*/ f23 1 f15"/>
                <a:gd name="f32" fmla="*/ f24 f10 1"/>
                <a:gd name="f33" fmla="*/ f25 f10 1"/>
                <a:gd name="f34" fmla="*/ f27 f11 1"/>
                <a:gd name="f35" fmla="*/ f26 f11 1"/>
                <a:gd name="f36" fmla="*/ f29 f10 1"/>
                <a:gd name="f37" fmla="*/ f30 f11 1"/>
                <a:gd name="f38" fmla="*/ f31 f10 1"/>
              </a:gdLst>
              <a:ahLst/>
              <a:cxnLst>
                <a:cxn ang="3cd4">
                  <a:pos x="hc" y="t"/>
                </a:cxn>
                <a:cxn ang="0">
                  <a:pos x="r" y="vc"/>
                </a:cxn>
                <a:cxn ang="cd4">
                  <a:pos x="hc" y="b"/>
                </a:cxn>
                <a:cxn ang="cd2">
                  <a:pos x="l" y="vc"/>
                </a:cxn>
                <a:cxn ang="f28">
                  <a:pos x="f36" y="f37"/>
                </a:cxn>
                <a:cxn ang="f28">
                  <a:pos x="f38" y="f37"/>
                </a:cxn>
              </a:cxnLst>
              <a:rect l="f32" t="f35" r="f33" b="f34"/>
              <a:pathLst>
                <a:path w="704705" h="22803">
                  <a:moveTo>
                    <a:pt x="f6" y="f8"/>
                  </a:moveTo>
                  <a:lnTo>
                    <a:pt x="f5" y="f8"/>
                  </a:lnTo>
                </a:path>
              </a:pathLst>
            </a:custGeom>
            <a:noFill/>
            <a:ln w="12701" cap="flat">
              <a:solidFill>
                <a:srgbClr val="ED7D31"/>
              </a:solidFill>
              <a:prstDash val="solid"/>
              <a:miter/>
            </a:ln>
          </p:spPr>
          <p:txBody>
            <a:bodyPr vert="horz" wrap="square" lIns="347435" tIns="0" rIns="347435" bIns="0" anchor="ctr" anchorCtr="1" compatLnSpc="0">
              <a:noAutofit/>
            </a:bodyPr>
            <a:lstStyle/>
            <a:p>
              <a:pPr algn="ctr" fontAlgn="auto">
                <a:lnSpc>
                  <a:spcPct val="90000"/>
                </a:lnSpc>
                <a:spcAft>
                  <a:spcPts val="200"/>
                </a:spcAft>
              </a:pPr>
              <a:r>
                <a:rPr lang="fr-FR" sz="1800" kern="0">
                  <a:solidFill>
                    <a:srgbClr val="000000"/>
                  </a:solidFill>
                  <a:effectLst/>
                  <a:latin typeface="Liberation Serif"/>
                  <a:ea typeface="SimSun" panose="02010600030101010101" pitchFamily="2" charset="-122"/>
                  <a:cs typeface="Mangal" panose="02040503050203030202" pitchFamily="18" charset="0"/>
                </a:rPr>
                <a:t> </a:t>
              </a:r>
              <a:endParaRPr lang="fr-FR" sz="1200" kern="150">
                <a:solidFill>
                  <a:srgbClr val="000000"/>
                </a:solidFill>
                <a:effectLst/>
                <a:latin typeface="Liberation Serif"/>
                <a:ea typeface="SimSun" panose="02010600030101010101" pitchFamily="2" charset="-122"/>
                <a:cs typeface="Mangal" panose="02040503050203030202" pitchFamily="18" charset="0"/>
              </a:endParaRPr>
            </a:p>
          </p:txBody>
        </p:sp>
        <p:sp>
          <p:nvSpPr>
            <p:cNvPr id="17" name="Forme libre 16">
              <a:extLst>
                <a:ext uri="{FF2B5EF4-FFF2-40B4-BE49-F238E27FC236}">
                  <a16:creationId xmlns:a16="http://schemas.microsoft.com/office/drawing/2014/main" id="{599A79DA-3190-6E43-B204-2D76907CAF8B}"/>
                </a:ext>
              </a:extLst>
            </p:cNvPr>
            <p:cNvSpPr/>
            <p:nvPr/>
          </p:nvSpPr>
          <p:spPr>
            <a:xfrm>
              <a:off x="1728206" y="4117972"/>
              <a:ext cx="1546671" cy="1110017"/>
            </a:xfrm>
            <a:custGeom>
              <a:avLst/>
              <a:gdLst>
                <a:gd name="f0" fmla="val 10800000"/>
                <a:gd name="f1" fmla="val 5400000"/>
                <a:gd name="f2" fmla="val 180"/>
                <a:gd name="f3" fmla="val w"/>
                <a:gd name="f4" fmla="val h"/>
                <a:gd name="f5" fmla="val 0"/>
                <a:gd name="f6" fmla="val 1110767"/>
                <a:gd name="f7" fmla="val 806587"/>
                <a:gd name="f8" fmla="val 403294"/>
                <a:gd name="f9" fmla="val 180561"/>
                <a:gd name="f10" fmla="val 248654"/>
                <a:gd name="f11" fmla="val 555384"/>
                <a:gd name="f12" fmla="val 862114"/>
                <a:gd name="f13" fmla="val 1110768"/>
                <a:gd name="f14" fmla="val 626027"/>
                <a:gd name="f15" fmla="val 806588"/>
                <a:gd name="f16" fmla="+- 0 0 -90"/>
                <a:gd name="f17" fmla="*/ f3 1 1110767"/>
                <a:gd name="f18" fmla="*/ f4 1 806587"/>
                <a:gd name="f19" fmla="+- f7 0 f5"/>
                <a:gd name="f20" fmla="+- f6 0 f5"/>
                <a:gd name="f21" fmla="*/ f16 f0 1"/>
                <a:gd name="f22" fmla="*/ f20 1 1110767"/>
                <a:gd name="f23" fmla="*/ f19 1 806587"/>
                <a:gd name="f24" fmla="*/ 0 f20 1"/>
                <a:gd name="f25" fmla="*/ 403294 f19 1"/>
                <a:gd name="f26" fmla="*/ 555384 f20 1"/>
                <a:gd name="f27" fmla="*/ 0 f19 1"/>
                <a:gd name="f28" fmla="*/ 1110768 f20 1"/>
                <a:gd name="f29" fmla="*/ 806588 f19 1"/>
                <a:gd name="f30" fmla="*/ f21 1 f2"/>
                <a:gd name="f31" fmla="*/ f24 1 1110767"/>
                <a:gd name="f32" fmla="*/ f25 1 806587"/>
                <a:gd name="f33" fmla="*/ f26 1 1110767"/>
                <a:gd name="f34" fmla="*/ f27 1 806587"/>
                <a:gd name="f35" fmla="*/ f28 1 1110767"/>
                <a:gd name="f36" fmla="*/ f29 1 806587"/>
                <a:gd name="f37" fmla="*/ f5 1 f22"/>
                <a:gd name="f38" fmla="*/ f6 1 f22"/>
                <a:gd name="f39" fmla="*/ f5 1 f23"/>
                <a:gd name="f40" fmla="*/ f7 1 f23"/>
                <a:gd name="f41" fmla="+- f30 0 f1"/>
                <a:gd name="f42" fmla="*/ f31 1 f22"/>
                <a:gd name="f43" fmla="*/ f32 1 f23"/>
                <a:gd name="f44" fmla="*/ f33 1 f22"/>
                <a:gd name="f45" fmla="*/ f34 1 f23"/>
                <a:gd name="f46" fmla="*/ f35 1 f22"/>
                <a:gd name="f47" fmla="*/ f36 1 f23"/>
                <a:gd name="f48" fmla="*/ f37 f17 1"/>
                <a:gd name="f49" fmla="*/ f38 f17 1"/>
                <a:gd name="f50" fmla="*/ f40 f18 1"/>
                <a:gd name="f51" fmla="*/ f39 f18 1"/>
                <a:gd name="f52" fmla="*/ f42 f17 1"/>
                <a:gd name="f53" fmla="*/ f43 f18 1"/>
                <a:gd name="f54" fmla="*/ f44 f17 1"/>
                <a:gd name="f55" fmla="*/ f45 f18 1"/>
                <a:gd name="f56" fmla="*/ f46 f17 1"/>
                <a:gd name="f57" fmla="*/ f47 f18 1"/>
              </a:gdLst>
              <a:ahLst/>
              <a:cxnLst>
                <a:cxn ang="3cd4">
                  <a:pos x="hc" y="t"/>
                </a:cxn>
                <a:cxn ang="0">
                  <a:pos x="r" y="vc"/>
                </a:cxn>
                <a:cxn ang="cd4">
                  <a:pos x="hc" y="b"/>
                </a:cxn>
                <a:cxn ang="cd2">
                  <a:pos x="l" y="vc"/>
                </a:cxn>
                <a:cxn ang="f41">
                  <a:pos x="f52" y="f53"/>
                </a:cxn>
                <a:cxn ang="f41">
                  <a:pos x="f54" y="f55"/>
                </a:cxn>
                <a:cxn ang="f41">
                  <a:pos x="f56" y="f53"/>
                </a:cxn>
                <a:cxn ang="f41">
                  <a:pos x="f54" y="f57"/>
                </a:cxn>
                <a:cxn ang="f41">
                  <a:pos x="f52" y="f53"/>
                </a:cxn>
              </a:cxnLst>
              <a:rect l="f48" t="f51" r="f49" b="f50"/>
              <a:pathLst>
                <a:path w="1110767" h="806587">
                  <a:moveTo>
                    <a:pt x="f5" y="f8"/>
                  </a:moveTo>
                  <a:cubicBezTo>
                    <a:pt x="f5" y="f9"/>
                    <a:pt x="f10" y="f5"/>
                    <a:pt x="f11" y="f5"/>
                  </a:cubicBezTo>
                  <a:cubicBezTo>
                    <a:pt x="f12" y="f5"/>
                    <a:pt x="f13" y="f9"/>
                    <a:pt x="f13" y="f8"/>
                  </a:cubicBezTo>
                  <a:cubicBezTo>
                    <a:pt x="f13" y="f14"/>
                    <a:pt x="f12" y="f15"/>
                    <a:pt x="f11" y="f15"/>
                  </a:cubicBezTo>
                  <a:cubicBezTo>
                    <a:pt x="f10" y="f15"/>
                    <a:pt x="f5" y="f14"/>
                    <a:pt x="f5" y="f8"/>
                  </a:cubicBezTo>
                  <a:close/>
                </a:path>
              </a:pathLst>
            </a:custGeom>
            <a:solidFill>
              <a:srgbClr val="ED7D31"/>
            </a:solidFill>
            <a:ln w="12701" cap="flat">
              <a:solidFill>
                <a:srgbClr val="FFFFFF"/>
              </a:solidFill>
              <a:prstDash val="solid"/>
              <a:miter/>
            </a:ln>
          </p:spPr>
          <p:txBody>
            <a:bodyPr vert="horz" wrap="square" lIns="168386" tIns="123837" rIns="168386" bIns="123837" anchor="ctr" anchorCtr="1" compatLnSpc="0">
              <a:noAutofit/>
            </a:bodyPr>
            <a:lstStyle/>
            <a:p>
              <a:pPr algn="ctr" fontAlgn="auto">
                <a:lnSpc>
                  <a:spcPct val="90000"/>
                </a:lnSpc>
                <a:spcAft>
                  <a:spcPts val="400"/>
                </a:spcAft>
              </a:pPr>
              <a:r>
                <a:rPr lang="fr-FR" sz="900" kern="150">
                  <a:solidFill>
                    <a:srgbClr val="FFFFFF"/>
                  </a:solidFill>
                  <a:effectLst/>
                  <a:latin typeface="Calibri" panose="020F0502020204030204" pitchFamily="34" charset="0"/>
                  <a:ea typeface="Calibri" panose="020F0502020204030204" pitchFamily="34" charset="0"/>
                  <a:cs typeface="Mangal" panose="02040503050203030202" pitchFamily="18" charset="0"/>
                </a:rPr>
                <a:t>Ressentis : lourd, gros, petit, léger </a:t>
              </a:r>
              <a:endParaRPr lang="fr-FR" sz="1200" kern="150">
                <a:solidFill>
                  <a:srgbClr val="000000"/>
                </a:solidFill>
                <a:effectLst/>
                <a:latin typeface="Liberation Serif"/>
                <a:ea typeface="SimSun" panose="02010600030101010101" pitchFamily="2" charset="-122"/>
                <a:cs typeface="Mangal" panose="02040503050203030202" pitchFamily="18" charset="0"/>
              </a:endParaRPr>
            </a:p>
          </p:txBody>
        </p:sp>
        <p:sp>
          <p:nvSpPr>
            <p:cNvPr id="18" name="Forme libre 17">
              <a:extLst>
                <a:ext uri="{FF2B5EF4-FFF2-40B4-BE49-F238E27FC236}">
                  <a16:creationId xmlns:a16="http://schemas.microsoft.com/office/drawing/2014/main" id="{31C7DA68-8D20-BB4F-86EA-35B60D032FAF}"/>
                </a:ext>
              </a:extLst>
            </p:cNvPr>
            <p:cNvSpPr/>
            <p:nvPr/>
          </p:nvSpPr>
          <p:spPr>
            <a:xfrm rot="19902422">
              <a:off x="1815293" y="3202373"/>
              <a:ext cx="842189" cy="31382"/>
            </a:xfrm>
            <a:custGeom>
              <a:avLst/>
              <a:gdLst>
                <a:gd name="f0" fmla="val 10800000"/>
                <a:gd name="f1" fmla="val 5400000"/>
                <a:gd name="f2" fmla="val 180"/>
                <a:gd name="f3" fmla="val w"/>
                <a:gd name="f4" fmla="val h"/>
                <a:gd name="f5" fmla="val 0"/>
                <a:gd name="f6" fmla="val 604828"/>
                <a:gd name="f7" fmla="val 22803"/>
                <a:gd name="f8" fmla="val 11402"/>
                <a:gd name="f9" fmla="+- 0 0 -90"/>
                <a:gd name="f10" fmla="*/ f3 1 604828"/>
                <a:gd name="f11" fmla="*/ f4 1 22803"/>
                <a:gd name="f12" fmla="+- f7 0 f5"/>
                <a:gd name="f13" fmla="+- f6 0 f5"/>
                <a:gd name="f14" fmla="*/ f9 f0 1"/>
                <a:gd name="f15" fmla="*/ f13 1 604828"/>
                <a:gd name="f16" fmla="*/ f12 1 22803"/>
                <a:gd name="f17" fmla="*/ 0 f13 1"/>
                <a:gd name="f18" fmla="*/ 11401 f12 1"/>
                <a:gd name="f19" fmla="*/ 604828 f13 1"/>
                <a:gd name="f20" fmla="*/ f14 1 f2"/>
                <a:gd name="f21" fmla="*/ f17 1 604828"/>
                <a:gd name="f22" fmla="*/ f18 1 22803"/>
                <a:gd name="f23" fmla="*/ f19 1 604828"/>
                <a:gd name="f24" fmla="*/ f5 1 f15"/>
                <a:gd name="f25" fmla="*/ f6 1 f15"/>
                <a:gd name="f26" fmla="*/ f5 1 f16"/>
                <a:gd name="f27" fmla="*/ f7 1 f16"/>
                <a:gd name="f28" fmla="+- f20 0 f1"/>
                <a:gd name="f29" fmla="*/ f21 1 f15"/>
                <a:gd name="f30" fmla="*/ f22 1 f16"/>
                <a:gd name="f31" fmla="*/ f23 1 f15"/>
                <a:gd name="f32" fmla="*/ f24 f10 1"/>
                <a:gd name="f33" fmla="*/ f25 f10 1"/>
                <a:gd name="f34" fmla="*/ f27 f11 1"/>
                <a:gd name="f35" fmla="*/ f26 f11 1"/>
                <a:gd name="f36" fmla="*/ f29 f10 1"/>
                <a:gd name="f37" fmla="*/ f30 f11 1"/>
                <a:gd name="f38" fmla="*/ f31 f10 1"/>
              </a:gdLst>
              <a:ahLst/>
              <a:cxnLst>
                <a:cxn ang="3cd4">
                  <a:pos x="hc" y="t"/>
                </a:cxn>
                <a:cxn ang="0">
                  <a:pos x="r" y="vc"/>
                </a:cxn>
                <a:cxn ang="cd4">
                  <a:pos x="hc" y="b"/>
                </a:cxn>
                <a:cxn ang="cd2">
                  <a:pos x="l" y="vc"/>
                </a:cxn>
                <a:cxn ang="f28">
                  <a:pos x="f36" y="f37"/>
                </a:cxn>
                <a:cxn ang="f28">
                  <a:pos x="f38" y="f37"/>
                </a:cxn>
              </a:cxnLst>
              <a:rect l="f32" t="f35" r="f33" b="f34"/>
              <a:pathLst>
                <a:path w="604828" h="22803">
                  <a:moveTo>
                    <a:pt x="f6" y="f8"/>
                  </a:moveTo>
                  <a:lnTo>
                    <a:pt x="f5" y="f8"/>
                  </a:lnTo>
                </a:path>
              </a:pathLst>
            </a:custGeom>
            <a:noFill/>
            <a:ln w="12701" cap="flat">
              <a:solidFill>
                <a:srgbClr val="ED7D31"/>
              </a:solidFill>
              <a:prstDash val="solid"/>
              <a:miter/>
            </a:ln>
          </p:spPr>
          <p:txBody>
            <a:bodyPr vert="horz" wrap="square" lIns="299996" tIns="0" rIns="299996" bIns="0" anchor="ctr" anchorCtr="1" compatLnSpc="0">
              <a:noAutofit/>
            </a:bodyPr>
            <a:lstStyle/>
            <a:p>
              <a:pPr algn="ctr" fontAlgn="auto">
                <a:lnSpc>
                  <a:spcPct val="90000"/>
                </a:lnSpc>
                <a:spcAft>
                  <a:spcPts val="200"/>
                </a:spcAft>
              </a:pPr>
              <a:r>
                <a:rPr lang="fr-FR" sz="1800" kern="0">
                  <a:solidFill>
                    <a:srgbClr val="000000"/>
                  </a:solidFill>
                  <a:effectLst/>
                  <a:latin typeface="Liberation Serif"/>
                  <a:ea typeface="SimSun" panose="02010600030101010101" pitchFamily="2" charset="-122"/>
                  <a:cs typeface="Mangal" panose="02040503050203030202" pitchFamily="18" charset="0"/>
                </a:rPr>
                <a:t> </a:t>
              </a:r>
              <a:endParaRPr lang="fr-FR" sz="1200" kern="150">
                <a:solidFill>
                  <a:srgbClr val="000000"/>
                </a:solidFill>
                <a:effectLst/>
                <a:latin typeface="Liberation Serif"/>
                <a:ea typeface="SimSun" panose="02010600030101010101" pitchFamily="2" charset="-122"/>
                <a:cs typeface="Mangal" panose="02040503050203030202" pitchFamily="18" charset="0"/>
              </a:endParaRPr>
            </a:p>
          </p:txBody>
        </p:sp>
        <p:sp>
          <p:nvSpPr>
            <p:cNvPr id="19" name="Forme libre 18">
              <a:extLst>
                <a:ext uri="{FF2B5EF4-FFF2-40B4-BE49-F238E27FC236}">
                  <a16:creationId xmlns:a16="http://schemas.microsoft.com/office/drawing/2014/main" id="{B4A56A42-29AE-9741-867A-AAC93C62692F}"/>
                </a:ext>
              </a:extLst>
            </p:cNvPr>
            <p:cNvSpPr/>
            <p:nvPr/>
          </p:nvSpPr>
          <p:spPr>
            <a:xfrm>
              <a:off x="479767" y="3189244"/>
              <a:ext cx="1535140" cy="1110017"/>
            </a:xfrm>
            <a:custGeom>
              <a:avLst/>
              <a:gdLst>
                <a:gd name="f0" fmla="val 10800000"/>
                <a:gd name="f1" fmla="val 5400000"/>
                <a:gd name="f2" fmla="val 180"/>
                <a:gd name="f3" fmla="val w"/>
                <a:gd name="f4" fmla="val h"/>
                <a:gd name="f5" fmla="val 0"/>
                <a:gd name="f6" fmla="val 1102484"/>
                <a:gd name="f7" fmla="val 806587"/>
                <a:gd name="f8" fmla="val 403294"/>
                <a:gd name="f9" fmla="val 180561"/>
                <a:gd name="f10" fmla="val 246799"/>
                <a:gd name="f11" fmla="val 551242"/>
                <a:gd name="f12" fmla="val 855685"/>
                <a:gd name="f13" fmla="val 626027"/>
                <a:gd name="f14" fmla="val 806588"/>
                <a:gd name="f15" fmla="+- 0 0 -90"/>
                <a:gd name="f16" fmla="*/ f3 1 1102484"/>
                <a:gd name="f17" fmla="*/ f4 1 806587"/>
                <a:gd name="f18" fmla="+- f7 0 f5"/>
                <a:gd name="f19" fmla="+- f6 0 f5"/>
                <a:gd name="f20" fmla="*/ f15 f0 1"/>
                <a:gd name="f21" fmla="*/ f19 1 1102484"/>
                <a:gd name="f22" fmla="*/ f18 1 806587"/>
                <a:gd name="f23" fmla="*/ 0 f19 1"/>
                <a:gd name="f24" fmla="*/ 403294 f18 1"/>
                <a:gd name="f25" fmla="*/ 551242 f19 1"/>
                <a:gd name="f26" fmla="*/ 0 f18 1"/>
                <a:gd name="f27" fmla="*/ 1102484 f19 1"/>
                <a:gd name="f28" fmla="*/ 806588 f18 1"/>
                <a:gd name="f29" fmla="*/ f20 1 f2"/>
                <a:gd name="f30" fmla="*/ f23 1 1102484"/>
                <a:gd name="f31" fmla="*/ f24 1 806587"/>
                <a:gd name="f32" fmla="*/ f25 1 1102484"/>
                <a:gd name="f33" fmla="*/ f26 1 806587"/>
                <a:gd name="f34" fmla="*/ f27 1 1102484"/>
                <a:gd name="f35" fmla="*/ f28 1 806587"/>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1102484" h="806587">
                  <a:moveTo>
                    <a:pt x="f5" y="f8"/>
                  </a:moveTo>
                  <a:cubicBezTo>
                    <a:pt x="f5" y="f9"/>
                    <a:pt x="f10" y="f5"/>
                    <a:pt x="f11" y="f5"/>
                  </a:cubicBezTo>
                  <a:cubicBezTo>
                    <a:pt x="f12" y="f5"/>
                    <a:pt x="f6" y="f9"/>
                    <a:pt x="f6" y="f8"/>
                  </a:cubicBezTo>
                  <a:cubicBezTo>
                    <a:pt x="f6" y="f13"/>
                    <a:pt x="f12" y="f14"/>
                    <a:pt x="f11" y="f14"/>
                  </a:cubicBezTo>
                  <a:cubicBezTo>
                    <a:pt x="f10" y="f14"/>
                    <a:pt x="f5" y="f13"/>
                    <a:pt x="f5" y="f8"/>
                  </a:cubicBezTo>
                  <a:close/>
                </a:path>
              </a:pathLst>
            </a:custGeom>
            <a:solidFill>
              <a:srgbClr val="A5A5A5"/>
            </a:solidFill>
            <a:ln w="12701" cap="flat">
              <a:solidFill>
                <a:srgbClr val="FFFFFF"/>
              </a:solidFill>
              <a:prstDash val="solid"/>
              <a:miter/>
            </a:ln>
          </p:spPr>
          <p:txBody>
            <a:bodyPr vert="horz" wrap="square" lIns="167170" tIns="123837" rIns="167170" bIns="123837" anchor="ctr" anchorCtr="1" compatLnSpc="0">
              <a:noAutofit/>
            </a:bodyPr>
            <a:lstStyle/>
            <a:p>
              <a:pPr algn="ctr" fontAlgn="auto">
                <a:lnSpc>
                  <a:spcPct val="90000"/>
                </a:lnSpc>
                <a:spcAft>
                  <a:spcPts val="400"/>
                </a:spcAft>
              </a:pPr>
              <a:r>
                <a:rPr lang="fr-FR" sz="900" kern="150">
                  <a:solidFill>
                    <a:srgbClr val="FFFFFF"/>
                  </a:solidFill>
                  <a:effectLst/>
                  <a:latin typeface="Calibri" panose="020F0502020204030204" pitchFamily="34" charset="0"/>
                  <a:ea typeface="Calibri" panose="020F0502020204030204" pitchFamily="34" charset="0"/>
                  <a:cs typeface="Mangal" panose="02040503050203030202" pitchFamily="18" charset="0"/>
                </a:rPr>
                <a:t>Espace : devant, sur le côté</a:t>
              </a:r>
              <a:endParaRPr lang="fr-FR" sz="1200" kern="150">
                <a:solidFill>
                  <a:srgbClr val="000000"/>
                </a:solidFill>
                <a:effectLst/>
                <a:latin typeface="Liberation Serif"/>
                <a:ea typeface="SimSun" panose="02010600030101010101" pitchFamily="2" charset="-122"/>
                <a:cs typeface="Mangal" panose="02040503050203030202" pitchFamily="18" charset="0"/>
              </a:endParaRPr>
            </a:p>
          </p:txBody>
        </p:sp>
        <p:sp>
          <p:nvSpPr>
            <p:cNvPr id="20" name="Forme libre 19">
              <a:extLst>
                <a:ext uri="{FF2B5EF4-FFF2-40B4-BE49-F238E27FC236}">
                  <a16:creationId xmlns:a16="http://schemas.microsoft.com/office/drawing/2014/main" id="{1E952F69-490E-814B-B4E2-29531EE76D68}"/>
                </a:ext>
              </a:extLst>
            </p:cNvPr>
            <p:cNvSpPr/>
            <p:nvPr/>
          </p:nvSpPr>
          <p:spPr>
            <a:xfrm rot="599990">
              <a:off x="2109841" y="2508739"/>
              <a:ext cx="366756" cy="31382"/>
            </a:xfrm>
            <a:custGeom>
              <a:avLst/>
              <a:gdLst>
                <a:gd name="f0" fmla="val 10800000"/>
                <a:gd name="f1" fmla="val 5400000"/>
                <a:gd name="f2" fmla="val 180"/>
                <a:gd name="f3" fmla="val w"/>
                <a:gd name="f4" fmla="val h"/>
                <a:gd name="f5" fmla="val 0"/>
                <a:gd name="f6" fmla="val 263394"/>
                <a:gd name="f7" fmla="val 22803"/>
                <a:gd name="f8" fmla="val 11402"/>
                <a:gd name="f9" fmla="+- 0 0 -90"/>
                <a:gd name="f10" fmla="*/ f3 1 263394"/>
                <a:gd name="f11" fmla="*/ f4 1 22803"/>
                <a:gd name="f12" fmla="+- f7 0 f5"/>
                <a:gd name="f13" fmla="+- f6 0 f5"/>
                <a:gd name="f14" fmla="*/ f9 f0 1"/>
                <a:gd name="f15" fmla="*/ f13 1 263394"/>
                <a:gd name="f16" fmla="*/ f12 1 22803"/>
                <a:gd name="f17" fmla="*/ 0 f13 1"/>
                <a:gd name="f18" fmla="*/ 11401 f12 1"/>
                <a:gd name="f19" fmla="*/ 263394 f13 1"/>
                <a:gd name="f20" fmla="*/ f14 1 f2"/>
                <a:gd name="f21" fmla="*/ f17 1 263394"/>
                <a:gd name="f22" fmla="*/ f18 1 22803"/>
                <a:gd name="f23" fmla="*/ f19 1 263394"/>
                <a:gd name="f24" fmla="*/ f5 1 f15"/>
                <a:gd name="f25" fmla="*/ f6 1 f15"/>
                <a:gd name="f26" fmla="*/ f5 1 f16"/>
                <a:gd name="f27" fmla="*/ f7 1 f16"/>
                <a:gd name="f28" fmla="+- f20 0 f1"/>
                <a:gd name="f29" fmla="*/ f21 1 f15"/>
                <a:gd name="f30" fmla="*/ f22 1 f16"/>
                <a:gd name="f31" fmla="*/ f23 1 f15"/>
                <a:gd name="f32" fmla="*/ f24 f10 1"/>
                <a:gd name="f33" fmla="*/ f25 f10 1"/>
                <a:gd name="f34" fmla="*/ f27 f11 1"/>
                <a:gd name="f35" fmla="*/ f26 f11 1"/>
                <a:gd name="f36" fmla="*/ f29 f10 1"/>
                <a:gd name="f37" fmla="*/ f30 f11 1"/>
                <a:gd name="f38" fmla="*/ f31 f10 1"/>
              </a:gdLst>
              <a:ahLst/>
              <a:cxnLst>
                <a:cxn ang="3cd4">
                  <a:pos x="hc" y="t"/>
                </a:cxn>
                <a:cxn ang="0">
                  <a:pos x="r" y="vc"/>
                </a:cxn>
                <a:cxn ang="cd4">
                  <a:pos x="hc" y="b"/>
                </a:cxn>
                <a:cxn ang="cd2">
                  <a:pos x="l" y="vc"/>
                </a:cxn>
                <a:cxn ang="f28">
                  <a:pos x="f36" y="f37"/>
                </a:cxn>
                <a:cxn ang="f28">
                  <a:pos x="f38" y="f37"/>
                </a:cxn>
              </a:cxnLst>
              <a:rect l="f32" t="f35" r="f33" b="f34"/>
              <a:pathLst>
                <a:path w="263394" h="22803">
                  <a:moveTo>
                    <a:pt x="f6" y="f8"/>
                  </a:moveTo>
                  <a:lnTo>
                    <a:pt x="f5" y="f8"/>
                  </a:lnTo>
                </a:path>
              </a:pathLst>
            </a:custGeom>
            <a:noFill/>
            <a:ln w="12701" cap="flat">
              <a:solidFill>
                <a:srgbClr val="ED7D31"/>
              </a:solidFill>
              <a:prstDash val="solid"/>
              <a:miter/>
            </a:ln>
          </p:spPr>
          <p:txBody>
            <a:bodyPr vert="horz" wrap="square" lIns="137809" tIns="4818" rIns="137809" bIns="4818" anchor="ctr" anchorCtr="1" compatLnSpc="0">
              <a:noAutofit/>
            </a:bodyPr>
            <a:lstStyle/>
            <a:p>
              <a:pPr algn="ctr" fontAlgn="auto">
                <a:lnSpc>
                  <a:spcPct val="90000"/>
                </a:lnSpc>
                <a:spcAft>
                  <a:spcPts val="200"/>
                </a:spcAft>
              </a:pPr>
              <a:r>
                <a:rPr lang="fr-FR" sz="1800" kern="0">
                  <a:solidFill>
                    <a:srgbClr val="000000"/>
                  </a:solidFill>
                  <a:effectLst/>
                  <a:latin typeface="Liberation Serif"/>
                  <a:ea typeface="SimSun" panose="02010600030101010101" pitchFamily="2" charset="-122"/>
                  <a:cs typeface="Mangal" panose="02040503050203030202" pitchFamily="18" charset="0"/>
                </a:rPr>
                <a:t> </a:t>
              </a:r>
              <a:endParaRPr lang="fr-FR" sz="1200" kern="150">
                <a:solidFill>
                  <a:srgbClr val="000000"/>
                </a:solidFill>
                <a:effectLst/>
                <a:latin typeface="Liberation Serif"/>
                <a:ea typeface="SimSun" panose="02010600030101010101" pitchFamily="2" charset="-122"/>
                <a:cs typeface="Mangal" panose="02040503050203030202" pitchFamily="18" charset="0"/>
              </a:endParaRPr>
            </a:p>
          </p:txBody>
        </p:sp>
        <p:sp>
          <p:nvSpPr>
            <p:cNvPr id="21" name="Forme libre 20">
              <a:extLst>
                <a:ext uri="{FF2B5EF4-FFF2-40B4-BE49-F238E27FC236}">
                  <a16:creationId xmlns:a16="http://schemas.microsoft.com/office/drawing/2014/main" id="{083FFCCB-657A-3D4B-85CB-BA7417BBAC74}"/>
                </a:ext>
              </a:extLst>
            </p:cNvPr>
            <p:cNvSpPr/>
            <p:nvPr/>
          </p:nvSpPr>
          <p:spPr>
            <a:xfrm>
              <a:off x="0" y="1625062"/>
              <a:ext cx="2163150" cy="1504014"/>
            </a:xfrm>
            <a:custGeom>
              <a:avLst/>
              <a:gdLst>
                <a:gd name="f0" fmla="val 10800000"/>
                <a:gd name="f1" fmla="val 5400000"/>
                <a:gd name="f2" fmla="val 180"/>
                <a:gd name="f3" fmla="val w"/>
                <a:gd name="f4" fmla="val h"/>
                <a:gd name="f5" fmla="val 0"/>
                <a:gd name="f6" fmla="val 1487347"/>
                <a:gd name="f7" fmla="val 806587"/>
                <a:gd name="f8" fmla="val 403294"/>
                <a:gd name="f9" fmla="val 180561"/>
                <a:gd name="f10" fmla="val 332954"/>
                <a:gd name="f11" fmla="val 743674"/>
                <a:gd name="f12" fmla="val 1154394"/>
                <a:gd name="f13" fmla="val 1487348"/>
                <a:gd name="f14" fmla="val 626027"/>
                <a:gd name="f15" fmla="val 806588"/>
                <a:gd name="f16" fmla="+- 0 0 -90"/>
                <a:gd name="f17" fmla="*/ f3 1 1487347"/>
                <a:gd name="f18" fmla="*/ f4 1 806587"/>
                <a:gd name="f19" fmla="+- f7 0 f5"/>
                <a:gd name="f20" fmla="+- f6 0 f5"/>
                <a:gd name="f21" fmla="*/ f16 f0 1"/>
                <a:gd name="f22" fmla="*/ f20 1 1487347"/>
                <a:gd name="f23" fmla="*/ f19 1 806587"/>
                <a:gd name="f24" fmla="*/ 0 f20 1"/>
                <a:gd name="f25" fmla="*/ 403294 f19 1"/>
                <a:gd name="f26" fmla="*/ 743674 f20 1"/>
                <a:gd name="f27" fmla="*/ 0 f19 1"/>
                <a:gd name="f28" fmla="*/ 1487348 f20 1"/>
                <a:gd name="f29" fmla="*/ 806588 f19 1"/>
                <a:gd name="f30" fmla="*/ f21 1 f2"/>
                <a:gd name="f31" fmla="*/ f24 1 1487347"/>
                <a:gd name="f32" fmla="*/ f25 1 806587"/>
                <a:gd name="f33" fmla="*/ f26 1 1487347"/>
                <a:gd name="f34" fmla="*/ f27 1 806587"/>
                <a:gd name="f35" fmla="*/ f28 1 1487347"/>
                <a:gd name="f36" fmla="*/ f29 1 806587"/>
                <a:gd name="f37" fmla="*/ f5 1 f22"/>
                <a:gd name="f38" fmla="*/ f6 1 f22"/>
                <a:gd name="f39" fmla="*/ f5 1 f23"/>
                <a:gd name="f40" fmla="*/ f7 1 f23"/>
                <a:gd name="f41" fmla="+- f30 0 f1"/>
                <a:gd name="f42" fmla="*/ f31 1 f22"/>
                <a:gd name="f43" fmla="*/ f32 1 f23"/>
                <a:gd name="f44" fmla="*/ f33 1 f22"/>
                <a:gd name="f45" fmla="*/ f34 1 f23"/>
                <a:gd name="f46" fmla="*/ f35 1 f22"/>
                <a:gd name="f47" fmla="*/ f36 1 f23"/>
                <a:gd name="f48" fmla="*/ f37 f17 1"/>
                <a:gd name="f49" fmla="*/ f38 f17 1"/>
                <a:gd name="f50" fmla="*/ f40 f18 1"/>
                <a:gd name="f51" fmla="*/ f39 f18 1"/>
                <a:gd name="f52" fmla="*/ f42 f17 1"/>
                <a:gd name="f53" fmla="*/ f43 f18 1"/>
                <a:gd name="f54" fmla="*/ f44 f17 1"/>
                <a:gd name="f55" fmla="*/ f45 f18 1"/>
                <a:gd name="f56" fmla="*/ f46 f17 1"/>
                <a:gd name="f57" fmla="*/ f47 f18 1"/>
              </a:gdLst>
              <a:ahLst/>
              <a:cxnLst>
                <a:cxn ang="3cd4">
                  <a:pos x="hc" y="t"/>
                </a:cxn>
                <a:cxn ang="0">
                  <a:pos x="r" y="vc"/>
                </a:cxn>
                <a:cxn ang="cd4">
                  <a:pos x="hc" y="b"/>
                </a:cxn>
                <a:cxn ang="cd2">
                  <a:pos x="l" y="vc"/>
                </a:cxn>
                <a:cxn ang="f41">
                  <a:pos x="f52" y="f53"/>
                </a:cxn>
                <a:cxn ang="f41">
                  <a:pos x="f54" y="f55"/>
                </a:cxn>
                <a:cxn ang="f41">
                  <a:pos x="f56" y="f53"/>
                </a:cxn>
                <a:cxn ang="f41">
                  <a:pos x="f54" y="f57"/>
                </a:cxn>
                <a:cxn ang="f41">
                  <a:pos x="f52" y="f53"/>
                </a:cxn>
              </a:cxnLst>
              <a:rect l="f48" t="f51" r="f49" b="f50"/>
              <a:pathLst>
                <a:path w="1487347" h="806587">
                  <a:moveTo>
                    <a:pt x="f5" y="f8"/>
                  </a:moveTo>
                  <a:cubicBezTo>
                    <a:pt x="f5" y="f9"/>
                    <a:pt x="f10" y="f5"/>
                    <a:pt x="f11" y="f5"/>
                  </a:cubicBezTo>
                  <a:cubicBezTo>
                    <a:pt x="f12" y="f5"/>
                    <a:pt x="f13" y="f9"/>
                    <a:pt x="f13" y="f8"/>
                  </a:cubicBezTo>
                  <a:cubicBezTo>
                    <a:pt x="f13" y="f14"/>
                    <a:pt x="f12" y="f15"/>
                    <a:pt x="f11" y="f15"/>
                  </a:cubicBezTo>
                  <a:cubicBezTo>
                    <a:pt x="f10" y="f15"/>
                    <a:pt x="f5" y="f14"/>
                    <a:pt x="f5" y="f8"/>
                  </a:cubicBezTo>
                  <a:close/>
                </a:path>
              </a:pathLst>
            </a:custGeom>
            <a:solidFill>
              <a:srgbClr val="FFC000"/>
            </a:solidFill>
            <a:ln w="12701" cap="flat">
              <a:solidFill>
                <a:srgbClr val="FFFFFF"/>
              </a:solidFill>
              <a:prstDash val="solid"/>
              <a:miter/>
            </a:ln>
          </p:spPr>
          <p:txBody>
            <a:bodyPr vert="horz" wrap="square" lIns="222894" tIns="123206" rIns="222894" bIns="123206" anchor="ctr" anchorCtr="1" compatLnSpc="0">
              <a:noAutofit/>
            </a:bodyPr>
            <a:lstStyle/>
            <a:p>
              <a:pPr algn="ctr" fontAlgn="auto">
                <a:lnSpc>
                  <a:spcPct val="90000"/>
                </a:lnSpc>
                <a:spcAft>
                  <a:spcPts val="300"/>
                </a:spcAft>
              </a:pPr>
              <a:r>
                <a:rPr lang="fr-FR" sz="750" kern="150">
                  <a:solidFill>
                    <a:srgbClr val="FFFFFF"/>
                  </a:solidFill>
                  <a:effectLst/>
                  <a:latin typeface="Calibri" panose="020F0502020204030204" pitchFamily="34" charset="0"/>
                  <a:ea typeface="Calibri" panose="020F0502020204030204" pitchFamily="34" charset="0"/>
                  <a:cs typeface="Mangal" panose="02040503050203030202" pitchFamily="18" charset="0"/>
                </a:rPr>
                <a:t>Règles d'action : je lance à une main un objet léger. Je le lance vers le haut pour qu'il aille plus loin...</a:t>
              </a:r>
              <a:endParaRPr lang="fr-FR" sz="1200" kern="150">
                <a:solidFill>
                  <a:srgbClr val="000000"/>
                </a:solidFill>
                <a:effectLst/>
                <a:latin typeface="Liberation Serif"/>
                <a:ea typeface="SimSun" panose="02010600030101010101" pitchFamily="2" charset="-122"/>
                <a:cs typeface="Mangal" panose="02040503050203030202" pitchFamily="18" charset="0"/>
              </a:endParaRPr>
            </a:p>
          </p:txBody>
        </p:sp>
        <p:sp>
          <p:nvSpPr>
            <p:cNvPr id="22" name="Forme libre 21">
              <a:extLst>
                <a:ext uri="{FF2B5EF4-FFF2-40B4-BE49-F238E27FC236}">
                  <a16:creationId xmlns:a16="http://schemas.microsoft.com/office/drawing/2014/main" id="{4DE8E6E9-60A5-4C44-8D98-B359280CD41A}"/>
                </a:ext>
              </a:extLst>
            </p:cNvPr>
            <p:cNvSpPr/>
            <p:nvPr/>
          </p:nvSpPr>
          <p:spPr>
            <a:xfrm rot="3065061">
              <a:off x="2140092" y="1859150"/>
              <a:ext cx="856308" cy="31757"/>
            </a:xfrm>
            <a:custGeom>
              <a:avLst/>
              <a:gdLst>
                <a:gd name="f0" fmla="val 10800000"/>
                <a:gd name="f1" fmla="val 5400000"/>
                <a:gd name="f2" fmla="val 180"/>
                <a:gd name="f3" fmla="val w"/>
                <a:gd name="f4" fmla="val h"/>
                <a:gd name="f5" fmla="val 0"/>
                <a:gd name="f6" fmla="val 622232"/>
                <a:gd name="f7" fmla="val 22803"/>
                <a:gd name="f8" fmla="val 11402"/>
                <a:gd name="f9" fmla="+- 0 0 -90"/>
                <a:gd name="f10" fmla="*/ f3 1 622232"/>
                <a:gd name="f11" fmla="*/ f4 1 22803"/>
                <a:gd name="f12" fmla="+- f7 0 f5"/>
                <a:gd name="f13" fmla="+- f6 0 f5"/>
                <a:gd name="f14" fmla="*/ f9 f0 1"/>
                <a:gd name="f15" fmla="*/ f13 1 622232"/>
                <a:gd name="f16" fmla="*/ f12 1 22803"/>
                <a:gd name="f17" fmla="*/ 0 f13 1"/>
                <a:gd name="f18" fmla="*/ 11401 f12 1"/>
                <a:gd name="f19" fmla="*/ 622232 f13 1"/>
                <a:gd name="f20" fmla="*/ f14 1 f2"/>
                <a:gd name="f21" fmla="*/ f17 1 622232"/>
                <a:gd name="f22" fmla="*/ f18 1 22803"/>
                <a:gd name="f23" fmla="*/ f19 1 622232"/>
                <a:gd name="f24" fmla="*/ f5 1 f15"/>
                <a:gd name="f25" fmla="*/ f6 1 f15"/>
                <a:gd name="f26" fmla="*/ f5 1 f16"/>
                <a:gd name="f27" fmla="*/ f7 1 f16"/>
                <a:gd name="f28" fmla="+- f20 0 f1"/>
                <a:gd name="f29" fmla="*/ f21 1 f15"/>
                <a:gd name="f30" fmla="*/ f22 1 f16"/>
                <a:gd name="f31" fmla="*/ f23 1 f15"/>
                <a:gd name="f32" fmla="*/ f24 f10 1"/>
                <a:gd name="f33" fmla="*/ f25 f10 1"/>
                <a:gd name="f34" fmla="*/ f27 f11 1"/>
                <a:gd name="f35" fmla="*/ f26 f11 1"/>
                <a:gd name="f36" fmla="*/ f29 f10 1"/>
                <a:gd name="f37" fmla="*/ f30 f11 1"/>
                <a:gd name="f38" fmla="*/ f31 f10 1"/>
              </a:gdLst>
              <a:ahLst/>
              <a:cxnLst>
                <a:cxn ang="3cd4">
                  <a:pos x="hc" y="t"/>
                </a:cxn>
                <a:cxn ang="0">
                  <a:pos x="r" y="vc"/>
                </a:cxn>
                <a:cxn ang="cd4">
                  <a:pos x="hc" y="b"/>
                </a:cxn>
                <a:cxn ang="cd2">
                  <a:pos x="l" y="vc"/>
                </a:cxn>
                <a:cxn ang="f28">
                  <a:pos x="f36" y="f37"/>
                </a:cxn>
                <a:cxn ang="f28">
                  <a:pos x="f38" y="f37"/>
                </a:cxn>
              </a:cxnLst>
              <a:rect l="f32" t="f35" r="f33" b="f34"/>
              <a:pathLst>
                <a:path w="622232" h="22803">
                  <a:moveTo>
                    <a:pt x="f6" y="f8"/>
                  </a:moveTo>
                  <a:lnTo>
                    <a:pt x="f5" y="f8"/>
                  </a:lnTo>
                </a:path>
              </a:pathLst>
            </a:custGeom>
            <a:noFill/>
            <a:ln w="12701" cap="flat">
              <a:solidFill>
                <a:srgbClr val="ED7D31"/>
              </a:solidFill>
              <a:prstDash val="solid"/>
              <a:miter/>
            </a:ln>
          </p:spPr>
          <p:txBody>
            <a:bodyPr vert="horz" wrap="square" lIns="308262" tIns="0" rIns="308262" bIns="0" anchor="ctr" anchorCtr="1" compatLnSpc="0">
              <a:noAutofit/>
            </a:bodyPr>
            <a:lstStyle/>
            <a:p>
              <a:pPr algn="ctr" fontAlgn="auto">
                <a:lnSpc>
                  <a:spcPct val="90000"/>
                </a:lnSpc>
                <a:spcAft>
                  <a:spcPts val="200"/>
                </a:spcAft>
              </a:pPr>
              <a:r>
                <a:rPr lang="fr-FR" sz="1800" kern="0" dirty="0">
                  <a:solidFill>
                    <a:srgbClr val="000000"/>
                  </a:solidFill>
                  <a:effectLst/>
                  <a:latin typeface="Liberation Serif"/>
                  <a:ea typeface="SimSun" panose="02010600030101010101" pitchFamily="2" charset="-122"/>
                  <a:cs typeface="Mangal" panose="02040503050203030202" pitchFamily="18" charset="0"/>
                </a:rPr>
                <a:t> </a:t>
              </a:r>
              <a:endParaRPr lang="fr-FR" sz="1200" kern="150" dirty="0">
                <a:solidFill>
                  <a:srgbClr val="000000"/>
                </a:solidFill>
                <a:effectLst/>
                <a:latin typeface="Liberation Serif"/>
                <a:ea typeface="SimSun" panose="02010600030101010101" pitchFamily="2" charset="-122"/>
                <a:cs typeface="Mangal" panose="02040503050203030202" pitchFamily="18" charset="0"/>
              </a:endParaRPr>
            </a:p>
          </p:txBody>
        </p:sp>
        <p:sp>
          <p:nvSpPr>
            <p:cNvPr id="23" name="Forme libre 22">
              <a:extLst>
                <a:ext uri="{FF2B5EF4-FFF2-40B4-BE49-F238E27FC236}">
                  <a16:creationId xmlns:a16="http://schemas.microsoft.com/office/drawing/2014/main" id="{1F4DE8A3-20AF-9E45-9628-DC87A6D4CFCB}"/>
                </a:ext>
              </a:extLst>
            </p:cNvPr>
            <p:cNvSpPr/>
            <p:nvPr/>
          </p:nvSpPr>
          <p:spPr>
            <a:xfrm>
              <a:off x="1179210" y="515054"/>
              <a:ext cx="1463085" cy="1110017"/>
            </a:xfrm>
            <a:custGeom>
              <a:avLst/>
              <a:gdLst>
                <a:gd name="f0" fmla="val 10800000"/>
                <a:gd name="f1" fmla="val 5400000"/>
                <a:gd name="f2" fmla="val 180"/>
                <a:gd name="f3" fmla="val w"/>
                <a:gd name="f4" fmla="val h"/>
                <a:gd name="f5" fmla="val 0"/>
                <a:gd name="f6" fmla="val 1050733"/>
                <a:gd name="f7" fmla="val 806587"/>
                <a:gd name="f8" fmla="val 403294"/>
                <a:gd name="f9" fmla="val 180561"/>
                <a:gd name="f10" fmla="val 235215"/>
                <a:gd name="f11" fmla="val 525367"/>
                <a:gd name="f12" fmla="val 815519"/>
                <a:gd name="f13" fmla="val 1050734"/>
                <a:gd name="f14" fmla="val 626027"/>
                <a:gd name="f15" fmla="val 806588"/>
                <a:gd name="f16" fmla="+- 0 0 -90"/>
                <a:gd name="f17" fmla="*/ f3 1 1050733"/>
                <a:gd name="f18" fmla="*/ f4 1 806587"/>
                <a:gd name="f19" fmla="+- f7 0 f5"/>
                <a:gd name="f20" fmla="+- f6 0 f5"/>
                <a:gd name="f21" fmla="*/ f16 f0 1"/>
                <a:gd name="f22" fmla="*/ f20 1 1050733"/>
                <a:gd name="f23" fmla="*/ f19 1 806587"/>
                <a:gd name="f24" fmla="*/ 0 f20 1"/>
                <a:gd name="f25" fmla="*/ 403294 f19 1"/>
                <a:gd name="f26" fmla="*/ 525367 f20 1"/>
                <a:gd name="f27" fmla="*/ 0 f19 1"/>
                <a:gd name="f28" fmla="*/ 1050734 f20 1"/>
                <a:gd name="f29" fmla="*/ 806588 f19 1"/>
                <a:gd name="f30" fmla="*/ f21 1 f2"/>
                <a:gd name="f31" fmla="*/ f24 1 1050733"/>
                <a:gd name="f32" fmla="*/ f25 1 806587"/>
                <a:gd name="f33" fmla="*/ f26 1 1050733"/>
                <a:gd name="f34" fmla="*/ f27 1 806587"/>
                <a:gd name="f35" fmla="*/ f28 1 1050733"/>
                <a:gd name="f36" fmla="*/ f29 1 806587"/>
                <a:gd name="f37" fmla="*/ f5 1 f22"/>
                <a:gd name="f38" fmla="*/ f6 1 f22"/>
                <a:gd name="f39" fmla="*/ f5 1 f23"/>
                <a:gd name="f40" fmla="*/ f7 1 f23"/>
                <a:gd name="f41" fmla="+- f30 0 f1"/>
                <a:gd name="f42" fmla="*/ f31 1 f22"/>
                <a:gd name="f43" fmla="*/ f32 1 f23"/>
                <a:gd name="f44" fmla="*/ f33 1 f22"/>
                <a:gd name="f45" fmla="*/ f34 1 f23"/>
                <a:gd name="f46" fmla="*/ f35 1 f22"/>
                <a:gd name="f47" fmla="*/ f36 1 f23"/>
                <a:gd name="f48" fmla="*/ f37 f17 1"/>
                <a:gd name="f49" fmla="*/ f38 f17 1"/>
                <a:gd name="f50" fmla="*/ f40 f18 1"/>
                <a:gd name="f51" fmla="*/ f39 f18 1"/>
                <a:gd name="f52" fmla="*/ f42 f17 1"/>
                <a:gd name="f53" fmla="*/ f43 f18 1"/>
                <a:gd name="f54" fmla="*/ f44 f17 1"/>
                <a:gd name="f55" fmla="*/ f45 f18 1"/>
                <a:gd name="f56" fmla="*/ f46 f17 1"/>
                <a:gd name="f57" fmla="*/ f47 f18 1"/>
              </a:gdLst>
              <a:ahLst/>
              <a:cxnLst>
                <a:cxn ang="3cd4">
                  <a:pos x="hc" y="t"/>
                </a:cxn>
                <a:cxn ang="0">
                  <a:pos x="r" y="vc"/>
                </a:cxn>
                <a:cxn ang="cd4">
                  <a:pos x="hc" y="b"/>
                </a:cxn>
                <a:cxn ang="cd2">
                  <a:pos x="l" y="vc"/>
                </a:cxn>
                <a:cxn ang="f41">
                  <a:pos x="f52" y="f53"/>
                </a:cxn>
                <a:cxn ang="f41">
                  <a:pos x="f54" y="f55"/>
                </a:cxn>
                <a:cxn ang="f41">
                  <a:pos x="f56" y="f53"/>
                </a:cxn>
                <a:cxn ang="f41">
                  <a:pos x="f54" y="f57"/>
                </a:cxn>
                <a:cxn ang="f41">
                  <a:pos x="f52" y="f53"/>
                </a:cxn>
              </a:cxnLst>
              <a:rect l="f48" t="f51" r="f49" b="f50"/>
              <a:pathLst>
                <a:path w="1050733" h="806587">
                  <a:moveTo>
                    <a:pt x="f5" y="f8"/>
                  </a:moveTo>
                  <a:cubicBezTo>
                    <a:pt x="f5" y="f9"/>
                    <a:pt x="f10" y="f5"/>
                    <a:pt x="f11" y="f5"/>
                  </a:cubicBezTo>
                  <a:cubicBezTo>
                    <a:pt x="f12" y="f5"/>
                    <a:pt x="f13" y="f9"/>
                    <a:pt x="f13" y="f8"/>
                  </a:cubicBezTo>
                  <a:cubicBezTo>
                    <a:pt x="f13" y="f14"/>
                    <a:pt x="f12" y="f15"/>
                    <a:pt x="f11" y="f15"/>
                  </a:cubicBezTo>
                  <a:cubicBezTo>
                    <a:pt x="f10" y="f15"/>
                    <a:pt x="f5" y="f14"/>
                    <a:pt x="f5" y="f8"/>
                  </a:cubicBezTo>
                  <a:close/>
                </a:path>
              </a:pathLst>
            </a:custGeom>
            <a:solidFill>
              <a:srgbClr val="5B9BD5"/>
            </a:solidFill>
            <a:ln w="12701" cap="flat">
              <a:solidFill>
                <a:srgbClr val="FFFFFF"/>
              </a:solidFill>
              <a:prstDash val="solid"/>
              <a:miter/>
            </a:ln>
          </p:spPr>
          <p:txBody>
            <a:bodyPr vert="horz" wrap="square" lIns="159590" tIns="123837" rIns="159590" bIns="123837" anchor="ctr" anchorCtr="1" compatLnSpc="0">
              <a:noAutofit/>
            </a:bodyPr>
            <a:lstStyle/>
            <a:p>
              <a:pPr algn="ctr" fontAlgn="auto">
                <a:lnSpc>
                  <a:spcPct val="90000"/>
                </a:lnSpc>
                <a:spcAft>
                  <a:spcPts val="400"/>
                </a:spcAft>
              </a:pPr>
              <a:r>
                <a:rPr lang="fr-FR" sz="900" kern="150" dirty="0">
                  <a:solidFill>
                    <a:srgbClr val="FFFFFF"/>
                  </a:solidFill>
                  <a:effectLst/>
                  <a:latin typeface="Calibri" panose="020F0502020204030204" pitchFamily="34" charset="0"/>
                  <a:ea typeface="Calibri" panose="020F0502020204030204" pitchFamily="34" charset="0"/>
                  <a:cs typeface="Mangal" panose="02040503050203030202" pitchFamily="18" charset="0"/>
                </a:rPr>
                <a:t>Temps</a:t>
              </a:r>
              <a:endParaRPr lang="fr-FR" sz="1200" kern="150" dirty="0">
                <a:solidFill>
                  <a:srgbClr val="000000"/>
                </a:solidFill>
                <a:effectLst/>
                <a:latin typeface="Liberation Serif"/>
                <a:ea typeface="SimSun" panose="02010600030101010101" pitchFamily="2" charset="-122"/>
                <a:cs typeface="Mangal" panose="02040503050203030202" pitchFamily="18" charset="0"/>
              </a:endParaRPr>
            </a:p>
          </p:txBody>
        </p:sp>
      </p:grpSp>
    </p:spTree>
    <p:extLst>
      <p:ext uri="{BB962C8B-B14F-4D97-AF65-F5344CB8AC3E}">
        <p14:creationId xmlns:p14="http://schemas.microsoft.com/office/powerpoint/2010/main" val="9593178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A408B1A-4C23-7C4A-AB39-3229D3E13B52}"/>
              </a:ext>
            </a:extLst>
          </p:cNvPr>
          <p:cNvSpPr>
            <a:spLocks noGrp="1"/>
          </p:cNvSpPr>
          <p:nvPr>
            <p:ph type="title"/>
          </p:nvPr>
        </p:nvSpPr>
        <p:spPr>
          <a:xfrm>
            <a:off x="1326169" y="352424"/>
            <a:ext cx="10131425" cy="946997"/>
          </a:xfrm>
        </p:spPr>
        <p:txBody>
          <a:bodyPr>
            <a:normAutofit/>
          </a:bodyPr>
          <a:lstStyle/>
          <a:p>
            <a:r>
              <a:rPr lang="fr-FR" sz="3200" dirty="0"/>
              <a:t>Le lexique au regard des 3 étapes </a:t>
            </a:r>
            <a:r>
              <a:rPr lang="fr-FR" sz="3200" dirty="0">
                <a:hlinkClick r:id="rId2" action="ppaction://hlinksldjump"/>
              </a:rPr>
              <a:t>&lt;</a:t>
            </a:r>
            <a:r>
              <a:rPr lang="fr-FR" sz="3200" dirty="0"/>
              <a:t> </a:t>
            </a:r>
          </a:p>
        </p:txBody>
      </p:sp>
      <p:graphicFrame>
        <p:nvGraphicFramePr>
          <p:cNvPr id="5" name="Tableau 4">
            <a:extLst>
              <a:ext uri="{FF2B5EF4-FFF2-40B4-BE49-F238E27FC236}">
                <a16:creationId xmlns:a16="http://schemas.microsoft.com/office/drawing/2014/main" id="{047DCEB3-2754-8A4F-83B5-B8B9518F3D8D}"/>
              </a:ext>
            </a:extLst>
          </p:cNvPr>
          <p:cNvGraphicFramePr>
            <a:graphicFrameLocks noGrp="1"/>
          </p:cNvGraphicFramePr>
          <p:nvPr>
            <p:extLst>
              <p:ext uri="{D42A27DB-BD31-4B8C-83A1-F6EECF244321}">
                <p14:modId xmlns:p14="http://schemas.microsoft.com/office/powerpoint/2010/main" val="2679356836"/>
              </p:ext>
            </p:extLst>
          </p:nvPr>
        </p:nvGraphicFramePr>
        <p:xfrm>
          <a:off x="558800" y="1476587"/>
          <a:ext cx="11061699" cy="4348776"/>
        </p:xfrm>
        <a:graphic>
          <a:graphicData uri="http://schemas.openxmlformats.org/drawingml/2006/table">
            <a:tbl>
              <a:tblPr>
                <a:tableStyleId>{5C22544A-7EE6-4342-B048-85BDC9FD1C3A}</a:tableStyleId>
              </a:tblPr>
              <a:tblGrid>
                <a:gridCol w="1669974">
                  <a:extLst>
                    <a:ext uri="{9D8B030D-6E8A-4147-A177-3AD203B41FA5}">
                      <a16:colId xmlns:a16="http://schemas.microsoft.com/office/drawing/2014/main" val="3039042025"/>
                    </a:ext>
                  </a:extLst>
                </a:gridCol>
                <a:gridCol w="2927426">
                  <a:extLst>
                    <a:ext uri="{9D8B030D-6E8A-4147-A177-3AD203B41FA5}">
                      <a16:colId xmlns:a16="http://schemas.microsoft.com/office/drawing/2014/main" val="2116238004"/>
                    </a:ext>
                  </a:extLst>
                </a:gridCol>
                <a:gridCol w="3022600">
                  <a:extLst>
                    <a:ext uri="{9D8B030D-6E8A-4147-A177-3AD203B41FA5}">
                      <a16:colId xmlns:a16="http://schemas.microsoft.com/office/drawing/2014/main" val="2157970504"/>
                    </a:ext>
                  </a:extLst>
                </a:gridCol>
                <a:gridCol w="3441699">
                  <a:extLst>
                    <a:ext uri="{9D8B030D-6E8A-4147-A177-3AD203B41FA5}">
                      <a16:colId xmlns:a16="http://schemas.microsoft.com/office/drawing/2014/main" val="946816550"/>
                    </a:ext>
                  </a:extLst>
                </a:gridCol>
              </a:tblGrid>
              <a:tr h="822113">
                <a:tc rowSpan="4">
                  <a:txBody>
                    <a:bodyPr/>
                    <a:lstStyle/>
                    <a:p>
                      <a:pPr marL="0" indent="0" algn="ctr">
                        <a:buFontTx/>
                        <a:buNone/>
                      </a:pPr>
                      <a:r>
                        <a:rPr lang="fr-FR" sz="1400" kern="150" dirty="0">
                          <a:effectLst/>
                        </a:rPr>
                        <a:t>S’exprimer à partir d’un vocabulaire appris et l’utiliser pour expliquer </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34925" marR="34925" marT="34925" marB="34925" anchor="ctr"/>
                </a:tc>
                <a:tc>
                  <a:txBody>
                    <a:bodyPr/>
                    <a:lstStyle/>
                    <a:p>
                      <a:pPr algn="ctr"/>
                      <a:r>
                        <a:rPr lang="fr-FR" sz="1400" kern="150" dirty="0">
                          <a:effectLst/>
                        </a:rPr>
                        <a:t>Étape 1 ; Autour de 2-3 ans</a:t>
                      </a:r>
                    </a:p>
                    <a:p>
                      <a:pPr algn="ctr"/>
                      <a:r>
                        <a:rPr lang="fr-FR" sz="1400" kern="150" dirty="0">
                          <a:effectLst/>
                        </a:rPr>
                        <a:t>Découvrir/ explorer</a:t>
                      </a:r>
                      <a:endParaRPr lang="fr-FR" sz="1400" kern="150" dirty="0">
                        <a:solidFill>
                          <a:srgbClr val="000000"/>
                        </a:solidFill>
                        <a:effectLst/>
                      </a:endParaRPr>
                    </a:p>
                    <a:p>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34925" marR="34925" marT="34925" marB="34925">
                    <a:solidFill>
                      <a:schemeClr val="accent1">
                        <a:lumMod val="40000"/>
                        <a:lumOff val="60000"/>
                      </a:schemeClr>
                    </a:solidFill>
                  </a:tcPr>
                </a:tc>
                <a:tc>
                  <a:txBody>
                    <a:bodyPr/>
                    <a:lstStyle/>
                    <a:p>
                      <a:pPr algn="ctr"/>
                      <a:r>
                        <a:rPr lang="fr-FR" sz="1400" kern="150" dirty="0">
                          <a:effectLst/>
                        </a:rPr>
                        <a:t>Étape 2 : Autour de 3-4 ans</a:t>
                      </a:r>
                    </a:p>
                    <a:p>
                      <a:pPr algn="ctr"/>
                      <a:r>
                        <a:rPr lang="fr-FR" sz="1400" kern="150" dirty="0">
                          <a:effectLst/>
                        </a:rPr>
                        <a:t>Explorer/ affiner</a:t>
                      </a:r>
                      <a:endParaRPr lang="fr-FR" sz="1400" kern="150" dirty="0">
                        <a:solidFill>
                          <a:srgbClr val="000000"/>
                        </a:solidFill>
                        <a:effectLst/>
                      </a:endParaRPr>
                    </a:p>
                  </a:txBody>
                  <a:tcPr marL="34925" marR="34925" marT="34925" marB="34925">
                    <a:solidFill>
                      <a:schemeClr val="accent5">
                        <a:lumMod val="60000"/>
                        <a:lumOff val="40000"/>
                      </a:schemeClr>
                    </a:solidFill>
                  </a:tcPr>
                </a:tc>
                <a:tc>
                  <a:txBody>
                    <a:bodyPr/>
                    <a:lstStyle/>
                    <a:p>
                      <a:pPr algn="ctr"/>
                      <a:r>
                        <a:rPr lang="fr-FR" sz="1400" kern="150" dirty="0">
                          <a:effectLst/>
                        </a:rPr>
                        <a:t>Étape 3 : Autour de 5 ans</a:t>
                      </a:r>
                    </a:p>
                    <a:p>
                      <a:r>
                        <a:rPr lang="fr-FR" sz="1400" kern="150" dirty="0">
                          <a:effectLst/>
                        </a:rPr>
                        <a:t>                   Affiner, ajuster, enchaîner</a:t>
                      </a:r>
                    </a:p>
                    <a:p>
                      <a:r>
                        <a:rPr lang="fr-FR" sz="1400" kern="150" dirty="0">
                          <a:effectLst/>
                        </a:rPr>
                        <a:t>               Construire un projet d’actions</a:t>
                      </a:r>
                      <a:endParaRPr lang="fr-FR" sz="1400" kern="150" dirty="0">
                        <a:solidFill>
                          <a:srgbClr val="000000"/>
                        </a:solidFill>
                        <a:effectLst/>
                      </a:endParaRPr>
                    </a:p>
                    <a:p>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34925" marR="34925" marT="34925" marB="34925">
                    <a:solidFill>
                      <a:srgbClr val="92D050"/>
                    </a:solidFill>
                  </a:tcPr>
                </a:tc>
                <a:extLst>
                  <a:ext uri="{0D108BD9-81ED-4DB2-BD59-A6C34878D82A}">
                    <a16:rowId xmlns:a16="http://schemas.microsoft.com/office/drawing/2014/main" val="314798575"/>
                  </a:ext>
                </a:extLst>
              </a:tr>
              <a:tr h="702063">
                <a:tc vMerge="1">
                  <a:txBody>
                    <a:bodyPr/>
                    <a:lstStyle/>
                    <a:p>
                      <a:pPr marL="285750" indent="-285750" algn="ctr">
                        <a:buFont typeface="Arial" panose="020B0604020202020204" pitchFamily="34" charset="0"/>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34925" marR="34925" marT="34925" marB="34925"/>
                </a:tc>
                <a:tc>
                  <a:txBody>
                    <a:bodyPr/>
                    <a:lstStyle/>
                    <a:p>
                      <a:r>
                        <a:rPr lang="fr-FR" sz="1400" kern="150" dirty="0">
                          <a:effectLst/>
                        </a:rPr>
                        <a:t>Un lexique lié au lancer :</a:t>
                      </a:r>
                    </a:p>
                  </a:txBody>
                  <a:tcPr marL="34925" marR="34925" marT="34925" marB="34925">
                    <a:solidFill>
                      <a:schemeClr val="accent1">
                        <a:lumMod val="40000"/>
                        <a:lumOff val="60000"/>
                      </a:schemeClr>
                    </a:solidFill>
                  </a:tcPr>
                </a:tc>
                <a:tc>
                  <a:txBody>
                    <a:bodyPr/>
                    <a:lstStyle/>
                    <a:p>
                      <a:r>
                        <a:rPr lang="fr-FR" sz="1400" kern="150" dirty="0">
                          <a:effectLst/>
                        </a:rPr>
                        <a:t>Un lexique reprenant les différentes formes de lancer </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34925" marR="34925" marT="34925" marB="34925">
                    <a:solidFill>
                      <a:schemeClr val="accent5">
                        <a:lumMod val="60000"/>
                        <a:lumOff val="40000"/>
                      </a:schemeClr>
                    </a:solidFill>
                  </a:tcPr>
                </a:tc>
                <a:tc>
                  <a:txBody>
                    <a:bodyPr/>
                    <a:lstStyle/>
                    <a:p>
                      <a:r>
                        <a:rPr lang="fr-FR" sz="1400" kern="150" dirty="0">
                          <a:effectLst/>
                        </a:rPr>
                        <a:t>Un lexique mettant en avant l’interaction</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34925" marR="34925" marT="34925" marB="34925">
                    <a:solidFill>
                      <a:srgbClr val="92D050"/>
                    </a:solidFill>
                  </a:tcPr>
                </a:tc>
                <a:extLst>
                  <a:ext uri="{0D108BD9-81ED-4DB2-BD59-A6C34878D82A}">
                    <a16:rowId xmlns:a16="http://schemas.microsoft.com/office/drawing/2014/main" val="2655802220"/>
                  </a:ext>
                </a:extLst>
              </a:tr>
              <a:tr h="1225454">
                <a:tc vMerge="1">
                  <a:txBody>
                    <a:bodyPr/>
                    <a:lstStyle/>
                    <a:p>
                      <a:endParaRPr lang="fr-FR"/>
                    </a:p>
                  </a:txBody>
                  <a:tcPr/>
                </a:tc>
                <a:tc>
                  <a:txBody>
                    <a:bodyPr/>
                    <a:lstStyle/>
                    <a:p>
                      <a:r>
                        <a:rPr lang="fr-FR" sz="1400" kern="150" dirty="0">
                          <a:effectLst/>
                        </a:rPr>
                        <a:t>Savoir nommer des engins: un vortex, un cerceau…</a:t>
                      </a:r>
                    </a:p>
                    <a:p>
                      <a:r>
                        <a:rPr lang="fr-FR" sz="1400" kern="150" dirty="0">
                          <a:solidFill>
                            <a:srgbClr val="000000"/>
                          </a:solidFill>
                          <a:effectLst/>
                          <a:latin typeface="Liberation Serif"/>
                          <a:ea typeface="SimSun" panose="02010600030101010101" pitchFamily="2" charset="-122"/>
                          <a:cs typeface="Mangal" panose="02040503050203030202" pitchFamily="18" charset="0"/>
                        </a:rPr>
                        <a:t>Savoir nommer une action: lancer, jeter</a:t>
                      </a:r>
                    </a:p>
                    <a:p>
                      <a:r>
                        <a:rPr lang="fr-FR" sz="1400" kern="150" dirty="0">
                          <a:solidFill>
                            <a:srgbClr val="000000"/>
                          </a:solidFill>
                          <a:effectLst/>
                          <a:latin typeface="Liberation Serif"/>
                          <a:ea typeface="SimSun" panose="02010600030101010101" pitchFamily="2" charset="-122"/>
                          <a:cs typeface="Mangal" panose="02040503050203030202" pitchFamily="18" charset="0"/>
                        </a:rPr>
                        <a:t>Savoir nommer une cible :</a:t>
                      </a:r>
                    </a:p>
                    <a:p>
                      <a:r>
                        <a:rPr lang="fr-FR" sz="1400" kern="150" dirty="0">
                          <a:solidFill>
                            <a:srgbClr val="000000"/>
                          </a:solidFill>
                          <a:effectLst/>
                          <a:latin typeface="Liberation Serif"/>
                          <a:ea typeface="SimSun" panose="02010600030101010101" pitchFamily="2" charset="-122"/>
                          <a:cs typeface="Mangal" panose="02040503050203030202" pitchFamily="18" charset="0"/>
                        </a:rPr>
                        <a:t>Carton, quille…</a:t>
                      </a:r>
                    </a:p>
                    <a:p>
                      <a:endParaRPr lang="fr-FR" sz="1400" kern="150" dirty="0">
                        <a:effectLst/>
                      </a:endParaRPr>
                    </a:p>
                  </a:txBody>
                  <a:tcPr marL="34925" marR="34925" marT="34925" marB="34925">
                    <a:solidFill>
                      <a:schemeClr val="accent1">
                        <a:lumMod val="40000"/>
                        <a:lumOff val="60000"/>
                      </a:schemeClr>
                    </a:solidFill>
                  </a:tcPr>
                </a:tc>
                <a:tc>
                  <a:txBody>
                    <a:bodyPr/>
                    <a:lstStyle/>
                    <a:p>
                      <a:r>
                        <a:rPr lang="fr-FR" sz="1400" kern="150" dirty="0">
                          <a:solidFill>
                            <a:srgbClr val="000000"/>
                          </a:solidFill>
                          <a:effectLst/>
                          <a:latin typeface="Liberation Serif"/>
                          <a:ea typeface="SimSun" panose="02010600030101010101" pitchFamily="2" charset="-122"/>
                          <a:cs typeface="Mangal" panose="02040503050203030202" pitchFamily="18" charset="0"/>
                        </a:rPr>
                        <a:t>Savoir nommer les formes de lancer:</a:t>
                      </a:r>
                    </a:p>
                    <a:p>
                      <a:r>
                        <a:rPr lang="fr-FR" sz="1400" kern="150" dirty="0">
                          <a:solidFill>
                            <a:srgbClr val="000000"/>
                          </a:solidFill>
                          <a:effectLst/>
                          <a:latin typeface="Liberation Serif"/>
                          <a:ea typeface="SimSun" panose="02010600030101010101" pitchFamily="2" charset="-122"/>
                          <a:cs typeface="Mangal" panose="02040503050203030202" pitchFamily="18" charset="0"/>
                        </a:rPr>
                        <a:t>A bras cassé</a:t>
                      </a:r>
                    </a:p>
                    <a:p>
                      <a:r>
                        <a:rPr lang="fr-FR" sz="1400" kern="150" dirty="0">
                          <a:solidFill>
                            <a:srgbClr val="000000"/>
                          </a:solidFill>
                          <a:effectLst/>
                          <a:latin typeface="Liberation Serif"/>
                          <a:ea typeface="SimSun" panose="02010600030101010101" pitchFamily="2" charset="-122"/>
                          <a:cs typeface="Mangal" panose="02040503050203030202" pitchFamily="18" charset="0"/>
                        </a:rPr>
                        <a:t>En poussant</a:t>
                      </a:r>
                    </a:p>
                    <a:p>
                      <a:r>
                        <a:rPr lang="fr-FR" sz="1400" kern="150" dirty="0">
                          <a:solidFill>
                            <a:srgbClr val="000000"/>
                          </a:solidFill>
                          <a:effectLst/>
                          <a:latin typeface="Liberation Serif"/>
                          <a:ea typeface="SimSun" panose="02010600030101010101" pitchFamily="2" charset="-122"/>
                          <a:cs typeface="Mangal" panose="02040503050203030202" pitchFamily="18" charset="0"/>
                        </a:rPr>
                        <a:t>En rotation</a:t>
                      </a:r>
                    </a:p>
                    <a:p>
                      <a:r>
                        <a:rPr lang="fr-FR" sz="1400" kern="150" dirty="0">
                          <a:solidFill>
                            <a:srgbClr val="000000"/>
                          </a:solidFill>
                          <a:effectLst/>
                          <a:latin typeface="Liberation Serif"/>
                          <a:ea typeface="SimSun" panose="02010600030101010101" pitchFamily="2" charset="-122"/>
                          <a:cs typeface="Mangal" panose="02040503050203030202" pitchFamily="18" charset="0"/>
                        </a:rPr>
                        <a:t>A la cuillère</a:t>
                      </a:r>
                    </a:p>
                  </a:txBody>
                  <a:tcPr marL="34925" marR="34925" marT="34925" marB="34925">
                    <a:solidFill>
                      <a:schemeClr val="accent5">
                        <a:lumMod val="60000"/>
                        <a:lumOff val="40000"/>
                      </a:schemeClr>
                    </a:solidFill>
                  </a:tcPr>
                </a:tc>
                <a:tc>
                  <a:txBody>
                    <a:bodyPr/>
                    <a:lstStyle/>
                    <a:p>
                      <a:r>
                        <a:rPr lang="fr-FR" sz="1400" kern="150" dirty="0">
                          <a:solidFill>
                            <a:srgbClr val="000000"/>
                          </a:solidFill>
                          <a:effectLst/>
                          <a:latin typeface="Liberation Serif"/>
                          <a:ea typeface="SimSun" panose="02010600030101010101" pitchFamily="2" charset="-122"/>
                          <a:cs typeface="Mangal" panose="02040503050203030202" pitchFamily="18" charset="0"/>
                        </a:rPr>
                        <a:t>Savoir identifier les effets de mon action en prenant en compte la manière de lancer, l’engin, la distance et la cible.</a:t>
                      </a:r>
                    </a:p>
                  </a:txBody>
                  <a:tcPr marL="34925" marR="34925" marT="34925" marB="34925">
                    <a:solidFill>
                      <a:srgbClr val="92D050"/>
                    </a:solidFill>
                  </a:tcPr>
                </a:tc>
                <a:extLst>
                  <a:ext uri="{0D108BD9-81ED-4DB2-BD59-A6C34878D82A}">
                    <a16:rowId xmlns:a16="http://schemas.microsoft.com/office/drawing/2014/main" val="3486381703"/>
                  </a:ext>
                </a:extLst>
              </a:tr>
              <a:tr h="1373413">
                <a:tc vMerge="1">
                  <a:txBody>
                    <a:bodyPr/>
                    <a:lstStyle/>
                    <a:p>
                      <a:pPr marL="285750" indent="-285750">
                        <a:buFont typeface="Arial" panose="020B0604020202020204" pitchFamily="34" charset="0"/>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34925" marR="34925" marT="34925" marB="34925"/>
                </a:tc>
                <a:tc>
                  <a:txBody>
                    <a:bodyPr/>
                    <a:lstStyle/>
                    <a:p>
                      <a:pPr marL="0" algn="l" defTabSz="457200" rtl="0" eaLnBrk="1" latinLnBrk="0" hangingPunct="1"/>
                      <a:r>
                        <a:rPr lang="fr-FR" sz="1400" kern="150" dirty="0">
                          <a:solidFill>
                            <a:srgbClr val="000000"/>
                          </a:solidFill>
                          <a:effectLst/>
                          <a:latin typeface="Liberation Serif"/>
                          <a:ea typeface="SimSun" panose="02010600030101010101" pitchFamily="2" charset="-122"/>
                          <a:cs typeface="Mangal" panose="02040503050203030202" pitchFamily="18" charset="0"/>
                        </a:rPr>
                        <a:t>« je lance un vortex dans un carton… »</a:t>
                      </a:r>
                    </a:p>
                    <a:p>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34925" marR="34925" marT="34925" marB="34925">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400" kern="150" dirty="0">
                          <a:solidFill>
                            <a:srgbClr val="000000"/>
                          </a:solidFill>
                          <a:effectLst/>
                          <a:latin typeface="Liberation Serif"/>
                          <a:ea typeface="SimSun" panose="02010600030101010101" pitchFamily="2" charset="-122"/>
                          <a:cs typeface="Mangal" panose="02040503050203030202" pitchFamily="18" charset="0"/>
                        </a:rPr>
                        <a:t>« Je lance en poussant à 2 mains un gros ballon dans un carton ».</a:t>
                      </a:r>
                    </a:p>
                  </a:txBody>
                  <a:tcPr marL="34925" marR="34925" marT="34925" marB="34925">
                    <a:solidFill>
                      <a:schemeClr val="accent5">
                        <a:lumMod val="60000"/>
                        <a:lumOff val="4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400" kern="150" dirty="0">
                          <a:solidFill>
                            <a:srgbClr val="000000"/>
                          </a:solidFill>
                          <a:effectLst/>
                          <a:latin typeface="Liberation Serif"/>
                          <a:ea typeface="SimSun" panose="02010600030101010101" pitchFamily="2" charset="-122"/>
                          <a:cs typeface="Mangal" panose="02040503050203030202" pitchFamily="18" charset="0"/>
                        </a:rPr>
                        <a:t>« Je lance la balle à bras cassé car elle va plus loin que si je lance avec un bras tendu et je vise mieux.».</a:t>
                      </a:r>
                    </a:p>
                    <a:p>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34925" marR="34925" marT="34925" marB="34925">
                    <a:solidFill>
                      <a:srgbClr val="92D050"/>
                    </a:solidFill>
                  </a:tcPr>
                </a:tc>
                <a:extLst>
                  <a:ext uri="{0D108BD9-81ED-4DB2-BD59-A6C34878D82A}">
                    <a16:rowId xmlns:a16="http://schemas.microsoft.com/office/drawing/2014/main" val="2644531540"/>
                  </a:ext>
                </a:extLst>
              </a:tr>
            </a:tbl>
          </a:graphicData>
        </a:graphic>
      </p:graphicFrame>
    </p:spTree>
    <p:extLst>
      <p:ext uri="{BB962C8B-B14F-4D97-AF65-F5344CB8AC3E}">
        <p14:creationId xmlns:p14="http://schemas.microsoft.com/office/powerpoint/2010/main" val="35801683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graphicFrame>
        <p:nvGraphicFramePr>
          <p:cNvPr id="8" name="Espace réservé du contenu 3">
            <a:extLst>
              <a:ext uri="{FF2B5EF4-FFF2-40B4-BE49-F238E27FC236}">
                <a16:creationId xmlns:a16="http://schemas.microsoft.com/office/drawing/2014/main" id="{FDEEEE07-3415-D844-B7AF-3D3D3B82CCF1}"/>
              </a:ext>
            </a:extLst>
          </p:cNvPr>
          <p:cNvGraphicFramePr>
            <a:graphicFrameLocks/>
          </p:cNvGraphicFramePr>
          <p:nvPr>
            <p:extLst>
              <p:ext uri="{D42A27DB-BD31-4B8C-83A1-F6EECF244321}">
                <p14:modId xmlns:p14="http://schemas.microsoft.com/office/powerpoint/2010/main" val="478149258"/>
              </p:ext>
            </p:extLst>
          </p:nvPr>
        </p:nvGraphicFramePr>
        <p:xfrm>
          <a:off x="484877" y="1338933"/>
          <a:ext cx="11222245" cy="5128683"/>
        </p:xfrm>
        <a:graphic>
          <a:graphicData uri="http://schemas.openxmlformats.org/drawingml/2006/table">
            <a:tbl>
              <a:tblPr>
                <a:tableStyleId>{5C22544A-7EE6-4342-B048-85BDC9FD1C3A}</a:tableStyleId>
              </a:tblPr>
              <a:tblGrid>
                <a:gridCol w="1873598">
                  <a:extLst>
                    <a:ext uri="{9D8B030D-6E8A-4147-A177-3AD203B41FA5}">
                      <a16:colId xmlns:a16="http://schemas.microsoft.com/office/drawing/2014/main" val="4172599329"/>
                    </a:ext>
                  </a:extLst>
                </a:gridCol>
                <a:gridCol w="2728938">
                  <a:extLst>
                    <a:ext uri="{9D8B030D-6E8A-4147-A177-3AD203B41FA5}">
                      <a16:colId xmlns:a16="http://schemas.microsoft.com/office/drawing/2014/main" val="3748100548"/>
                    </a:ext>
                  </a:extLst>
                </a:gridCol>
                <a:gridCol w="3625006">
                  <a:extLst>
                    <a:ext uri="{9D8B030D-6E8A-4147-A177-3AD203B41FA5}">
                      <a16:colId xmlns:a16="http://schemas.microsoft.com/office/drawing/2014/main" val="2109166297"/>
                    </a:ext>
                  </a:extLst>
                </a:gridCol>
                <a:gridCol w="2994703">
                  <a:extLst>
                    <a:ext uri="{9D8B030D-6E8A-4147-A177-3AD203B41FA5}">
                      <a16:colId xmlns:a16="http://schemas.microsoft.com/office/drawing/2014/main" val="227022773"/>
                    </a:ext>
                  </a:extLst>
                </a:gridCol>
              </a:tblGrid>
              <a:tr h="408644">
                <a:tc>
                  <a:txBody>
                    <a:bodyPr/>
                    <a:lstStyle/>
                    <a:p>
                      <a:pPr algn="ct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65173" marR="65173" marT="0" marB="0"/>
                </a:tc>
                <a:tc>
                  <a:txBody>
                    <a:bodyPr/>
                    <a:lstStyle/>
                    <a:p>
                      <a:pPr algn="ctr"/>
                      <a:r>
                        <a:rPr lang="fr-FR" sz="1400" kern="150" dirty="0">
                          <a:solidFill>
                            <a:srgbClr val="000000"/>
                          </a:solidFill>
                          <a:effectLst/>
                          <a:latin typeface="Liberation Serif"/>
                          <a:ea typeface="SimSun" panose="02010600030101010101" pitchFamily="2" charset="-122"/>
                          <a:cs typeface="Mangal" panose="02040503050203030202" pitchFamily="18" charset="0"/>
                        </a:rPr>
                        <a:t>Etape 1</a:t>
                      </a:r>
                    </a:p>
                  </a:txBody>
                  <a:tcPr marL="65173" marR="65173" marT="0" marB="0" anchor="ctr">
                    <a:solidFill>
                      <a:schemeClr val="accent1">
                        <a:lumMod val="40000"/>
                        <a:lumOff val="60000"/>
                      </a:schemeClr>
                    </a:solidFill>
                  </a:tcPr>
                </a:tc>
                <a:tc>
                  <a:txBody>
                    <a:bodyPr/>
                    <a:lstStyle/>
                    <a:p>
                      <a:pPr algn="ctr"/>
                      <a:r>
                        <a:rPr lang="fr-FR" sz="1400" kern="150" dirty="0">
                          <a:solidFill>
                            <a:srgbClr val="000000"/>
                          </a:solidFill>
                          <a:effectLst/>
                          <a:latin typeface="Liberation Serif"/>
                          <a:ea typeface="SimSun" panose="02010600030101010101" pitchFamily="2" charset="-122"/>
                          <a:cs typeface="Mangal" panose="02040503050203030202" pitchFamily="18" charset="0"/>
                        </a:rPr>
                        <a:t>Etape 2</a:t>
                      </a:r>
                    </a:p>
                  </a:txBody>
                  <a:tcPr marL="65173" marR="65173" marT="0" marB="0" anchor="ctr">
                    <a:solidFill>
                      <a:schemeClr val="accent5">
                        <a:lumMod val="60000"/>
                        <a:lumOff val="40000"/>
                      </a:schemeClr>
                    </a:solidFill>
                  </a:tcPr>
                </a:tc>
                <a:tc>
                  <a:txBody>
                    <a:bodyPr/>
                    <a:lstStyle/>
                    <a:p>
                      <a:pPr algn="ctr"/>
                      <a:r>
                        <a:rPr lang="fr-FR" sz="1400" kern="150" dirty="0">
                          <a:solidFill>
                            <a:srgbClr val="000000"/>
                          </a:solidFill>
                          <a:effectLst/>
                          <a:latin typeface="Liberation Serif"/>
                          <a:ea typeface="SimSun" panose="02010600030101010101" pitchFamily="2" charset="-122"/>
                          <a:cs typeface="Mangal" panose="02040503050203030202" pitchFamily="18" charset="0"/>
                        </a:rPr>
                        <a:t>Etape 3</a:t>
                      </a:r>
                    </a:p>
                  </a:txBody>
                  <a:tcPr marL="65173" marR="65173" marT="0" marB="0" anchor="ctr">
                    <a:solidFill>
                      <a:srgbClr val="92D050"/>
                    </a:solidFill>
                  </a:tcPr>
                </a:tc>
                <a:extLst>
                  <a:ext uri="{0D108BD9-81ED-4DB2-BD59-A6C34878D82A}">
                    <a16:rowId xmlns:a16="http://schemas.microsoft.com/office/drawing/2014/main" val="4273832517"/>
                  </a:ext>
                </a:extLst>
              </a:tr>
              <a:tr h="2482971">
                <a:tc>
                  <a:txBody>
                    <a:bodyPr/>
                    <a:lstStyle/>
                    <a:p>
                      <a:pPr algn="ctr"/>
                      <a:r>
                        <a:rPr lang="fr-FR" sz="1400" kern="150" dirty="0">
                          <a:effectLst/>
                        </a:rPr>
                        <a:t>Comprendre.</a:t>
                      </a:r>
                    </a:p>
                    <a:p>
                      <a:pPr algn="ctr"/>
                      <a:r>
                        <a:rPr lang="fr-FR" sz="1400" kern="150" dirty="0">
                          <a:effectLst/>
                        </a:rPr>
                        <a:t>Quoi ?</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65173" marR="65173" marT="0" marB="0" anchor="ctr"/>
                </a:tc>
                <a:tc>
                  <a:txBody>
                    <a:bodyPr/>
                    <a:lstStyle/>
                    <a:p>
                      <a:r>
                        <a:rPr lang="fr-FR" sz="1400" kern="150" dirty="0">
                          <a:effectLst/>
                        </a:rPr>
                        <a:t>L’élève sait expliquer le jeu et le dispositif  à l’aide de phrases simples. Il sait également exprimer ses émotions.</a:t>
                      </a:r>
                    </a:p>
                    <a:p>
                      <a:endParaRPr lang="fr-FR" sz="1400" kern="150" dirty="0">
                        <a:effectLst/>
                      </a:endParaRPr>
                    </a:p>
                    <a:p>
                      <a:r>
                        <a:rPr lang="fr-FR" sz="1400" kern="150" dirty="0">
                          <a:effectLst/>
                        </a:rPr>
                        <a:t> cf. lexique</a:t>
                      </a:r>
                    </a:p>
                    <a:p>
                      <a:r>
                        <a:rPr lang="fr-FR" sz="1400" kern="150" dirty="0">
                          <a:effectLst/>
                        </a:rPr>
                        <a:t>Le quoi ?</a:t>
                      </a:r>
                    </a:p>
                    <a:p>
                      <a:r>
                        <a:rPr lang="fr-FR" sz="1400" kern="150" dirty="0">
                          <a:effectLst/>
                        </a:rPr>
                        <a:t> </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65173" marR="65173" marT="0" marB="0">
                    <a:solidFill>
                      <a:schemeClr val="accent1">
                        <a:lumMod val="40000"/>
                        <a:lumOff val="60000"/>
                      </a:schemeClr>
                    </a:solidFill>
                  </a:tcPr>
                </a:tc>
                <a:tc>
                  <a:txBody>
                    <a:bodyPr/>
                    <a:lstStyle/>
                    <a:p>
                      <a:r>
                        <a:rPr lang="fr-FR" sz="1400" kern="150" dirty="0">
                          <a:effectLst/>
                        </a:rPr>
                        <a:t>Il a compris qu’existent d’autres gestes adaptés à un engin et à une cible et il sait l’expliquer en développant des phrases de plus en plus riches pour décrire ses actions et expliquer ses émotions. </a:t>
                      </a:r>
                    </a:p>
                    <a:p>
                      <a:endParaRPr lang="fr-FR" sz="1400" kern="150" dirty="0">
                        <a:effectLst/>
                      </a:endParaRPr>
                    </a:p>
                    <a:p>
                      <a:r>
                        <a:rPr lang="fr-FR" sz="1400" kern="150" dirty="0">
                          <a:effectLst/>
                        </a:rPr>
                        <a:t>Cf./ lexique</a:t>
                      </a:r>
                    </a:p>
                    <a:p>
                      <a:r>
                        <a:rPr lang="fr-FR" sz="1400" kern="150" dirty="0">
                          <a:effectLst/>
                        </a:rPr>
                        <a:t>Le comment ?</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65173" marR="65173" marT="0" marB="0">
                    <a:solidFill>
                      <a:schemeClr val="accent5">
                        <a:lumMod val="60000"/>
                        <a:lumOff val="40000"/>
                      </a:schemeClr>
                    </a:solidFill>
                  </a:tcPr>
                </a:tc>
                <a:tc>
                  <a:txBody>
                    <a:bodyPr/>
                    <a:lstStyle/>
                    <a:p>
                      <a:pPr algn="l"/>
                      <a:r>
                        <a:rPr lang="fr-FR" sz="1400" kern="150" dirty="0">
                          <a:effectLst/>
                        </a:rPr>
                        <a:t>L’élève  a compris l’intérêt d’ utiliser un geste en fonction d’une cible, d’une  distance et d’un l’engin. </a:t>
                      </a:r>
                    </a:p>
                    <a:p>
                      <a:pPr algn="l"/>
                      <a:r>
                        <a:rPr lang="fr-FR" sz="1400" kern="150" dirty="0">
                          <a:effectLst/>
                        </a:rPr>
                        <a:t>Il  construit des phrases complexes pour décrire des enchaînements d'actions et expliquer comment il  fait.</a:t>
                      </a:r>
                      <a:br>
                        <a:rPr lang="fr-FR" sz="1400" kern="150" dirty="0">
                          <a:effectLst/>
                        </a:rPr>
                      </a:br>
                      <a:r>
                        <a:rPr lang="fr-FR" sz="1400" kern="150" dirty="0" err="1">
                          <a:effectLst/>
                        </a:rPr>
                        <a:t>Cf</a:t>
                      </a:r>
                      <a:r>
                        <a:rPr lang="fr-FR" sz="1400" kern="150" dirty="0">
                          <a:effectLst/>
                        </a:rPr>
                        <a:t> : lexique</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65173" marR="65173" marT="0" marB="0">
                    <a:solidFill>
                      <a:srgbClr val="92D050"/>
                    </a:solidFill>
                  </a:tcPr>
                </a:tc>
                <a:extLst>
                  <a:ext uri="{0D108BD9-81ED-4DB2-BD59-A6C34878D82A}">
                    <a16:rowId xmlns:a16="http://schemas.microsoft.com/office/drawing/2014/main" val="3239572417"/>
                  </a:ext>
                </a:extLst>
              </a:tr>
              <a:tr h="2237068">
                <a:tc>
                  <a:txBody>
                    <a:bodyPr/>
                    <a:lstStyle/>
                    <a:p>
                      <a:pPr algn="ctr"/>
                      <a:r>
                        <a:rPr lang="fr-FR" sz="1400" kern="150" dirty="0">
                          <a:effectLst/>
                        </a:rPr>
                        <a:t>La réussite est accompagnée d’une vignette ou d'une photo dans le cahier multimédias (EPS : je deviens un champion</a:t>
                      </a:r>
                      <a:r>
                        <a:rPr lang="fr-FR" sz="1600" kern="150" dirty="0">
                          <a:effectLst/>
                        </a:rPr>
                        <a:t>)</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65173" marR="65173" marT="0" marB="0" anchor="ctr"/>
                </a:tc>
                <a:tc>
                  <a:txBody>
                    <a:bodyPr/>
                    <a:lstStyle/>
                    <a:p>
                      <a:pPr>
                        <a:spcBef>
                          <a:spcPts val="500"/>
                        </a:spcBef>
                        <a:spcAft>
                          <a:spcPts val="500"/>
                        </a:spcAft>
                      </a:pPr>
                      <a:r>
                        <a:rPr lang="fr-FR" sz="1400" kern="150" dirty="0">
                          <a:effectLst/>
                        </a:rPr>
                        <a:t>Je fais (qui traduit je réponds à la consigne, je m’engage, je réalise)</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65173" marR="65173" marT="0" marB="0">
                    <a:solidFill>
                      <a:schemeClr val="accent1">
                        <a:lumMod val="40000"/>
                        <a:lumOff val="60000"/>
                      </a:schemeClr>
                    </a:solidFill>
                  </a:tcPr>
                </a:tc>
                <a:tc>
                  <a:txBody>
                    <a:bodyPr/>
                    <a:lstStyle/>
                    <a:p>
                      <a:r>
                        <a:rPr lang="fr-FR" sz="1400" kern="150" dirty="0">
                          <a:effectLst/>
                        </a:rPr>
                        <a:t>J’adapte mon geste en fonction de l’engin</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65173" marR="65173" marT="0" marB="0">
                    <a:solidFill>
                      <a:schemeClr val="accent5">
                        <a:lumMod val="60000"/>
                        <a:lumOff val="40000"/>
                      </a:schemeClr>
                    </a:solidFill>
                  </a:tcPr>
                </a:tc>
                <a:tc>
                  <a:txBody>
                    <a:bodyPr/>
                    <a:lstStyle/>
                    <a:p>
                      <a:r>
                        <a:rPr lang="fr-FR" sz="1400" kern="150" dirty="0">
                          <a:effectLst/>
                        </a:rPr>
                        <a:t>Je sais comment lancer loin, précis...</a:t>
                      </a:r>
                    </a:p>
                    <a:p>
                      <a:r>
                        <a:rPr lang="fr-FR" sz="1400" kern="150" dirty="0">
                          <a:effectLst/>
                        </a:rPr>
                        <a:t> </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65173" marR="65173" marT="0" marB="0">
                    <a:solidFill>
                      <a:srgbClr val="92D050"/>
                    </a:solidFill>
                  </a:tcPr>
                </a:tc>
                <a:extLst>
                  <a:ext uri="{0D108BD9-81ED-4DB2-BD59-A6C34878D82A}">
                    <a16:rowId xmlns:a16="http://schemas.microsoft.com/office/drawing/2014/main" val="548120297"/>
                  </a:ext>
                </a:extLst>
              </a:tr>
            </a:tbl>
          </a:graphicData>
        </a:graphic>
      </p:graphicFrame>
      <p:pic>
        <p:nvPicPr>
          <p:cNvPr id="9" name="Image1">
            <a:extLst>
              <a:ext uri="{FF2B5EF4-FFF2-40B4-BE49-F238E27FC236}">
                <a16:creationId xmlns:a16="http://schemas.microsoft.com/office/drawing/2014/main" id="{98DDAFE6-8C6F-1442-A7E3-97C300F1A347}"/>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871068" y="5380566"/>
            <a:ext cx="909519" cy="584200"/>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2">
            <a:extLst>
              <a:ext uri="{FF2B5EF4-FFF2-40B4-BE49-F238E27FC236}">
                <a16:creationId xmlns:a16="http://schemas.microsoft.com/office/drawing/2014/main" id="{D6BC7A7A-93FD-9C48-8765-6544FC07CDD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882053" y="4925972"/>
            <a:ext cx="800100" cy="1231900"/>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4">
            <a:extLst>
              <a:ext uri="{FF2B5EF4-FFF2-40B4-BE49-F238E27FC236}">
                <a16:creationId xmlns:a16="http://schemas.microsoft.com/office/drawing/2014/main" id="{4E34B59C-D995-D247-875F-07E3CC17B72E}"/>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000232" y="4964072"/>
            <a:ext cx="1889910" cy="1193800"/>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441445ED-7C7A-214E-92C6-7CDDCA738764}"/>
              </a:ext>
            </a:extLst>
          </p:cNvPr>
          <p:cNvSpPr txBox="1"/>
          <p:nvPr/>
        </p:nvSpPr>
        <p:spPr>
          <a:xfrm>
            <a:off x="2189285" y="120851"/>
            <a:ext cx="7088672" cy="584775"/>
          </a:xfrm>
          <a:prstGeom prst="rect">
            <a:avLst/>
          </a:prstGeom>
          <a:noFill/>
        </p:spPr>
        <p:txBody>
          <a:bodyPr wrap="none" rtlCol="0">
            <a:spAutoFit/>
          </a:bodyPr>
          <a:lstStyle/>
          <a:p>
            <a:r>
              <a:rPr lang="fr-FR" sz="3200" dirty="0"/>
              <a:t>4-Les indicateurs de « compréhension »</a:t>
            </a:r>
            <a:r>
              <a:rPr lang="fr-FR" sz="3200" dirty="0">
                <a:hlinkClick r:id="rId5" action="ppaction://hlinksldjump"/>
              </a:rPr>
              <a:t>&lt;</a:t>
            </a:r>
            <a:r>
              <a:rPr lang="fr-FR" sz="3200" dirty="0"/>
              <a:t> </a:t>
            </a:r>
          </a:p>
        </p:txBody>
      </p:sp>
    </p:spTree>
    <p:extLst>
      <p:ext uri="{BB962C8B-B14F-4D97-AF65-F5344CB8AC3E}">
        <p14:creationId xmlns:p14="http://schemas.microsoft.com/office/powerpoint/2010/main" val="27248347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386210-D582-BD42-B098-3FCCB5950EDB}"/>
              </a:ext>
            </a:extLst>
          </p:cNvPr>
          <p:cNvSpPr>
            <a:spLocks noGrp="1"/>
          </p:cNvSpPr>
          <p:nvPr>
            <p:ph type="title"/>
          </p:nvPr>
        </p:nvSpPr>
        <p:spPr/>
        <p:txBody>
          <a:bodyPr/>
          <a:lstStyle/>
          <a:p>
            <a:r>
              <a:rPr lang="fr-FR" dirty="0"/>
              <a:t>5- Une proposition d’unité d’apprentissage</a:t>
            </a:r>
            <a:r>
              <a:rPr lang="fr-FR" dirty="0">
                <a:hlinkClick r:id="rId2" action="ppaction://hlinksldjump"/>
              </a:rPr>
              <a:t>&lt;</a:t>
            </a:r>
            <a:endParaRPr lang="fr-FR" dirty="0"/>
          </a:p>
        </p:txBody>
      </p:sp>
      <p:sp>
        <p:nvSpPr>
          <p:cNvPr id="3" name="Espace réservé du contenu 2">
            <a:extLst>
              <a:ext uri="{FF2B5EF4-FFF2-40B4-BE49-F238E27FC236}">
                <a16:creationId xmlns:a16="http://schemas.microsoft.com/office/drawing/2014/main" id="{CC557353-A9E7-9043-8F3E-BBFE5257274D}"/>
              </a:ext>
            </a:extLst>
          </p:cNvPr>
          <p:cNvSpPr>
            <a:spLocks noGrp="1"/>
          </p:cNvSpPr>
          <p:nvPr>
            <p:ph idx="1"/>
          </p:nvPr>
        </p:nvSpPr>
        <p:spPr/>
        <p:txBody>
          <a:bodyPr>
            <a:normAutofit/>
          </a:bodyPr>
          <a:lstStyle/>
          <a:p>
            <a:r>
              <a:rPr lang="fr-FR" sz="2400" dirty="0"/>
              <a:t>Pour l’étape 1 </a:t>
            </a:r>
            <a:r>
              <a:rPr lang="fr-FR" sz="2400" dirty="0">
                <a:hlinkClick r:id="rId3" action="ppaction://hlinksldjump"/>
              </a:rPr>
              <a:t>+</a:t>
            </a:r>
            <a:endParaRPr lang="fr-FR" sz="2400" dirty="0"/>
          </a:p>
          <a:p>
            <a:r>
              <a:rPr lang="fr-FR" sz="2400" dirty="0"/>
              <a:t>Pour l’étape 2 </a:t>
            </a:r>
            <a:r>
              <a:rPr lang="fr-FR" sz="2400" dirty="0">
                <a:hlinkClick r:id="rId4" action="ppaction://hlinksldjump"/>
              </a:rPr>
              <a:t>+</a:t>
            </a:r>
            <a:endParaRPr lang="fr-FR" sz="2400" dirty="0"/>
          </a:p>
          <a:p>
            <a:r>
              <a:rPr lang="fr-FR" sz="2400" dirty="0"/>
              <a:t>Pour l’étape 3 </a:t>
            </a:r>
            <a:r>
              <a:rPr lang="fr-FR" sz="2400" dirty="0">
                <a:hlinkClick r:id="rId5" action="ppaction://hlinksldjump"/>
              </a:rPr>
              <a:t>+</a:t>
            </a:r>
            <a:endParaRPr lang="fr-FR" sz="2400" dirty="0"/>
          </a:p>
        </p:txBody>
      </p:sp>
    </p:spTree>
    <p:extLst>
      <p:ext uri="{BB962C8B-B14F-4D97-AF65-F5344CB8AC3E}">
        <p14:creationId xmlns:p14="http://schemas.microsoft.com/office/powerpoint/2010/main" val="1973939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6BD8CD2F-B4A7-B745-AD46-F90226B84A05}"/>
              </a:ext>
            </a:extLst>
          </p:cNvPr>
          <p:cNvGraphicFramePr>
            <a:graphicFrameLocks noGrp="1"/>
          </p:cNvGraphicFramePr>
          <p:nvPr>
            <p:ph idx="1"/>
            <p:extLst>
              <p:ext uri="{D42A27DB-BD31-4B8C-83A1-F6EECF244321}">
                <p14:modId xmlns:p14="http://schemas.microsoft.com/office/powerpoint/2010/main" val="1890621764"/>
              </p:ext>
            </p:extLst>
          </p:nvPr>
        </p:nvGraphicFramePr>
        <p:xfrm>
          <a:off x="345688" y="281007"/>
          <a:ext cx="11195824" cy="871220"/>
        </p:xfrm>
        <a:graphic>
          <a:graphicData uri="http://schemas.openxmlformats.org/drawingml/2006/table">
            <a:tbl>
              <a:tblPr>
                <a:tableStyleId>{5C22544A-7EE6-4342-B048-85BDC9FD1C3A}</a:tableStyleId>
              </a:tblPr>
              <a:tblGrid>
                <a:gridCol w="11195824">
                  <a:extLst>
                    <a:ext uri="{9D8B030D-6E8A-4147-A177-3AD203B41FA5}">
                      <a16:colId xmlns:a16="http://schemas.microsoft.com/office/drawing/2014/main" val="3664961934"/>
                    </a:ext>
                  </a:extLst>
                </a:gridCol>
              </a:tblGrid>
              <a:tr h="0">
                <a:tc>
                  <a:txBody>
                    <a:bodyPr/>
                    <a:lstStyle/>
                    <a:p>
                      <a:pPr algn="ctr"/>
                      <a:r>
                        <a:rPr lang="fr-FR" sz="1600" kern="150" dirty="0">
                          <a:effectLst/>
                        </a:rPr>
                        <a:t>Étape 1 (2 /3 ans)</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31115" marR="34925" marT="34925" marB="34925">
                    <a:solidFill>
                      <a:schemeClr val="accent1">
                        <a:lumMod val="60000"/>
                        <a:lumOff val="40000"/>
                      </a:schemeClr>
                    </a:solidFill>
                  </a:tcPr>
                </a:tc>
                <a:extLst>
                  <a:ext uri="{0D108BD9-81ED-4DB2-BD59-A6C34878D82A}">
                    <a16:rowId xmlns:a16="http://schemas.microsoft.com/office/drawing/2014/main" val="418646303"/>
                  </a:ext>
                </a:extLst>
              </a:tr>
              <a:tr h="0">
                <a:tc>
                  <a:txBody>
                    <a:bodyPr/>
                    <a:lstStyle/>
                    <a:p>
                      <a:pPr algn="ctr"/>
                      <a:r>
                        <a:rPr lang="fr-FR" sz="1600" kern="150" dirty="0">
                          <a:effectLst/>
                        </a:rPr>
                        <a:t>Situations de découverte de familiarisation</a:t>
                      </a:r>
                    </a:p>
                    <a:p>
                      <a:pPr algn="ctr"/>
                      <a:r>
                        <a:rPr lang="fr-FR" sz="1600" kern="150" dirty="0">
                          <a:effectLst/>
                        </a:rPr>
                        <a:t>Objectif : se séparer de l’engin, lancer à distance</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31115" marR="34925" marT="34925" marB="34925">
                    <a:solidFill>
                      <a:schemeClr val="accent1">
                        <a:lumMod val="60000"/>
                        <a:lumOff val="40000"/>
                      </a:schemeClr>
                    </a:solidFill>
                  </a:tcPr>
                </a:tc>
                <a:extLst>
                  <a:ext uri="{0D108BD9-81ED-4DB2-BD59-A6C34878D82A}">
                    <a16:rowId xmlns:a16="http://schemas.microsoft.com/office/drawing/2014/main" val="1883856064"/>
                  </a:ext>
                </a:extLst>
              </a:tr>
            </a:tbl>
          </a:graphicData>
        </a:graphic>
      </p:graphicFrame>
      <p:graphicFrame>
        <p:nvGraphicFramePr>
          <p:cNvPr id="6" name="Tableau 5">
            <a:extLst>
              <a:ext uri="{FF2B5EF4-FFF2-40B4-BE49-F238E27FC236}">
                <a16:creationId xmlns:a16="http://schemas.microsoft.com/office/drawing/2014/main" id="{79CF1EBC-96ED-6049-89E7-2E82C5F02894}"/>
              </a:ext>
            </a:extLst>
          </p:cNvPr>
          <p:cNvGraphicFramePr>
            <a:graphicFrameLocks noGrp="1"/>
          </p:cNvGraphicFramePr>
          <p:nvPr>
            <p:extLst>
              <p:ext uri="{D42A27DB-BD31-4B8C-83A1-F6EECF244321}">
                <p14:modId xmlns:p14="http://schemas.microsoft.com/office/powerpoint/2010/main" val="3603106550"/>
              </p:ext>
            </p:extLst>
          </p:nvPr>
        </p:nvGraphicFramePr>
        <p:xfrm>
          <a:off x="345688" y="1222077"/>
          <a:ext cx="11128918" cy="5104300"/>
        </p:xfrm>
        <a:graphic>
          <a:graphicData uri="http://schemas.openxmlformats.org/drawingml/2006/table">
            <a:tbl>
              <a:tblPr>
                <a:tableStyleId>{5C22544A-7EE6-4342-B048-85BDC9FD1C3A}</a:tableStyleId>
              </a:tblPr>
              <a:tblGrid>
                <a:gridCol w="2140665">
                  <a:extLst>
                    <a:ext uri="{9D8B030D-6E8A-4147-A177-3AD203B41FA5}">
                      <a16:colId xmlns:a16="http://schemas.microsoft.com/office/drawing/2014/main" val="1892718210"/>
                    </a:ext>
                  </a:extLst>
                </a:gridCol>
                <a:gridCol w="4338193">
                  <a:extLst>
                    <a:ext uri="{9D8B030D-6E8A-4147-A177-3AD203B41FA5}">
                      <a16:colId xmlns:a16="http://schemas.microsoft.com/office/drawing/2014/main" val="3634728219"/>
                    </a:ext>
                  </a:extLst>
                </a:gridCol>
                <a:gridCol w="2074127">
                  <a:extLst>
                    <a:ext uri="{9D8B030D-6E8A-4147-A177-3AD203B41FA5}">
                      <a16:colId xmlns:a16="http://schemas.microsoft.com/office/drawing/2014/main" val="1609241353"/>
                    </a:ext>
                  </a:extLst>
                </a:gridCol>
                <a:gridCol w="2575933">
                  <a:extLst>
                    <a:ext uri="{9D8B030D-6E8A-4147-A177-3AD203B41FA5}">
                      <a16:colId xmlns:a16="http://schemas.microsoft.com/office/drawing/2014/main" val="538889049"/>
                    </a:ext>
                  </a:extLst>
                </a:gridCol>
              </a:tblGrid>
              <a:tr h="781746">
                <a:tc>
                  <a:txBody>
                    <a:bodyPr/>
                    <a:lstStyle/>
                    <a:p>
                      <a:pPr algn="ctr"/>
                      <a:r>
                        <a:rPr lang="fr-FR" sz="1400" kern="150" dirty="0">
                          <a:effectLst/>
                        </a:rPr>
                        <a:t>Mon ballon</a:t>
                      </a:r>
                    </a:p>
                    <a:p>
                      <a:pPr algn="ctr"/>
                      <a:r>
                        <a:rPr lang="fr-FR" sz="1400" kern="150" dirty="0">
                          <a:effectLst/>
                        </a:rPr>
                        <a:t> </a:t>
                      </a:r>
                    </a:p>
                    <a:p>
                      <a:pPr algn="ctr"/>
                      <a:r>
                        <a:rPr lang="fr-FR" sz="1400" kern="150" dirty="0">
                          <a:effectLst/>
                        </a:rPr>
                        <a:t> </a:t>
                      </a:r>
                    </a:p>
                    <a:p>
                      <a:pPr algn="ctr"/>
                      <a:r>
                        <a:rPr lang="fr-FR" sz="1400" kern="150" dirty="0">
                          <a:effectLst/>
                        </a:rPr>
                        <a:t>Faire découvrir un engin à travers différentes actions </a:t>
                      </a:r>
                    </a:p>
                    <a:p>
                      <a:pPr algn="ctr"/>
                      <a:endParaRPr lang="fr-FR" sz="1400" kern="150" dirty="0">
                        <a:effectLst/>
                      </a:endParaRPr>
                    </a:p>
                  </a:txBody>
                  <a:tcPr marL="24694" marR="27718" marT="27718" marB="27718" anchor="ctr"/>
                </a:tc>
                <a:tc>
                  <a:txBody>
                    <a:bodyPr/>
                    <a:lstStyle/>
                    <a:p>
                      <a:r>
                        <a:rPr lang="fr-FR" sz="1400" u="sng" kern="150" dirty="0">
                          <a:effectLst/>
                        </a:rPr>
                        <a:t>But </a:t>
                      </a:r>
                      <a:r>
                        <a:rPr lang="fr-FR" sz="1400" kern="150" dirty="0">
                          <a:effectLst/>
                        </a:rPr>
                        <a:t>: découvrir les actions possibles sur le ballon : le faire rouler, le jeter contre un mur, se promener avec...le mettre dans un carton.</a:t>
                      </a:r>
                    </a:p>
                    <a:p>
                      <a:r>
                        <a:rPr lang="fr-FR" sz="1400" kern="150" dirty="0">
                          <a:effectLst/>
                        </a:rPr>
                        <a:t> </a:t>
                      </a:r>
                      <a:r>
                        <a:rPr lang="fr-FR" sz="1400" u="sng" kern="150" dirty="0">
                          <a:effectLst/>
                        </a:rPr>
                        <a:t>Critère de réalisation</a:t>
                      </a:r>
                      <a:r>
                        <a:rPr lang="fr-FR" sz="1400" kern="150" dirty="0">
                          <a:effectLst/>
                        </a:rPr>
                        <a:t> : libre</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r>
                        <a:rPr lang="fr-FR" sz="1400" kern="150" dirty="0">
                          <a:effectLst/>
                        </a:rPr>
                        <a:t>On peut le faire avec d’autres objets</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r>
                        <a:rPr lang="fr-FR" sz="1400" kern="150" dirty="0">
                          <a:effectLst/>
                        </a:rPr>
                        <a:t>Ballon, anneaux...</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extLst>
                  <a:ext uri="{0D108BD9-81ED-4DB2-BD59-A6C34878D82A}">
                    <a16:rowId xmlns:a16="http://schemas.microsoft.com/office/drawing/2014/main" val="949753527"/>
                  </a:ext>
                </a:extLst>
              </a:tr>
              <a:tr h="1216554">
                <a:tc>
                  <a:txBody>
                    <a:bodyPr/>
                    <a:lstStyle/>
                    <a:p>
                      <a:pPr algn="ctr"/>
                      <a:r>
                        <a:rPr lang="fr-FR" sz="1400" kern="150" dirty="0">
                          <a:effectLst/>
                        </a:rPr>
                        <a:t> Le jeu des déménageurs</a:t>
                      </a:r>
                    </a:p>
                    <a:p>
                      <a:pPr algn="ctr"/>
                      <a:r>
                        <a:rPr lang="fr-FR" sz="1400" kern="150" dirty="0">
                          <a:effectLst/>
                        </a:rPr>
                        <a:t> </a:t>
                      </a:r>
                    </a:p>
                    <a:p>
                      <a:pPr algn="ctr"/>
                      <a:r>
                        <a:rPr lang="fr-FR" sz="1400" kern="150" dirty="0">
                          <a:effectLst/>
                        </a:rPr>
                        <a:t>Poursuivre le travail de découverte et amener l’élève à lancer l’engin.</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nchor="ctr"/>
                </a:tc>
                <a:tc>
                  <a:txBody>
                    <a:bodyPr/>
                    <a:lstStyle/>
                    <a:p>
                      <a:r>
                        <a:rPr lang="fr-FR" sz="1400" u="sng" kern="150" dirty="0">
                          <a:effectLst/>
                        </a:rPr>
                        <a:t>But </a:t>
                      </a:r>
                      <a:r>
                        <a:rPr lang="fr-FR" sz="1400" kern="150" dirty="0">
                          <a:effectLst/>
                        </a:rPr>
                        <a:t>: vider une réserve d’objets (engins) pour les déposer ou les lancer dans une zone le plus vite possible.</a:t>
                      </a:r>
                    </a:p>
                    <a:p>
                      <a:r>
                        <a:rPr lang="fr-FR" sz="1400" u="sng" kern="150" dirty="0">
                          <a:effectLst/>
                        </a:rPr>
                        <a:t>Critère de réussite</a:t>
                      </a:r>
                      <a:r>
                        <a:rPr lang="fr-FR" sz="1400" kern="150" dirty="0">
                          <a:effectLst/>
                        </a:rPr>
                        <a:t> : le jeu s’arrête quand la réserve est vide</a:t>
                      </a:r>
                    </a:p>
                    <a:p>
                      <a:r>
                        <a:rPr lang="fr-FR" sz="1400" u="sng" kern="150" dirty="0">
                          <a:effectLst/>
                        </a:rPr>
                        <a:t>Critère de réalisation </a:t>
                      </a:r>
                      <a:r>
                        <a:rPr lang="fr-FR" sz="1400" kern="150" dirty="0">
                          <a:effectLst/>
                        </a:rPr>
                        <a:t>: libre</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r>
                        <a:rPr lang="fr-FR" sz="1400" kern="150" dirty="0">
                          <a:effectLst/>
                        </a:rPr>
                        <a:t>Changer les zones de réception: plus loin, plus grande…</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r>
                        <a:rPr lang="fr-FR" sz="1400" kern="150" dirty="0">
                          <a:effectLst/>
                        </a:rPr>
                        <a:t>Des projectiles divers : ballon, balle, cerceau...</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extLst>
                  <a:ext uri="{0D108BD9-81ED-4DB2-BD59-A6C34878D82A}">
                    <a16:rowId xmlns:a16="http://schemas.microsoft.com/office/drawing/2014/main" val="756802854"/>
                  </a:ext>
                </a:extLst>
              </a:tr>
              <a:tr h="1216554">
                <a:tc>
                  <a:txBody>
                    <a:bodyPr/>
                    <a:lstStyle/>
                    <a:p>
                      <a:pPr algn="ctr"/>
                      <a:r>
                        <a:rPr lang="fr-FR" sz="1400" kern="150" dirty="0">
                          <a:effectLst/>
                        </a:rPr>
                        <a:t>  Les balles brûlantes</a:t>
                      </a:r>
                    </a:p>
                    <a:p>
                      <a:pPr algn="ctr"/>
                      <a:r>
                        <a:rPr lang="fr-FR" sz="1400" kern="150" dirty="0">
                          <a:effectLst/>
                        </a:rPr>
                        <a:t> </a:t>
                      </a:r>
                    </a:p>
                    <a:p>
                      <a:pPr algn="ctr"/>
                      <a:r>
                        <a:rPr lang="fr-FR" sz="1400" kern="150" dirty="0">
                          <a:effectLst/>
                        </a:rPr>
                        <a:t>Amener l’élève à lancer l’engin</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nchor="ctr"/>
                </a:tc>
                <a:tc>
                  <a:txBody>
                    <a:bodyPr/>
                    <a:lstStyle/>
                    <a:p>
                      <a:r>
                        <a:rPr lang="fr-FR" sz="1400" kern="150" dirty="0">
                          <a:effectLst/>
                        </a:rPr>
                        <a:t> </a:t>
                      </a:r>
                      <a:r>
                        <a:rPr lang="fr-FR" sz="1400" u="sng" kern="150" dirty="0">
                          <a:effectLst/>
                        </a:rPr>
                        <a:t>But</a:t>
                      </a:r>
                      <a:r>
                        <a:rPr lang="fr-FR" sz="1400" kern="150" dirty="0">
                          <a:effectLst/>
                        </a:rPr>
                        <a:t> : lancer au-delà d’un banc.</a:t>
                      </a:r>
                      <a:br>
                        <a:rPr lang="fr-FR" sz="1400" kern="150" dirty="0">
                          <a:effectLst/>
                        </a:rPr>
                      </a:br>
                      <a:r>
                        <a:rPr lang="fr-FR" sz="1400" kern="150" dirty="0">
                          <a:effectLst/>
                        </a:rPr>
                        <a:t>Une réserve de balles placée d’un côté du banc et le plus vite possible passer toutes les balles de l’autre côté du banc.</a:t>
                      </a:r>
                    </a:p>
                    <a:p>
                      <a:r>
                        <a:rPr lang="fr-FR" sz="1400" u="sng" kern="150" dirty="0">
                          <a:effectLst/>
                        </a:rPr>
                        <a:t>Critère de réussite</a:t>
                      </a:r>
                      <a:r>
                        <a:rPr lang="fr-FR" sz="1400" kern="150" dirty="0">
                          <a:effectLst/>
                        </a:rPr>
                        <a:t> : lancer toutes les balles le plus vite possible</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r>
                        <a:rPr lang="fr-FR" sz="1400" kern="150" dirty="0">
                          <a:effectLst/>
                        </a:rPr>
                        <a:t>Varier les engins, les objets.</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r>
                        <a:rPr lang="fr-FR" sz="1400" kern="150" dirty="0">
                          <a:effectLst/>
                        </a:rPr>
                        <a:t>Balles mousse et un banc;</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extLst>
                  <a:ext uri="{0D108BD9-81ED-4DB2-BD59-A6C34878D82A}">
                    <a16:rowId xmlns:a16="http://schemas.microsoft.com/office/drawing/2014/main" val="3333183481"/>
                  </a:ext>
                </a:extLst>
              </a:tr>
              <a:tr h="1216554">
                <a:tc>
                  <a:txBody>
                    <a:bodyPr/>
                    <a:lstStyle/>
                    <a:p>
                      <a:pPr algn="ctr"/>
                      <a:r>
                        <a:rPr lang="fr-FR" sz="1200" kern="150" dirty="0">
                          <a:effectLst/>
                        </a:rPr>
                        <a:t> </a:t>
                      </a:r>
                      <a:r>
                        <a:rPr lang="fr-FR" sz="1400" kern="150" dirty="0">
                          <a:effectLst/>
                        </a:rPr>
                        <a:t>Varier les cibles</a:t>
                      </a:r>
                    </a:p>
                    <a:p>
                      <a:pPr algn="ctr"/>
                      <a:r>
                        <a:rPr lang="fr-FR" sz="1400" kern="150" dirty="0">
                          <a:effectLst/>
                        </a:rPr>
                        <a:t> </a:t>
                      </a:r>
                    </a:p>
                    <a:p>
                      <a:pPr algn="ctr"/>
                      <a:r>
                        <a:rPr lang="fr-FR" sz="1400" kern="150" dirty="0">
                          <a:effectLst/>
                        </a:rPr>
                        <a:t>Amener l’élève à lancer de différentes façons.</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31115" marR="34925" marT="34925" marB="34925" anchor="ctr"/>
                </a:tc>
                <a:tc>
                  <a:txBody>
                    <a:bodyPr/>
                    <a:lstStyle/>
                    <a:p>
                      <a:r>
                        <a:rPr lang="fr-FR" sz="1400" u="sng" kern="150" dirty="0">
                          <a:effectLst/>
                        </a:rPr>
                        <a:t>But :</a:t>
                      </a:r>
                      <a:r>
                        <a:rPr lang="fr-FR" sz="1400" kern="150" dirty="0">
                          <a:effectLst/>
                        </a:rPr>
                        <a:t> Atteindre les différentes cibles</a:t>
                      </a:r>
                    </a:p>
                    <a:p>
                      <a:r>
                        <a:rPr lang="fr-FR" sz="1400" kern="150" dirty="0">
                          <a:effectLst/>
                        </a:rPr>
                        <a:t>- « le jeu de quilles » avec un ballon </a:t>
                      </a:r>
                    </a:p>
                    <a:p>
                      <a:r>
                        <a:rPr lang="fr-FR" sz="1400" kern="150" dirty="0">
                          <a:effectLst/>
                        </a:rPr>
                        <a:t>- « le jeu de massacre » avec des boîte de conserves</a:t>
                      </a:r>
                    </a:p>
                    <a:p>
                      <a:r>
                        <a:rPr lang="fr-FR" sz="1400" kern="150" dirty="0">
                          <a:effectLst/>
                        </a:rPr>
                        <a:t>- «  le lancer de balles » cerceaux placés en hauteur.</a:t>
                      </a:r>
                    </a:p>
                    <a:p>
                      <a:r>
                        <a:rPr lang="fr-FR" sz="1400" u="sng" kern="150" dirty="0">
                          <a:effectLst/>
                        </a:rPr>
                        <a:t>Critère de réussite</a:t>
                      </a:r>
                      <a:r>
                        <a:rPr lang="fr-FR" sz="1400" kern="150" dirty="0">
                          <a:effectLst/>
                        </a:rPr>
                        <a:t> : Abattre et/ou atteindre les cibles</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31115" marR="34925" marT="34925" marB="34925"/>
                </a:tc>
                <a:tc>
                  <a:txBody>
                    <a:bodyPr/>
                    <a:lstStyle/>
                    <a:p>
                      <a:r>
                        <a:rPr lang="fr-FR" sz="1400" kern="150" dirty="0">
                          <a:effectLst/>
                        </a:rPr>
                        <a:t>Varier les zones de lancer, les distances...</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31115" marR="34925" marT="34925" marB="34925"/>
                </a:tc>
                <a:tc>
                  <a:txBody>
                    <a:bodyPr/>
                    <a:lstStyle/>
                    <a:p>
                      <a:pPr marL="285750" indent="-285750" algn="l">
                        <a:buFontTx/>
                        <a:buChar char="-"/>
                      </a:pPr>
                      <a:r>
                        <a:rPr lang="fr-FR" sz="1400" kern="150" dirty="0">
                          <a:effectLst/>
                        </a:rPr>
                        <a:t>Quilles</a:t>
                      </a:r>
                    </a:p>
                    <a:p>
                      <a:pPr marL="285750" indent="-285750" algn="l">
                        <a:buFontTx/>
                        <a:buChar char="-"/>
                      </a:pPr>
                      <a:r>
                        <a:rPr lang="fr-FR" sz="1400" kern="150" dirty="0">
                          <a:effectLst/>
                        </a:rPr>
                        <a:t>Boîtes de conserve</a:t>
                      </a:r>
                    </a:p>
                    <a:p>
                      <a:pPr marL="285750" indent="-285750" algn="l">
                        <a:buFontTx/>
                        <a:buChar char="-"/>
                      </a:pPr>
                      <a:r>
                        <a:rPr lang="fr-FR" sz="1400" kern="150" dirty="0">
                          <a:effectLst/>
                        </a:rPr>
                        <a:t>Cerceaux</a:t>
                      </a: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r>
                        <a:rPr lang="fr-FR" sz="1400" kern="150" dirty="0">
                          <a:solidFill>
                            <a:srgbClr val="000000"/>
                          </a:solidFill>
                          <a:effectLst/>
                          <a:latin typeface="Liberation Serif"/>
                          <a:ea typeface="SimSun" panose="02010600030101010101" pitchFamily="2" charset="-122"/>
                          <a:cs typeface="Mangal" panose="02040503050203030202" pitchFamily="18" charset="0"/>
                          <a:hlinkClick r:id="rId2" action="ppaction://hlinksldjump"/>
                        </a:rPr>
                        <a:t>&lt;</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31115" marR="34925" marT="34925" marB="34925"/>
                </a:tc>
                <a:extLst>
                  <a:ext uri="{0D108BD9-81ED-4DB2-BD59-A6C34878D82A}">
                    <a16:rowId xmlns:a16="http://schemas.microsoft.com/office/drawing/2014/main" val="545441148"/>
                  </a:ext>
                </a:extLst>
              </a:tr>
            </a:tbl>
          </a:graphicData>
        </a:graphic>
      </p:graphicFrame>
    </p:spTree>
    <p:extLst>
      <p:ext uri="{BB962C8B-B14F-4D97-AF65-F5344CB8AC3E}">
        <p14:creationId xmlns:p14="http://schemas.microsoft.com/office/powerpoint/2010/main" val="3140571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BC7DB260-23FA-4741-83FC-457C0B0664C3}"/>
              </a:ext>
            </a:extLst>
          </p:cNvPr>
          <p:cNvSpPr txBox="1"/>
          <p:nvPr/>
        </p:nvSpPr>
        <p:spPr>
          <a:xfrm>
            <a:off x="1338146" y="1802423"/>
            <a:ext cx="7203688" cy="2585323"/>
          </a:xfrm>
          <a:prstGeom prst="rect">
            <a:avLst/>
          </a:prstGeom>
          <a:noFill/>
        </p:spPr>
        <p:txBody>
          <a:bodyPr wrap="square" rtlCol="0">
            <a:spAutoFit/>
          </a:bodyPr>
          <a:lstStyle/>
          <a:p>
            <a:r>
              <a:rPr lang="fr-FR" sz="2400" dirty="0"/>
              <a:t>Etape 2: Découvrir et maîtriser le geste adapté à un engin.</a:t>
            </a:r>
            <a:r>
              <a:rPr lang="fr-FR" sz="2400" dirty="0">
                <a:hlinkClick r:id="rId2" action="ppaction://hlinksldjump"/>
              </a:rPr>
              <a:t>+</a:t>
            </a:r>
            <a:endParaRPr lang="fr-FR" sz="2400" dirty="0"/>
          </a:p>
          <a:p>
            <a:endParaRPr lang="fr-FR" dirty="0"/>
          </a:p>
          <a:p>
            <a:r>
              <a:rPr lang="fr-FR" sz="2400" dirty="0"/>
              <a:t>Situation de familiarisation</a:t>
            </a:r>
          </a:p>
          <a:p>
            <a:r>
              <a:rPr lang="fr-FR" sz="2400" dirty="0"/>
              <a:t>Situation de  référence</a:t>
            </a:r>
          </a:p>
          <a:p>
            <a:r>
              <a:rPr lang="fr-FR" sz="2400" dirty="0"/>
              <a:t>Situation d’apprentissage</a:t>
            </a:r>
          </a:p>
          <a:p>
            <a:r>
              <a:rPr lang="fr-FR" sz="2400" dirty="0"/>
              <a:t>Situation d’évaluation</a:t>
            </a:r>
          </a:p>
        </p:txBody>
      </p:sp>
    </p:spTree>
    <p:extLst>
      <p:ext uri="{BB962C8B-B14F-4D97-AF65-F5344CB8AC3E}">
        <p14:creationId xmlns:p14="http://schemas.microsoft.com/office/powerpoint/2010/main" val="16329499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E5EC22EE-F93B-B24A-A64E-AD1FBBB3CEA9}"/>
              </a:ext>
            </a:extLst>
          </p:cNvPr>
          <p:cNvGraphicFramePr>
            <a:graphicFrameLocks noGrp="1"/>
          </p:cNvGraphicFramePr>
          <p:nvPr>
            <p:ph idx="1"/>
            <p:extLst>
              <p:ext uri="{D42A27DB-BD31-4B8C-83A1-F6EECF244321}">
                <p14:modId xmlns:p14="http://schemas.microsoft.com/office/powerpoint/2010/main" val="946004337"/>
              </p:ext>
            </p:extLst>
          </p:nvPr>
        </p:nvGraphicFramePr>
        <p:xfrm>
          <a:off x="401444" y="178906"/>
          <a:ext cx="10850136" cy="1350010"/>
        </p:xfrm>
        <a:graphic>
          <a:graphicData uri="http://schemas.openxmlformats.org/drawingml/2006/table">
            <a:tbl>
              <a:tblPr>
                <a:tableStyleId>{5C22544A-7EE6-4342-B048-85BDC9FD1C3A}</a:tableStyleId>
              </a:tblPr>
              <a:tblGrid>
                <a:gridCol w="10850136">
                  <a:extLst>
                    <a:ext uri="{9D8B030D-6E8A-4147-A177-3AD203B41FA5}">
                      <a16:colId xmlns:a16="http://schemas.microsoft.com/office/drawing/2014/main" val="839661191"/>
                    </a:ext>
                  </a:extLst>
                </a:gridCol>
              </a:tblGrid>
              <a:tr h="1339189">
                <a:tc>
                  <a:txBody>
                    <a:bodyPr/>
                    <a:lstStyle/>
                    <a:p>
                      <a:pPr algn="ctr"/>
                      <a:r>
                        <a:rPr lang="fr-FR" sz="2000" kern="150" dirty="0">
                          <a:effectLst/>
                        </a:rPr>
                        <a:t>Situations de familiarisation</a:t>
                      </a:r>
                    </a:p>
                    <a:p>
                      <a:pPr algn="ctr"/>
                      <a:r>
                        <a:rPr lang="fr-FR" sz="2000" kern="150" dirty="0">
                          <a:effectLst/>
                        </a:rPr>
                        <a:t>Il est possible de reprendre des situations de l’étape 1</a:t>
                      </a:r>
                    </a:p>
                    <a:p>
                      <a:pPr algn="ctr"/>
                      <a:r>
                        <a:rPr lang="fr-FR" sz="2000" kern="150" dirty="0">
                          <a:effectLst/>
                        </a:rPr>
                        <a:t>Objectif : Stabiliser les actions travaillées lors de la 1</a:t>
                      </a:r>
                      <a:r>
                        <a:rPr lang="fr-FR" sz="2000" kern="150" baseline="30000" dirty="0">
                          <a:effectLst/>
                        </a:rPr>
                        <a:t>ère</a:t>
                      </a:r>
                      <a:r>
                        <a:rPr lang="fr-FR" sz="2000" kern="150" dirty="0">
                          <a:effectLst/>
                        </a:rPr>
                        <a:t> étape</a:t>
                      </a:r>
                    </a:p>
                    <a:p>
                      <a:pPr algn="ctr"/>
                      <a:r>
                        <a:rPr lang="fr-FR" sz="2400" kern="150" dirty="0">
                          <a:effectLst/>
                        </a:rPr>
                        <a:t> </a:t>
                      </a:r>
                      <a:endParaRPr lang="fr-FR" sz="2400" kern="150" dirty="0">
                        <a:solidFill>
                          <a:srgbClr val="000000"/>
                        </a:solidFill>
                        <a:effectLst/>
                        <a:latin typeface="Liberation Serif"/>
                        <a:ea typeface="SimSun" panose="02010600030101010101" pitchFamily="2" charset="-122"/>
                        <a:cs typeface="Mangal" panose="02040503050203030202" pitchFamily="18" charset="0"/>
                      </a:endParaRPr>
                    </a:p>
                  </a:txBody>
                  <a:tcPr marL="31115" marR="34925" marT="34925" marB="34925">
                    <a:solidFill>
                      <a:schemeClr val="accent5">
                        <a:lumMod val="60000"/>
                        <a:lumOff val="40000"/>
                      </a:schemeClr>
                    </a:solidFill>
                  </a:tcPr>
                </a:tc>
                <a:extLst>
                  <a:ext uri="{0D108BD9-81ED-4DB2-BD59-A6C34878D82A}">
                    <a16:rowId xmlns:a16="http://schemas.microsoft.com/office/drawing/2014/main" val="1470771976"/>
                  </a:ext>
                </a:extLst>
              </a:tr>
            </a:tbl>
          </a:graphicData>
        </a:graphic>
      </p:graphicFrame>
      <p:graphicFrame>
        <p:nvGraphicFramePr>
          <p:cNvPr id="5" name="Tableau 4">
            <a:extLst>
              <a:ext uri="{FF2B5EF4-FFF2-40B4-BE49-F238E27FC236}">
                <a16:creationId xmlns:a16="http://schemas.microsoft.com/office/drawing/2014/main" id="{47F76A1D-DFD5-3643-856A-9C2072910096}"/>
              </a:ext>
            </a:extLst>
          </p:cNvPr>
          <p:cNvGraphicFramePr>
            <a:graphicFrameLocks noGrp="1"/>
          </p:cNvGraphicFramePr>
          <p:nvPr>
            <p:extLst>
              <p:ext uri="{D42A27DB-BD31-4B8C-83A1-F6EECF244321}">
                <p14:modId xmlns:p14="http://schemas.microsoft.com/office/powerpoint/2010/main" val="1252492973"/>
              </p:ext>
            </p:extLst>
          </p:nvPr>
        </p:nvGraphicFramePr>
        <p:xfrm>
          <a:off x="401444" y="2136702"/>
          <a:ext cx="10850136" cy="4487688"/>
        </p:xfrm>
        <a:graphic>
          <a:graphicData uri="http://schemas.openxmlformats.org/drawingml/2006/table">
            <a:tbl>
              <a:tblPr>
                <a:tableStyleId>{5C22544A-7EE6-4342-B048-85BDC9FD1C3A}</a:tableStyleId>
              </a:tblPr>
              <a:tblGrid>
                <a:gridCol w="1873405">
                  <a:extLst>
                    <a:ext uri="{9D8B030D-6E8A-4147-A177-3AD203B41FA5}">
                      <a16:colId xmlns:a16="http://schemas.microsoft.com/office/drawing/2014/main" val="1631052988"/>
                    </a:ext>
                  </a:extLst>
                </a:gridCol>
                <a:gridCol w="4535854">
                  <a:extLst>
                    <a:ext uri="{9D8B030D-6E8A-4147-A177-3AD203B41FA5}">
                      <a16:colId xmlns:a16="http://schemas.microsoft.com/office/drawing/2014/main" val="2354507315"/>
                    </a:ext>
                  </a:extLst>
                </a:gridCol>
                <a:gridCol w="2241736">
                  <a:extLst>
                    <a:ext uri="{9D8B030D-6E8A-4147-A177-3AD203B41FA5}">
                      <a16:colId xmlns:a16="http://schemas.microsoft.com/office/drawing/2014/main" val="4033696183"/>
                    </a:ext>
                  </a:extLst>
                </a:gridCol>
                <a:gridCol w="2199141">
                  <a:extLst>
                    <a:ext uri="{9D8B030D-6E8A-4147-A177-3AD203B41FA5}">
                      <a16:colId xmlns:a16="http://schemas.microsoft.com/office/drawing/2014/main" val="2600482371"/>
                    </a:ext>
                  </a:extLst>
                </a:gridCol>
              </a:tblGrid>
              <a:tr h="2000763">
                <a:tc>
                  <a:txBody>
                    <a:bodyPr/>
                    <a:lstStyle/>
                    <a:p>
                      <a:pPr algn="ctr"/>
                      <a:r>
                        <a:rPr lang="fr-FR" sz="1400" kern="150" dirty="0">
                          <a:effectLst/>
                        </a:rPr>
                        <a:t>Le chasseur et les lapins</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5075" marR="28145" marT="28145" marB="28145" anchor="ctr"/>
                </a:tc>
                <a:tc>
                  <a:txBody>
                    <a:bodyPr/>
                    <a:lstStyle/>
                    <a:p>
                      <a:r>
                        <a:rPr lang="fr-FR" sz="1400" u="sng" kern="150" dirty="0">
                          <a:effectLst/>
                        </a:rPr>
                        <a:t>But : </a:t>
                      </a:r>
                      <a:r>
                        <a:rPr lang="fr-FR" sz="1400" kern="150" dirty="0">
                          <a:effectLst/>
                        </a:rPr>
                        <a:t>Un chasseur muni d’un javelot mousse va essayer d’éliminer les « lapins » qui eux tentent d’échapper au chasseur en courant à l’intérieur d’un espace délimité. La partie dure : 30’’</a:t>
                      </a:r>
                    </a:p>
                    <a:p>
                      <a:r>
                        <a:rPr lang="fr-FR" sz="1400" u="sng" kern="150" dirty="0">
                          <a:effectLst/>
                        </a:rPr>
                        <a:t>Critères de réussite :</a:t>
                      </a:r>
                      <a:r>
                        <a:rPr lang="fr-FR" sz="1400" kern="150" dirty="0">
                          <a:effectLst/>
                        </a:rPr>
                        <a:t> Ne pas se faire toucher pour les lapins ou toucher pour les chasseurs.</a:t>
                      </a:r>
                    </a:p>
                    <a:p>
                      <a:r>
                        <a:rPr lang="fr-FR" sz="1400" u="sng" kern="150" dirty="0">
                          <a:effectLst/>
                        </a:rPr>
                        <a:t>Critère de réalisation </a:t>
                      </a:r>
                      <a:r>
                        <a:rPr lang="fr-FR" sz="1400" kern="150" dirty="0">
                          <a:effectLst/>
                        </a:rPr>
                        <a:t>: Lancer le javelot à une main en visant l’adversaire.</a:t>
                      </a:r>
                    </a:p>
                  </a:txBody>
                  <a:tcPr marL="25075" marR="28145" marT="28145" marB="28145"/>
                </a:tc>
                <a:tc>
                  <a:txBody>
                    <a:bodyPr/>
                    <a:lstStyle/>
                    <a:p>
                      <a:r>
                        <a:rPr lang="fr-FR" sz="1400" kern="150" dirty="0">
                          <a:effectLst/>
                        </a:rPr>
                        <a:t>- la durée de la partie</a:t>
                      </a:r>
                    </a:p>
                    <a:p>
                      <a:r>
                        <a:rPr lang="fr-FR" sz="1400" kern="150" dirty="0">
                          <a:effectLst/>
                        </a:rPr>
                        <a:t>- le nombre de chasseurs</a:t>
                      </a:r>
                    </a:p>
                    <a:p>
                      <a:r>
                        <a:rPr lang="fr-FR" sz="1400" kern="150" dirty="0">
                          <a:effectLst/>
                        </a:rPr>
                        <a:t>- l’espace de jeu</a:t>
                      </a:r>
                    </a:p>
                    <a:p>
                      <a:r>
                        <a:rPr lang="fr-FR" sz="1400" kern="150" dirty="0">
                          <a:effectLst/>
                        </a:rPr>
                        <a:t> </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5075" marR="28145" marT="28145" marB="28145"/>
                </a:tc>
                <a:tc>
                  <a:txBody>
                    <a:bodyPr/>
                    <a:lstStyle/>
                    <a:p>
                      <a:r>
                        <a:rPr lang="fr-FR" sz="1400" kern="150">
                          <a:effectLst/>
                        </a:rPr>
                        <a:t>Des javelots ou des balles mousse</a:t>
                      </a:r>
                      <a:endParaRPr lang="fr-FR" sz="1400" kern="150">
                        <a:solidFill>
                          <a:srgbClr val="000000"/>
                        </a:solidFill>
                        <a:effectLst/>
                        <a:latin typeface="Liberation Serif"/>
                        <a:ea typeface="SimSun" panose="02010600030101010101" pitchFamily="2" charset="-122"/>
                        <a:cs typeface="Mangal" panose="02040503050203030202" pitchFamily="18" charset="0"/>
                      </a:endParaRPr>
                    </a:p>
                  </a:txBody>
                  <a:tcPr marL="25075" marR="28145" marT="28145" marB="28145"/>
                </a:tc>
                <a:extLst>
                  <a:ext uri="{0D108BD9-81ED-4DB2-BD59-A6C34878D82A}">
                    <a16:rowId xmlns:a16="http://schemas.microsoft.com/office/drawing/2014/main" val="2248990193"/>
                  </a:ext>
                </a:extLst>
              </a:tr>
              <a:tr h="2486925">
                <a:tc>
                  <a:txBody>
                    <a:bodyPr/>
                    <a:lstStyle/>
                    <a:p>
                      <a:pPr algn="ctr"/>
                      <a:r>
                        <a:rPr lang="fr-FR" sz="1400" kern="150" dirty="0">
                          <a:effectLst/>
                        </a:rPr>
                        <a:t>Le ballon chronomètre</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5075" marR="28145" marT="28145" marB="28145" anchor="ctr"/>
                </a:tc>
                <a:tc>
                  <a:txBody>
                    <a:bodyPr/>
                    <a:lstStyle/>
                    <a:p>
                      <a:r>
                        <a:rPr lang="fr-FR" sz="1400" u="sng" kern="150" dirty="0">
                          <a:effectLst/>
                        </a:rPr>
                        <a:t>But : </a:t>
                      </a:r>
                      <a:r>
                        <a:rPr lang="fr-FR" sz="1400" kern="150" dirty="0">
                          <a:effectLst/>
                        </a:rPr>
                        <a:t>Pour les joueurs placés dans le cercle : réaliser le maximum de tours en se passant le ballon.</a:t>
                      </a:r>
                    </a:p>
                    <a:p>
                      <a:r>
                        <a:rPr lang="fr-FR" sz="1400" kern="150" dirty="0">
                          <a:effectLst/>
                        </a:rPr>
                        <a:t>Pour les autres joueurs placés en file indienne courir le plus vite possible autour du cercle en se relayant.</a:t>
                      </a:r>
                    </a:p>
                    <a:p>
                      <a:r>
                        <a:rPr lang="fr-FR" sz="1400" u="sng" kern="150" dirty="0">
                          <a:effectLst/>
                        </a:rPr>
                        <a:t>Critère de réussite</a:t>
                      </a:r>
                      <a:r>
                        <a:rPr lang="fr-FR" sz="1400" kern="150" dirty="0">
                          <a:effectLst/>
                        </a:rPr>
                        <a:t> : faire le maximum de tour pendant le déplacement des coureurs.</a:t>
                      </a:r>
                    </a:p>
                    <a:p>
                      <a:r>
                        <a:rPr lang="fr-FR" sz="1400" u="sng" kern="150" dirty="0">
                          <a:effectLst/>
                        </a:rPr>
                        <a:t>Critère de réalisation</a:t>
                      </a:r>
                      <a:r>
                        <a:rPr lang="fr-FR" sz="1400" kern="150" dirty="0">
                          <a:effectLst/>
                        </a:rPr>
                        <a:t> : faire des passes dans les mains de son partenaire</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5075" marR="28145" marT="28145" marB="28145"/>
                </a:tc>
                <a:tc>
                  <a:txBody>
                    <a:bodyPr/>
                    <a:lstStyle/>
                    <a:p>
                      <a:r>
                        <a:rPr lang="fr-FR" sz="1400" kern="150" dirty="0">
                          <a:effectLst/>
                        </a:rPr>
                        <a:t>- Varier le nombre de manches</a:t>
                      </a:r>
                    </a:p>
                    <a:p>
                      <a:r>
                        <a:rPr lang="fr-FR" sz="1400" kern="150" dirty="0">
                          <a:effectLst/>
                        </a:rPr>
                        <a:t>- Varier la distance entre les joueurs.</a:t>
                      </a:r>
                    </a:p>
                    <a:p>
                      <a:r>
                        <a:rPr lang="fr-FR" sz="1400" kern="150" dirty="0">
                          <a:effectLst/>
                        </a:rPr>
                        <a:t>- Varier la distance de course</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5075" marR="28145" marT="28145" marB="28145"/>
                </a:tc>
                <a:tc>
                  <a:txBody>
                    <a:bodyPr/>
                    <a:lstStyle/>
                    <a:p>
                      <a:r>
                        <a:rPr lang="fr-FR" sz="1400" kern="150" dirty="0">
                          <a:effectLst/>
                        </a:rPr>
                        <a:t>Un ballon</a:t>
                      </a:r>
                    </a:p>
                    <a:p>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r>
                        <a:rPr lang="fr-FR" sz="1400" kern="150" dirty="0">
                          <a:solidFill>
                            <a:srgbClr val="000000"/>
                          </a:solidFill>
                          <a:effectLst/>
                          <a:latin typeface="Liberation Serif"/>
                          <a:ea typeface="SimSun" panose="02010600030101010101" pitchFamily="2" charset="-122"/>
                          <a:cs typeface="Mangal" panose="02040503050203030202" pitchFamily="18" charset="0"/>
                          <a:hlinkClick r:id="rId2" action="ppaction://hlinksldjump"/>
                        </a:rPr>
                        <a:t>suite</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5075" marR="28145" marT="28145" marB="28145"/>
                </a:tc>
                <a:extLst>
                  <a:ext uri="{0D108BD9-81ED-4DB2-BD59-A6C34878D82A}">
                    <a16:rowId xmlns:a16="http://schemas.microsoft.com/office/drawing/2014/main" val="1353810864"/>
                  </a:ext>
                </a:extLst>
              </a:tr>
            </a:tbl>
          </a:graphicData>
        </a:graphic>
      </p:graphicFrame>
      <p:sp>
        <p:nvSpPr>
          <p:cNvPr id="6" name="Rectangle 1">
            <a:extLst>
              <a:ext uri="{FF2B5EF4-FFF2-40B4-BE49-F238E27FC236}">
                <a16:creationId xmlns:a16="http://schemas.microsoft.com/office/drawing/2014/main" id="{4537B01D-69DC-5643-97CD-0A4AFC1DA977}"/>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Tree>
    <p:extLst>
      <p:ext uri="{BB962C8B-B14F-4D97-AF65-F5344CB8AC3E}">
        <p14:creationId xmlns:p14="http://schemas.microsoft.com/office/powerpoint/2010/main" val="10363538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E5EC22EE-F93B-B24A-A64E-AD1FBBB3CEA9}"/>
              </a:ext>
            </a:extLst>
          </p:cNvPr>
          <p:cNvGraphicFramePr>
            <a:graphicFrameLocks noGrp="1"/>
          </p:cNvGraphicFramePr>
          <p:nvPr>
            <p:ph idx="1"/>
            <p:extLst>
              <p:ext uri="{D42A27DB-BD31-4B8C-83A1-F6EECF244321}">
                <p14:modId xmlns:p14="http://schemas.microsoft.com/office/powerpoint/2010/main" val="843806809"/>
              </p:ext>
            </p:extLst>
          </p:nvPr>
        </p:nvGraphicFramePr>
        <p:xfrm>
          <a:off x="401444" y="457200"/>
          <a:ext cx="10850136" cy="1339189"/>
        </p:xfrm>
        <a:graphic>
          <a:graphicData uri="http://schemas.openxmlformats.org/drawingml/2006/table">
            <a:tbl>
              <a:tblPr>
                <a:tableStyleId>{5C22544A-7EE6-4342-B048-85BDC9FD1C3A}</a:tableStyleId>
              </a:tblPr>
              <a:tblGrid>
                <a:gridCol w="10850136">
                  <a:extLst>
                    <a:ext uri="{9D8B030D-6E8A-4147-A177-3AD203B41FA5}">
                      <a16:colId xmlns:a16="http://schemas.microsoft.com/office/drawing/2014/main" val="839661191"/>
                    </a:ext>
                  </a:extLst>
                </a:gridCol>
              </a:tblGrid>
              <a:tr h="1339189">
                <a:tc>
                  <a:txBody>
                    <a:bodyPr/>
                    <a:lstStyle/>
                    <a:p>
                      <a:pPr algn="ctr"/>
                      <a:r>
                        <a:rPr lang="fr-FR" sz="2000" kern="150" dirty="0">
                          <a:effectLst/>
                        </a:rPr>
                        <a:t>Situation de référence</a:t>
                      </a:r>
                    </a:p>
                    <a:p>
                      <a:pPr algn="ctr"/>
                      <a:r>
                        <a:rPr lang="fr-FR" sz="2000" kern="150" dirty="0">
                          <a:effectLst/>
                        </a:rPr>
                        <a:t>Objectif : Identifier des niveaux d’habiletés</a:t>
                      </a:r>
                    </a:p>
                    <a:p>
                      <a:pPr algn="ctr"/>
                      <a:r>
                        <a:rPr lang="fr-FR" sz="2400" kern="150" dirty="0">
                          <a:effectLst/>
                        </a:rPr>
                        <a:t> </a:t>
                      </a:r>
                      <a:endParaRPr lang="fr-FR" sz="2400" kern="150" dirty="0">
                        <a:solidFill>
                          <a:srgbClr val="000000"/>
                        </a:solidFill>
                        <a:effectLst/>
                        <a:latin typeface="Liberation Serif"/>
                        <a:ea typeface="SimSun" panose="02010600030101010101" pitchFamily="2" charset="-122"/>
                        <a:cs typeface="Mangal" panose="02040503050203030202" pitchFamily="18" charset="0"/>
                      </a:endParaRPr>
                    </a:p>
                  </a:txBody>
                  <a:tcPr marL="31115" marR="34925" marT="34925" marB="34925">
                    <a:solidFill>
                      <a:schemeClr val="accent5">
                        <a:lumMod val="60000"/>
                        <a:lumOff val="40000"/>
                      </a:schemeClr>
                    </a:solidFill>
                  </a:tcPr>
                </a:tc>
                <a:extLst>
                  <a:ext uri="{0D108BD9-81ED-4DB2-BD59-A6C34878D82A}">
                    <a16:rowId xmlns:a16="http://schemas.microsoft.com/office/drawing/2014/main" val="1470771976"/>
                  </a:ext>
                </a:extLst>
              </a:tr>
            </a:tbl>
          </a:graphicData>
        </a:graphic>
      </p:graphicFrame>
      <p:graphicFrame>
        <p:nvGraphicFramePr>
          <p:cNvPr id="5" name="Tableau 4">
            <a:extLst>
              <a:ext uri="{FF2B5EF4-FFF2-40B4-BE49-F238E27FC236}">
                <a16:creationId xmlns:a16="http://schemas.microsoft.com/office/drawing/2014/main" id="{47F76A1D-DFD5-3643-856A-9C2072910096}"/>
              </a:ext>
            </a:extLst>
          </p:cNvPr>
          <p:cNvGraphicFramePr>
            <a:graphicFrameLocks noGrp="1"/>
          </p:cNvGraphicFramePr>
          <p:nvPr>
            <p:extLst>
              <p:ext uri="{D42A27DB-BD31-4B8C-83A1-F6EECF244321}">
                <p14:modId xmlns:p14="http://schemas.microsoft.com/office/powerpoint/2010/main" val="1085380356"/>
              </p:ext>
            </p:extLst>
          </p:nvPr>
        </p:nvGraphicFramePr>
        <p:xfrm>
          <a:off x="401444" y="2136702"/>
          <a:ext cx="10850136" cy="4487688"/>
        </p:xfrm>
        <a:graphic>
          <a:graphicData uri="http://schemas.openxmlformats.org/drawingml/2006/table">
            <a:tbl>
              <a:tblPr>
                <a:tableStyleId>{5C22544A-7EE6-4342-B048-85BDC9FD1C3A}</a:tableStyleId>
              </a:tblPr>
              <a:tblGrid>
                <a:gridCol w="1873405">
                  <a:extLst>
                    <a:ext uri="{9D8B030D-6E8A-4147-A177-3AD203B41FA5}">
                      <a16:colId xmlns:a16="http://schemas.microsoft.com/office/drawing/2014/main" val="1631052988"/>
                    </a:ext>
                  </a:extLst>
                </a:gridCol>
                <a:gridCol w="4535854">
                  <a:extLst>
                    <a:ext uri="{9D8B030D-6E8A-4147-A177-3AD203B41FA5}">
                      <a16:colId xmlns:a16="http://schemas.microsoft.com/office/drawing/2014/main" val="2354507315"/>
                    </a:ext>
                  </a:extLst>
                </a:gridCol>
                <a:gridCol w="4440877">
                  <a:extLst>
                    <a:ext uri="{9D8B030D-6E8A-4147-A177-3AD203B41FA5}">
                      <a16:colId xmlns:a16="http://schemas.microsoft.com/office/drawing/2014/main" val="4033696183"/>
                    </a:ext>
                  </a:extLst>
                </a:gridCol>
              </a:tblGrid>
              <a:tr h="4487688">
                <a:tc>
                  <a:txBody>
                    <a:bodyPr/>
                    <a:lstStyle/>
                    <a:p>
                      <a:pPr algn="ctr"/>
                      <a:r>
                        <a:rPr lang="fr-FR" sz="1600" kern="150" dirty="0">
                          <a:solidFill>
                            <a:srgbClr val="000000"/>
                          </a:solidFill>
                          <a:effectLst/>
                          <a:latin typeface="Liberation Serif"/>
                          <a:ea typeface="SimSun" panose="02010600030101010101" pitchFamily="2" charset="-122"/>
                          <a:cs typeface="Mangal" panose="02040503050203030202" pitchFamily="18" charset="0"/>
                        </a:rPr>
                        <a:t>« Le « </a:t>
                      </a:r>
                      <a:r>
                        <a:rPr lang="fr-FR" sz="1600" kern="150" dirty="0" err="1">
                          <a:solidFill>
                            <a:srgbClr val="000000"/>
                          </a:solidFill>
                          <a:effectLst/>
                          <a:latin typeface="Liberation Serif"/>
                          <a:ea typeface="SimSun" panose="02010600030101010101" pitchFamily="2" charset="-122"/>
                          <a:cs typeface="Mangal" panose="02040503050203030202" pitchFamily="18" charset="0"/>
                        </a:rPr>
                        <a:t>Quadrathlon</a:t>
                      </a:r>
                      <a:r>
                        <a:rPr lang="fr-FR" sz="1600" kern="150" dirty="0">
                          <a:solidFill>
                            <a:srgbClr val="000000"/>
                          </a:solidFill>
                          <a:effectLst/>
                          <a:latin typeface="Liberation Serif"/>
                          <a:ea typeface="SimSun" panose="02010600030101010101" pitchFamily="2" charset="-122"/>
                          <a:cs typeface="Mangal" panose="02040503050203030202" pitchFamily="18" charset="0"/>
                        </a:rPr>
                        <a:t> »</a:t>
                      </a:r>
                    </a:p>
                  </a:txBody>
                  <a:tcPr marL="25075" marR="28145" marT="28145" marB="28145" anchor="ctr"/>
                </a:tc>
                <a:tc>
                  <a:txBody>
                    <a:bodyPr/>
                    <a:lstStyle/>
                    <a:p>
                      <a:r>
                        <a:rPr lang="fr-FR" sz="1600" kern="150" dirty="0">
                          <a:effectLst/>
                        </a:rPr>
                        <a:t>B</a:t>
                      </a:r>
                      <a:r>
                        <a:rPr lang="fr-FR" sz="1600" u="sng" kern="150" dirty="0">
                          <a:effectLst/>
                        </a:rPr>
                        <a:t>ut</a:t>
                      </a:r>
                      <a:r>
                        <a:rPr lang="fr-FR" sz="1600" kern="150" dirty="0">
                          <a:effectLst/>
                        </a:rPr>
                        <a:t> : </a:t>
                      </a:r>
                    </a:p>
                    <a:p>
                      <a:r>
                        <a:rPr lang="fr-FR" sz="1600" kern="150" dirty="0">
                          <a:effectLst/>
                        </a:rPr>
                        <a:t>Atteindre la cible à l’aide d’un engin.</a:t>
                      </a:r>
                    </a:p>
                    <a:p>
                      <a:endParaRPr lang="fr-FR" sz="1600" kern="150" dirty="0">
                        <a:effectLst/>
                      </a:endParaRPr>
                    </a:p>
                    <a:p>
                      <a:r>
                        <a:rPr lang="fr-FR" sz="1600" u="sng" kern="150" dirty="0">
                          <a:effectLst/>
                        </a:rPr>
                        <a:t>Dispositif </a:t>
                      </a:r>
                      <a:r>
                        <a:rPr lang="fr-FR" sz="1600" kern="150" dirty="0">
                          <a:effectLst/>
                        </a:rPr>
                        <a:t>:</a:t>
                      </a:r>
                    </a:p>
                    <a:p>
                      <a:r>
                        <a:rPr lang="fr-FR" sz="1600" kern="150" dirty="0">
                          <a:effectLst/>
                        </a:rPr>
                        <a:t> 4 engins différents : un gros ballon, un cerceau, un vortex et une petite balle (tennis).</a:t>
                      </a:r>
                    </a:p>
                    <a:p>
                      <a:r>
                        <a:rPr lang="fr-FR" sz="1600" kern="150" dirty="0">
                          <a:effectLst/>
                        </a:rPr>
                        <a:t>4 cibles :</a:t>
                      </a:r>
                    </a:p>
                    <a:p>
                      <a:r>
                        <a:rPr lang="fr-FR" sz="1600" kern="150" dirty="0">
                          <a:effectLst/>
                        </a:rPr>
                        <a:t>Un carton, une cible au mur, un piquet, une </a:t>
                      </a:r>
                      <a:r>
                        <a:rPr lang="fr-FR" sz="1600" kern="150" dirty="0" err="1">
                          <a:effectLst/>
                        </a:rPr>
                        <a:t>zoneà</a:t>
                      </a:r>
                      <a:r>
                        <a:rPr lang="fr-FR" sz="1600" kern="150" dirty="0">
                          <a:effectLst/>
                        </a:rPr>
                        <a:t> atteindre  derrière un élastique haut ( 1,5 mètre environ)</a:t>
                      </a:r>
                    </a:p>
                    <a:p>
                      <a:endParaRPr lang="fr-FR" sz="1600" kern="150" dirty="0">
                        <a:effectLst/>
                      </a:endParaRPr>
                    </a:p>
                    <a:p>
                      <a:r>
                        <a:rPr lang="fr-FR" sz="1600" u="sng" kern="150" dirty="0">
                          <a:effectLst/>
                        </a:rPr>
                        <a:t>Critère de réussite </a:t>
                      </a:r>
                      <a:r>
                        <a:rPr lang="fr-FR" sz="1600" kern="150" dirty="0">
                          <a:effectLst/>
                        </a:rPr>
                        <a:t>: </a:t>
                      </a:r>
                    </a:p>
                    <a:p>
                      <a:r>
                        <a:rPr lang="fr-FR" sz="1600" kern="150" dirty="0">
                          <a:effectLst/>
                        </a:rPr>
                        <a:t>atteindre la cible.</a:t>
                      </a:r>
                    </a:p>
                    <a:p>
                      <a:endParaRPr lang="fr-FR" sz="1600" kern="150" dirty="0">
                        <a:effectLst/>
                      </a:endParaRPr>
                    </a:p>
                    <a:p>
                      <a:r>
                        <a:rPr lang="fr-FR" sz="1600" u="sng" kern="150" dirty="0">
                          <a:effectLst/>
                        </a:rPr>
                        <a:t>Critère de réalisation </a:t>
                      </a:r>
                      <a:r>
                        <a:rPr lang="fr-FR" sz="1600" kern="150" dirty="0">
                          <a:effectLst/>
                        </a:rPr>
                        <a:t>:</a:t>
                      </a:r>
                    </a:p>
                    <a:p>
                      <a:r>
                        <a:rPr lang="fr-FR" sz="1600" kern="150" dirty="0">
                          <a:effectLst/>
                        </a:rPr>
                        <a:t>Forme de lancer proposée par les élèves</a:t>
                      </a:r>
                    </a:p>
                  </a:txBody>
                  <a:tcPr marL="25075" marR="28145" marT="28145" marB="28145"/>
                </a:tc>
                <a:tc>
                  <a:txBody>
                    <a:bodyPr/>
                    <a:lstStyle/>
                    <a:p>
                      <a:r>
                        <a:rPr lang="fr-FR" sz="1600" kern="150" dirty="0">
                          <a:solidFill>
                            <a:schemeClr val="dk1"/>
                          </a:solidFill>
                          <a:effectLst/>
                          <a:latin typeface="+mn-lt"/>
                          <a:ea typeface="+mn-ea"/>
                          <a:cs typeface="+mn-cs"/>
                        </a:rPr>
                        <a:t>Les élèves vont se tester sur différents engins et sur différentes cibles.</a:t>
                      </a:r>
                    </a:p>
                    <a:p>
                      <a:r>
                        <a:rPr lang="fr-FR" sz="1600" kern="150" dirty="0">
                          <a:solidFill>
                            <a:schemeClr val="dk1"/>
                          </a:solidFill>
                          <a:effectLst/>
                          <a:latin typeface="+mn-lt"/>
                          <a:ea typeface="+mn-ea"/>
                          <a:cs typeface="+mn-cs"/>
                        </a:rPr>
                        <a:t>L’enseignant observe et note avec les élèves les formes de lancer utilisées.</a:t>
                      </a:r>
                    </a:p>
                    <a:p>
                      <a:endParaRPr lang="fr-FR" sz="1600" kern="150" dirty="0">
                        <a:solidFill>
                          <a:schemeClr val="dk1"/>
                        </a:solidFill>
                        <a:effectLst/>
                        <a:latin typeface="+mn-lt"/>
                        <a:ea typeface="+mn-ea"/>
                        <a:cs typeface="+mn-cs"/>
                      </a:endParaRPr>
                    </a:p>
                    <a:p>
                      <a:endParaRPr lang="fr-FR" sz="1600" kern="150" dirty="0">
                        <a:solidFill>
                          <a:schemeClr val="dk1"/>
                        </a:solidFill>
                        <a:effectLst/>
                        <a:latin typeface="+mn-lt"/>
                        <a:ea typeface="+mn-ea"/>
                        <a:cs typeface="+mn-cs"/>
                      </a:endParaRPr>
                    </a:p>
                    <a:p>
                      <a:endParaRPr lang="fr-FR" sz="1600" kern="150" dirty="0">
                        <a:solidFill>
                          <a:schemeClr val="dk1"/>
                        </a:solidFill>
                        <a:effectLst/>
                        <a:latin typeface="+mn-lt"/>
                        <a:ea typeface="+mn-ea"/>
                        <a:cs typeface="+mn-cs"/>
                      </a:endParaRPr>
                    </a:p>
                    <a:p>
                      <a:endParaRPr lang="fr-FR" sz="1600" kern="150" dirty="0">
                        <a:solidFill>
                          <a:schemeClr val="dk1"/>
                        </a:solidFill>
                        <a:effectLst/>
                        <a:latin typeface="+mn-lt"/>
                        <a:ea typeface="+mn-ea"/>
                        <a:cs typeface="+mn-cs"/>
                      </a:endParaRPr>
                    </a:p>
                    <a:p>
                      <a:endParaRPr lang="fr-FR" sz="1600" kern="150" dirty="0">
                        <a:solidFill>
                          <a:schemeClr val="dk1"/>
                        </a:solidFill>
                        <a:effectLst/>
                        <a:latin typeface="+mn-lt"/>
                        <a:ea typeface="+mn-ea"/>
                        <a:cs typeface="+mn-cs"/>
                      </a:endParaRPr>
                    </a:p>
                    <a:p>
                      <a:endParaRPr lang="fr-FR" sz="1600" kern="150" dirty="0">
                        <a:solidFill>
                          <a:schemeClr val="dk1"/>
                        </a:solidFill>
                        <a:effectLst/>
                        <a:latin typeface="+mn-lt"/>
                        <a:ea typeface="+mn-ea"/>
                        <a:cs typeface="+mn-cs"/>
                      </a:endParaRPr>
                    </a:p>
                    <a:p>
                      <a:r>
                        <a:rPr lang="fr-FR" sz="1600" kern="150" dirty="0">
                          <a:solidFill>
                            <a:schemeClr val="dk1"/>
                          </a:solidFill>
                          <a:effectLst/>
                          <a:latin typeface="+mn-lt"/>
                          <a:ea typeface="+mn-ea"/>
                          <a:cs typeface="+mn-cs"/>
                          <a:hlinkClick r:id="rId2" action="ppaction://hlinksldjump"/>
                        </a:rPr>
                        <a:t>suite</a:t>
                      </a:r>
                      <a:endParaRPr lang="fr-FR" sz="1600" kern="150" dirty="0">
                        <a:solidFill>
                          <a:schemeClr val="dk1"/>
                        </a:solidFill>
                        <a:effectLst/>
                        <a:latin typeface="+mn-lt"/>
                        <a:ea typeface="+mn-ea"/>
                        <a:cs typeface="+mn-cs"/>
                      </a:endParaRPr>
                    </a:p>
                    <a:p>
                      <a:endParaRPr lang="fr-FR" sz="1600" kern="150" dirty="0">
                        <a:solidFill>
                          <a:schemeClr val="dk1"/>
                        </a:solidFill>
                        <a:effectLst/>
                        <a:latin typeface="+mn-lt"/>
                        <a:ea typeface="+mn-ea"/>
                        <a:cs typeface="+mn-cs"/>
                      </a:endParaRPr>
                    </a:p>
                    <a:p>
                      <a:r>
                        <a:rPr lang="fr-FR" sz="1600" kern="150" dirty="0">
                          <a:solidFill>
                            <a:schemeClr val="dk1"/>
                          </a:solidFill>
                          <a:effectLst/>
                          <a:latin typeface="+mn-lt"/>
                          <a:ea typeface="+mn-ea"/>
                          <a:cs typeface="+mn-cs"/>
                        </a:rPr>
                        <a:t>     </a:t>
                      </a:r>
                    </a:p>
                  </a:txBody>
                  <a:tcPr marL="25075" marR="28145" marT="28145" marB="28145"/>
                </a:tc>
                <a:extLst>
                  <a:ext uri="{0D108BD9-81ED-4DB2-BD59-A6C34878D82A}">
                    <a16:rowId xmlns:a16="http://schemas.microsoft.com/office/drawing/2014/main" val="2248990193"/>
                  </a:ext>
                </a:extLst>
              </a:tr>
            </a:tbl>
          </a:graphicData>
        </a:graphic>
      </p:graphicFrame>
      <p:sp>
        <p:nvSpPr>
          <p:cNvPr id="6" name="Rectangle 1">
            <a:extLst>
              <a:ext uri="{FF2B5EF4-FFF2-40B4-BE49-F238E27FC236}">
                <a16:creationId xmlns:a16="http://schemas.microsoft.com/office/drawing/2014/main" id="{4537B01D-69DC-5643-97CD-0A4AFC1DA977}"/>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Tree>
    <p:extLst>
      <p:ext uri="{BB962C8B-B14F-4D97-AF65-F5344CB8AC3E}">
        <p14:creationId xmlns:p14="http://schemas.microsoft.com/office/powerpoint/2010/main" val="23969398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E5EC22EE-F93B-B24A-A64E-AD1FBBB3CEA9}"/>
              </a:ext>
            </a:extLst>
          </p:cNvPr>
          <p:cNvGraphicFramePr>
            <a:graphicFrameLocks noGrp="1"/>
          </p:cNvGraphicFramePr>
          <p:nvPr>
            <p:ph idx="1"/>
            <p:extLst>
              <p:ext uri="{D42A27DB-BD31-4B8C-83A1-F6EECF244321}">
                <p14:modId xmlns:p14="http://schemas.microsoft.com/office/powerpoint/2010/main" val="648137542"/>
              </p:ext>
            </p:extLst>
          </p:nvPr>
        </p:nvGraphicFramePr>
        <p:xfrm>
          <a:off x="401444" y="228600"/>
          <a:ext cx="10850136" cy="984250"/>
        </p:xfrm>
        <a:graphic>
          <a:graphicData uri="http://schemas.openxmlformats.org/drawingml/2006/table">
            <a:tbl>
              <a:tblPr>
                <a:tableStyleId>{5C22544A-7EE6-4342-B048-85BDC9FD1C3A}</a:tableStyleId>
              </a:tblPr>
              <a:tblGrid>
                <a:gridCol w="10850136">
                  <a:extLst>
                    <a:ext uri="{9D8B030D-6E8A-4147-A177-3AD203B41FA5}">
                      <a16:colId xmlns:a16="http://schemas.microsoft.com/office/drawing/2014/main" val="839661191"/>
                    </a:ext>
                  </a:extLst>
                </a:gridCol>
              </a:tblGrid>
              <a:tr h="826477">
                <a:tc>
                  <a:txBody>
                    <a:bodyPr/>
                    <a:lstStyle/>
                    <a:p>
                      <a:pPr algn="ctr"/>
                      <a:r>
                        <a:rPr lang="fr-FR" sz="2000" kern="150" dirty="0">
                          <a:effectLst/>
                        </a:rPr>
                        <a:t>Situation d’apprentissage</a:t>
                      </a:r>
                    </a:p>
                    <a:p>
                      <a:pPr algn="ctr"/>
                      <a:r>
                        <a:rPr lang="fr-FR" sz="2000" kern="150" dirty="0">
                          <a:effectLst/>
                        </a:rPr>
                        <a:t>Objectif : Identifier des niveaux d’habiletés.</a:t>
                      </a:r>
                    </a:p>
                    <a:p>
                      <a:pPr algn="ctr"/>
                      <a:r>
                        <a:rPr lang="fr-FR" sz="2000" kern="150" dirty="0">
                          <a:effectLst/>
                        </a:rPr>
                        <a:t> </a:t>
                      </a:r>
                      <a:endParaRPr lang="fr-FR" sz="2000" kern="150" dirty="0">
                        <a:solidFill>
                          <a:srgbClr val="000000"/>
                        </a:solidFill>
                        <a:effectLst/>
                        <a:latin typeface="Liberation Serif"/>
                        <a:ea typeface="SimSun" panose="02010600030101010101" pitchFamily="2" charset="-122"/>
                        <a:cs typeface="Mangal" panose="02040503050203030202" pitchFamily="18" charset="0"/>
                      </a:endParaRPr>
                    </a:p>
                  </a:txBody>
                  <a:tcPr marL="31115" marR="34925" marT="34925" marB="34925">
                    <a:solidFill>
                      <a:schemeClr val="accent5">
                        <a:lumMod val="60000"/>
                        <a:lumOff val="40000"/>
                      </a:schemeClr>
                    </a:solidFill>
                  </a:tcPr>
                </a:tc>
                <a:extLst>
                  <a:ext uri="{0D108BD9-81ED-4DB2-BD59-A6C34878D82A}">
                    <a16:rowId xmlns:a16="http://schemas.microsoft.com/office/drawing/2014/main" val="1470771976"/>
                  </a:ext>
                </a:extLst>
              </a:tr>
            </a:tbl>
          </a:graphicData>
        </a:graphic>
      </p:graphicFrame>
      <p:graphicFrame>
        <p:nvGraphicFramePr>
          <p:cNvPr id="5" name="Tableau 4">
            <a:extLst>
              <a:ext uri="{FF2B5EF4-FFF2-40B4-BE49-F238E27FC236}">
                <a16:creationId xmlns:a16="http://schemas.microsoft.com/office/drawing/2014/main" id="{47F76A1D-DFD5-3643-856A-9C2072910096}"/>
              </a:ext>
            </a:extLst>
          </p:cNvPr>
          <p:cNvGraphicFramePr>
            <a:graphicFrameLocks noGrp="1"/>
          </p:cNvGraphicFramePr>
          <p:nvPr>
            <p:extLst>
              <p:ext uri="{D42A27DB-BD31-4B8C-83A1-F6EECF244321}">
                <p14:modId xmlns:p14="http://schemas.microsoft.com/office/powerpoint/2010/main" val="3267004088"/>
              </p:ext>
            </p:extLst>
          </p:nvPr>
        </p:nvGraphicFramePr>
        <p:xfrm>
          <a:off x="401444" y="1423866"/>
          <a:ext cx="10850136" cy="5034806"/>
        </p:xfrm>
        <a:graphic>
          <a:graphicData uri="http://schemas.openxmlformats.org/drawingml/2006/table">
            <a:tbl>
              <a:tblPr>
                <a:tableStyleId>{5C22544A-7EE6-4342-B048-85BDC9FD1C3A}</a:tableStyleId>
              </a:tblPr>
              <a:tblGrid>
                <a:gridCol w="1163587">
                  <a:extLst>
                    <a:ext uri="{9D8B030D-6E8A-4147-A177-3AD203B41FA5}">
                      <a16:colId xmlns:a16="http://schemas.microsoft.com/office/drawing/2014/main" val="1631052988"/>
                    </a:ext>
                  </a:extLst>
                </a:gridCol>
                <a:gridCol w="4686300">
                  <a:extLst>
                    <a:ext uri="{9D8B030D-6E8A-4147-A177-3AD203B41FA5}">
                      <a16:colId xmlns:a16="http://schemas.microsoft.com/office/drawing/2014/main" val="2354507315"/>
                    </a:ext>
                  </a:extLst>
                </a:gridCol>
                <a:gridCol w="3499338">
                  <a:extLst>
                    <a:ext uri="{9D8B030D-6E8A-4147-A177-3AD203B41FA5}">
                      <a16:colId xmlns:a16="http://schemas.microsoft.com/office/drawing/2014/main" val="4033696183"/>
                    </a:ext>
                  </a:extLst>
                </a:gridCol>
                <a:gridCol w="1500911">
                  <a:extLst>
                    <a:ext uri="{9D8B030D-6E8A-4147-A177-3AD203B41FA5}">
                      <a16:colId xmlns:a16="http://schemas.microsoft.com/office/drawing/2014/main" val="2808385480"/>
                    </a:ext>
                  </a:extLst>
                </a:gridCol>
              </a:tblGrid>
              <a:tr h="1130606">
                <a:tc>
                  <a:txBody>
                    <a:bodyPr/>
                    <a:lstStyle/>
                    <a:p>
                      <a:pPr algn="ctr"/>
                      <a:r>
                        <a:rPr lang="fr-FR" sz="1400" kern="150" dirty="0">
                          <a:solidFill>
                            <a:srgbClr val="000000"/>
                          </a:solidFill>
                          <a:effectLst/>
                          <a:latin typeface="Liberation Serif"/>
                          <a:ea typeface="SimSun" panose="02010600030101010101" pitchFamily="2" charset="-122"/>
                          <a:cs typeface="Mangal" panose="02040503050203030202" pitchFamily="18" charset="0"/>
                        </a:rPr>
                        <a:t>Guillaume 1</a:t>
                      </a:r>
                    </a:p>
                  </a:txBody>
                  <a:tcPr marL="25075" marR="28145" marT="28145" marB="28145"/>
                </a:tc>
                <a:tc>
                  <a:txBody>
                    <a:bodyPr/>
                    <a:lstStyle/>
                    <a:p>
                      <a:r>
                        <a:rPr lang="fr-FR" sz="1200" u="sng" kern="150" dirty="0">
                          <a:effectLst/>
                        </a:rPr>
                        <a:t>But :</a:t>
                      </a:r>
                      <a:r>
                        <a:rPr lang="fr-FR" sz="1200" kern="150" dirty="0">
                          <a:effectLst/>
                        </a:rPr>
                        <a:t> Atteindre la cible la plus éloignée.</a:t>
                      </a:r>
                    </a:p>
                    <a:p>
                      <a:r>
                        <a:rPr lang="fr-FR" sz="1200" kern="150" dirty="0">
                          <a:effectLst/>
                        </a:rPr>
                        <a:t>Dispositif : 4 zones rectangulaires alignées servant de cibles  numérotées de 1 à 4 ; la zone 1 étant la plus proche  et rapporte un point.</a:t>
                      </a:r>
                    </a:p>
                    <a:p>
                      <a:r>
                        <a:rPr lang="fr-FR" sz="1200" kern="150" dirty="0">
                          <a:effectLst/>
                        </a:rPr>
                        <a:t>Type d’engin : sacs de graines</a:t>
                      </a:r>
                    </a:p>
                    <a:p>
                      <a:r>
                        <a:rPr lang="fr-FR" sz="1200" u="sng" kern="150" dirty="0">
                          <a:effectLst/>
                        </a:rPr>
                        <a:t>Critère de réussite</a:t>
                      </a:r>
                      <a:r>
                        <a:rPr lang="fr-FR" sz="1200" kern="150" dirty="0">
                          <a:effectLst/>
                        </a:rPr>
                        <a:t> : lancer le plus loin possible</a:t>
                      </a:r>
                    </a:p>
                    <a:p>
                      <a:r>
                        <a:rPr lang="fr-FR" sz="1200" u="sng" kern="150" dirty="0">
                          <a:effectLst/>
                        </a:rPr>
                        <a:t>Critère de réalisation </a:t>
                      </a:r>
                      <a:r>
                        <a:rPr lang="fr-FR" sz="1200" kern="150" dirty="0">
                          <a:effectLst/>
                        </a:rPr>
                        <a:t>: Utiliser le lancer à la cuillère</a:t>
                      </a:r>
                      <a:endParaRPr lang="fr-FR" sz="1200" kern="150" dirty="0">
                        <a:solidFill>
                          <a:srgbClr val="000000"/>
                        </a:solidFill>
                        <a:effectLst/>
                        <a:latin typeface="Liberation Serif"/>
                        <a:ea typeface="SimSun" panose="02010600030101010101" pitchFamily="2" charset="-122"/>
                        <a:cs typeface="Mangal" panose="02040503050203030202" pitchFamily="18" charset="0"/>
                      </a:endParaRPr>
                    </a:p>
                  </a:txBody>
                  <a:tcPr marL="25075" marR="28145" marT="28145" marB="28145"/>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kern="150" dirty="0">
                          <a:solidFill>
                            <a:schemeClr val="dk1"/>
                          </a:solidFill>
                          <a:effectLst/>
                          <a:latin typeface="+mn-lt"/>
                          <a:ea typeface="+mn-ea"/>
                          <a:cs typeface="+mn-cs"/>
                        </a:rPr>
                        <a:t>Varier les engins avec le même dispositif</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200" b="0" i="0" u="none" strike="noStrike" kern="150" cap="none" spc="0" normalizeH="0" baseline="0" noProof="0" dirty="0">
                        <a:ln>
                          <a:noFill/>
                        </a:ln>
                        <a:solidFill>
                          <a:srgbClr val="000000"/>
                        </a:solidFill>
                        <a:effectLst/>
                        <a:uLnTx/>
                        <a:uFillTx/>
                        <a:latin typeface="Liberation Serif"/>
                        <a:ea typeface="SimSun" panose="02010600030101010101" pitchFamily="2" charset="-122"/>
                        <a:cs typeface="Mangal" panose="02040503050203030202" pitchFamily="18" charset="0"/>
                      </a:endParaRPr>
                    </a:p>
                  </a:txBody>
                  <a:tcPr marL="25075" marR="28145" marT="28145" marB="28145"/>
                </a:tc>
                <a:tc>
                  <a:txBody>
                    <a:bodyPr/>
                    <a:lstStyle/>
                    <a:p>
                      <a:r>
                        <a:rPr lang="fr-FR" sz="1200" kern="150" dirty="0">
                          <a:effectLst/>
                        </a:rPr>
                        <a:t>Sacs de graines,</a:t>
                      </a:r>
                    </a:p>
                    <a:p>
                      <a:r>
                        <a:rPr lang="fr-FR" sz="1200" kern="150" dirty="0">
                          <a:effectLst/>
                        </a:rPr>
                        <a:t> anneaux, cerceaux, balles...</a:t>
                      </a:r>
                    </a:p>
                    <a:p>
                      <a:r>
                        <a:rPr lang="fr-FR" sz="1200" kern="150" dirty="0">
                          <a:effectLst/>
                        </a:rPr>
                        <a:t>Des plots pour délimiter les espaces.</a:t>
                      </a:r>
                      <a:endParaRPr kumimoji="0" lang="fr-FR" sz="1200" b="0" i="0" u="none" strike="noStrike" kern="150" cap="none" spc="0" normalizeH="0" baseline="0" noProof="0" dirty="0">
                        <a:ln>
                          <a:noFill/>
                        </a:ln>
                        <a:solidFill>
                          <a:srgbClr val="000000"/>
                        </a:solidFill>
                        <a:effectLst/>
                        <a:uLnTx/>
                        <a:uFillTx/>
                        <a:latin typeface="Liberation Serif"/>
                        <a:ea typeface="SimSun" panose="02010600030101010101" pitchFamily="2" charset="-122"/>
                        <a:cs typeface="Mangal" panose="02040503050203030202" pitchFamily="18" charset="0"/>
                      </a:endParaRPr>
                    </a:p>
                  </a:txBody>
                  <a:tcPr marL="25075" marR="28145" marT="28145" marB="28145"/>
                </a:tc>
                <a:extLst>
                  <a:ext uri="{0D108BD9-81ED-4DB2-BD59-A6C34878D82A}">
                    <a16:rowId xmlns:a16="http://schemas.microsoft.com/office/drawing/2014/main" val="2248990193"/>
                  </a:ext>
                </a:extLst>
              </a:tr>
              <a:tr h="1309845">
                <a:tc>
                  <a:txBody>
                    <a:bodyPr/>
                    <a:lstStyle/>
                    <a:p>
                      <a:pPr algn="ctr"/>
                      <a:r>
                        <a:rPr lang="fr-FR" sz="1400" kern="150" dirty="0">
                          <a:solidFill>
                            <a:srgbClr val="000000"/>
                          </a:solidFill>
                          <a:effectLst/>
                          <a:latin typeface="Liberation Serif"/>
                          <a:ea typeface="SimSun" panose="02010600030101010101" pitchFamily="2" charset="-122"/>
                          <a:cs typeface="Mangal" panose="02040503050203030202" pitchFamily="18" charset="0"/>
                        </a:rPr>
                        <a:t>Guillaume 2</a:t>
                      </a:r>
                    </a:p>
                  </a:txBody>
                  <a:tcPr marL="25075" marR="28145" marT="28145" marB="28145"/>
                </a:tc>
                <a:tc>
                  <a:txBody>
                    <a:bodyPr/>
                    <a:lstStyle/>
                    <a:p>
                      <a:r>
                        <a:rPr lang="fr-FR" sz="1200" u="sng" kern="150" dirty="0">
                          <a:effectLst/>
                        </a:rPr>
                        <a:t>But : </a:t>
                      </a:r>
                      <a:r>
                        <a:rPr lang="fr-FR" sz="1200" kern="150" dirty="0">
                          <a:effectLst/>
                        </a:rPr>
                        <a:t>Atteindre les cibles</a:t>
                      </a:r>
                      <a:r>
                        <a:rPr lang="fr-FR" sz="1200" u="sng" kern="150" dirty="0">
                          <a:effectLst/>
                        </a:rPr>
                        <a:t> </a:t>
                      </a:r>
                      <a:endParaRPr lang="fr-FR" sz="1200" kern="150" dirty="0">
                        <a:effectLst/>
                      </a:endParaRPr>
                    </a:p>
                    <a:p>
                      <a:r>
                        <a:rPr lang="fr-FR" sz="1200" u="none" strike="noStrike" kern="150" dirty="0">
                          <a:effectLst/>
                        </a:rPr>
                        <a:t> </a:t>
                      </a:r>
                      <a:endParaRPr lang="fr-FR" sz="1200" kern="150" dirty="0">
                        <a:effectLst/>
                      </a:endParaRPr>
                    </a:p>
                    <a:p>
                      <a:r>
                        <a:rPr lang="fr-FR" sz="1200" u="sng" kern="150" dirty="0">
                          <a:effectLst/>
                        </a:rPr>
                        <a:t>Dispositif : </a:t>
                      </a:r>
                      <a:r>
                        <a:rPr lang="fr-FR" sz="1200" kern="150" dirty="0">
                          <a:effectLst/>
                        </a:rPr>
                        <a:t>Des cerceaux et des  cibles accrochés au mur.</a:t>
                      </a:r>
                    </a:p>
                    <a:p>
                      <a:r>
                        <a:rPr lang="fr-FR" sz="1200" kern="150" dirty="0">
                          <a:effectLst/>
                        </a:rPr>
                        <a:t> </a:t>
                      </a:r>
                    </a:p>
                    <a:p>
                      <a:r>
                        <a:rPr lang="fr-FR" sz="1200" u="sng" kern="150" dirty="0">
                          <a:effectLst/>
                        </a:rPr>
                        <a:t>Critère de réussite</a:t>
                      </a:r>
                      <a:r>
                        <a:rPr lang="fr-FR" sz="1200" kern="150" dirty="0">
                          <a:effectLst/>
                        </a:rPr>
                        <a:t> : Atteindre les cibles.</a:t>
                      </a:r>
                    </a:p>
                    <a:p>
                      <a:r>
                        <a:rPr lang="fr-FR" sz="1200" u="sng" kern="150" dirty="0">
                          <a:effectLst/>
                        </a:rPr>
                        <a:t>Critères de réalisation</a:t>
                      </a:r>
                      <a:r>
                        <a:rPr lang="fr-FR" sz="1200" kern="150" dirty="0">
                          <a:effectLst/>
                        </a:rPr>
                        <a:t> : Adapter son geste à l’engin</a:t>
                      </a:r>
                      <a:endParaRPr lang="fr-FR" sz="1200" kern="150" dirty="0">
                        <a:solidFill>
                          <a:srgbClr val="000000"/>
                        </a:solidFill>
                        <a:effectLst/>
                        <a:latin typeface="Liberation Serif"/>
                        <a:ea typeface="SimSun" panose="02010600030101010101" pitchFamily="2" charset="-122"/>
                        <a:cs typeface="Mangal" panose="02040503050203030202" pitchFamily="18" charset="0"/>
                      </a:endParaRPr>
                    </a:p>
                  </a:txBody>
                  <a:tcPr marL="25075" marR="28145" marT="28145" marB="28145"/>
                </a:tc>
                <a:tc>
                  <a:txBody>
                    <a:bodyPr/>
                    <a:lstStyle/>
                    <a:p>
                      <a:r>
                        <a:rPr lang="fr-FR" sz="1200" kern="150" dirty="0">
                          <a:effectLst/>
                        </a:rPr>
                        <a:t>Varier les zones de tir .</a:t>
                      </a:r>
                    </a:p>
                    <a:p>
                      <a:r>
                        <a:rPr lang="fr-FR" sz="1200" kern="150" dirty="0">
                          <a:effectLst/>
                        </a:rPr>
                        <a:t>Varier Les engins</a:t>
                      </a:r>
                    </a:p>
                    <a:p>
                      <a:r>
                        <a:rPr lang="fr-FR" sz="1200" kern="150" dirty="0">
                          <a:effectLst/>
                        </a:rPr>
                        <a:t>Diminuer la taille des cibles.</a:t>
                      </a:r>
                    </a:p>
                  </a:txBody>
                  <a:tcPr marL="25075" marR="28145" marT="28145" marB="28145"/>
                </a:tc>
                <a:tc>
                  <a:txBody>
                    <a:bodyPr/>
                    <a:lstStyle/>
                    <a:p>
                      <a:r>
                        <a:rPr lang="fr-FR" sz="1200" kern="150" dirty="0">
                          <a:solidFill>
                            <a:schemeClr val="dk1"/>
                          </a:solidFill>
                          <a:effectLst/>
                          <a:latin typeface="+mn-lt"/>
                          <a:ea typeface="+mn-ea"/>
                          <a:cs typeface="+mn-cs"/>
                        </a:rPr>
                        <a:t>Sacs de graines et toutes sortes d’engin.</a:t>
                      </a:r>
                    </a:p>
                  </a:txBody>
                  <a:tcPr marL="25075" marR="28145" marT="28145" marB="28145"/>
                </a:tc>
                <a:extLst>
                  <a:ext uri="{0D108BD9-81ED-4DB2-BD59-A6C34878D82A}">
                    <a16:rowId xmlns:a16="http://schemas.microsoft.com/office/drawing/2014/main" val="2085052991"/>
                  </a:ext>
                </a:extLst>
              </a:tr>
              <a:tr h="1309845">
                <a:tc>
                  <a:txBody>
                    <a:bodyPr/>
                    <a:lstStyle/>
                    <a:p>
                      <a:pPr algn="ctr"/>
                      <a:r>
                        <a:rPr lang="fr-FR" sz="1400" kern="150" dirty="0">
                          <a:solidFill>
                            <a:srgbClr val="000000"/>
                          </a:solidFill>
                          <a:effectLst/>
                          <a:latin typeface="Liberation Serif"/>
                          <a:ea typeface="SimSun" panose="02010600030101010101" pitchFamily="2" charset="-122"/>
                          <a:cs typeface="Mangal" panose="02040503050203030202" pitchFamily="18" charset="0"/>
                        </a:rPr>
                        <a:t>Les balles brûlantes</a:t>
                      </a:r>
                    </a:p>
                  </a:txBody>
                  <a:tcPr marL="25075" marR="28145" marT="28145" marB="28145"/>
                </a:tc>
                <a:tc>
                  <a:txBody>
                    <a:bodyPr/>
                    <a:lstStyle/>
                    <a:p>
                      <a:r>
                        <a:rPr lang="fr-FR" sz="1200" u="sng" kern="150" dirty="0">
                          <a:effectLst/>
                        </a:rPr>
                        <a:t>But :</a:t>
                      </a:r>
                      <a:r>
                        <a:rPr lang="fr-FR" sz="1200" kern="150" dirty="0">
                          <a:effectLst/>
                        </a:rPr>
                        <a:t> Lancer le plus de balles au-dessus d’un élastique placé en hauteur.</a:t>
                      </a:r>
                    </a:p>
                    <a:p>
                      <a:r>
                        <a:rPr lang="fr-FR" sz="1200" kern="150" dirty="0">
                          <a:effectLst/>
                        </a:rPr>
                        <a:t>Une réserve de balles placée de chaque côté de l’élastique. Au signal, les élèves placés de chaque côté de l’élastique doivent lancer les balles au-dessus de celui-ci ; A la fin du jeu, on compte le nombre de balles dans chaque camp.</a:t>
                      </a:r>
                    </a:p>
                    <a:p>
                      <a:r>
                        <a:rPr lang="fr-FR" sz="1200" u="sng" kern="150" dirty="0">
                          <a:effectLst/>
                        </a:rPr>
                        <a:t>Critère de réussite</a:t>
                      </a:r>
                      <a:r>
                        <a:rPr lang="fr-FR" sz="1200" kern="150" dirty="0">
                          <a:effectLst/>
                        </a:rPr>
                        <a:t> : Avoir le moins de balle possible dans son camp.</a:t>
                      </a:r>
                    </a:p>
                    <a:p>
                      <a:r>
                        <a:rPr lang="fr-FR" sz="1200" u="sng" kern="150" dirty="0">
                          <a:effectLst/>
                        </a:rPr>
                        <a:t>Critère de réalisation :</a:t>
                      </a:r>
                      <a:r>
                        <a:rPr lang="fr-FR" sz="1200" kern="150" dirty="0">
                          <a:effectLst/>
                        </a:rPr>
                        <a:t> Lancer à bras cassé.</a:t>
                      </a:r>
                      <a:endParaRPr lang="fr-FR" sz="1200" kern="150" dirty="0">
                        <a:solidFill>
                          <a:srgbClr val="000000"/>
                        </a:solidFill>
                        <a:effectLst/>
                        <a:latin typeface="Liberation Serif"/>
                        <a:ea typeface="SimSun" panose="02010600030101010101" pitchFamily="2" charset="-122"/>
                        <a:cs typeface="Mangal" panose="02040503050203030202" pitchFamily="18" charset="0"/>
                      </a:endParaRPr>
                    </a:p>
                  </a:txBody>
                  <a:tcPr marL="25075" marR="28145" marT="28145" marB="28145"/>
                </a:tc>
                <a:tc>
                  <a:txBody>
                    <a:bodyPr/>
                    <a:lstStyle/>
                    <a:p>
                      <a:r>
                        <a:rPr lang="fr-FR" sz="1200" kern="150" dirty="0">
                          <a:effectLst/>
                        </a:rPr>
                        <a:t>Varier la hauteur de l’élastique.</a:t>
                      </a:r>
                    </a:p>
                    <a:p>
                      <a:r>
                        <a:rPr lang="fr-FR" sz="1200" kern="150" dirty="0">
                          <a:effectLst/>
                        </a:rPr>
                        <a:t>Placer une zone interdite dans chaque camp.</a:t>
                      </a:r>
                    </a:p>
                    <a:p>
                      <a:endParaRPr lang="fr-FR" sz="1200" kern="150" dirty="0">
                        <a:solidFill>
                          <a:srgbClr val="000000"/>
                        </a:solidFill>
                        <a:effectLst/>
                        <a:latin typeface="Liberation Serif"/>
                        <a:ea typeface="SimSun" panose="02010600030101010101" pitchFamily="2" charset="-122"/>
                        <a:cs typeface="Mangal" panose="02040503050203030202" pitchFamily="18" charset="0"/>
                      </a:endParaRPr>
                    </a:p>
                    <a:p>
                      <a:endParaRPr lang="fr-FR" sz="2000" kern="150" dirty="0">
                        <a:solidFill>
                          <a:schemeClr val="dk1"/>
                        </a:solidFill>
                        <a:effectLst/>
                        <a:latin typeface="+mn-lt"/>
                        <a:ea typeface="+mn-ea"/>
                        <a:cs typeface="+mn-cs"/>
                      </a:endParaRPr>
                    </a:p>
                  </a:txBody>
                  <a:tcPr marL="25075" marR="28145" marT="28145" marB="28145"/>
                </a:tc>
                <a:tc>
                  <a:txBody>
                    <a:bodyPr/>
                    <a:lstStyle/>
                    <a:p>
                      <a:r>
                        <a:rPr lang="fr-FR" sz="1200" kern="150" dirty="0">
                          <a:solidFill>
                            <a:schemeClr val="dk1"/>
                          </a:solidFill>
                          <a:effectLst/>
                          <a:latin typeface="+mn-lt"/>
                          <a:ea typeface="+mn-ea"/>
                          <a:cs typeface="+mn-cs"/>
                        </a:rPr>
                        <a:t>Balles mousse</a:t>
                      </a:r>
                    </a:p>
                  </a:txBody>
                  <a:tcPr marL="25075" marR="28145" marT="28145" marB="28145"/>
                </a:tc>
                <a:extLst>
                  <a:ext uri="{0D108BD9-81ED-4DB2-BD59-A6C34878D82A}">
                    <a16:rowId xmlns:a16="http://schemas.microsoft.com/office/drawing/2014/main" val="4206655622"/>
                  </a:ext>
                </a:extLst>
              </a:tr>
              <a:tr h="1234941">
                <a:tc>
                  <a:txBody>
                    <a:bodyPr/>
                    <a:lstStyle/>
                    <a:p>
                      <a:pPr algn="ctr"/>
                      <a:r>
                        <a:rPr lang="fr-FR" sz="1400" kern="150" dirty="0">
                          <a:solidFill>
                            <a:srgbClr val="000000"/>
                          </a:solidFill>
                          <a:effectLst/>
                          <a:latin typeface="Liberation Serif"/>
                          <a:ea typeface="SimSun" panose="02010600030101010101" pitchFamily="2" charset="-122"/>
                          <a:cs typeface="Mangal" panose="02040503050203030202" pitchFamily="18" charset="0"/>
                        </a:rPr>
                        <a:t>Varier les cibles</a:t>
                      </a:r>
                    </a:p>
                  </a:txBody>
                  <a:tcPr marL="25075" marR="28145" marT="28145" marB="28145"/>
                </a:tc>
                <a:tc>
                  <a:txBody>
                    <a:bodyPr/>
                    <a:lstStyle/>
                    <a:p>
                      <a:r>
                        <a:rPr lang="fr-FR" sz="1200" u="sng" kern="150" dirty="0">
                          <a:effectLst/>
                        </a:rPr>
                        <a:t>But </a:t>
                      </a:r>
                      <a:r>
                        <a:rPr lang="fr-FR" sz="1200" kern="150" dirty="0">
                          <a:effectLst/>
                        </a:rPr>
                        <a:t>: Atteindre les cibles</a:t>
                      </a:r>
                    </a:p>
                    <a:p>
                      <a:r>
                        <a:rPr lang="fr-FR" sz="1200" kern="150" dirty="0">
                          <a:effectLst/>
                        </a:rPr>
                        <a:t>- l »e jeu de quilles » avec un ballon </a:t>
                      </a:r>
                    </a:p>
                    <a:p>
                      <a:r>
                        <a:rPr lang="fr-FR" sz="1200" kern="150" dirty="0">
                          <a:effectLst/>
                        </a:rPr>
                        <a:t>- « le jeu de massacre » avec des boîte de conserves</a:t>
                      </a:r>
                    </a:p>
                    <a:p>
                      <a:r>
                        <a:rPr lang="fr-FR" sz="1200" kern="150" dirty="0">
                          <a:effectLst/>
                        </a:rPr>
                        <a:t>- lancer dans des cerceaux fixés à un montant du but.</a:t>
                      </a:r>
                    </a:p>
                    <a:p>
                      <a:r>
                        <a:rPr lang="fr-FR" sz="1200" u="sng" kern="150" dirty="0">
                          <a:effectLst/>
                        </a:rPr>
                        <a:t>Critère de réussite :</a:t>
                      </a:r>
                      <a:r>
                        <a:rPr lang="fr-FR" sz="1200" kern="150" dirty="0">
                          <a:effectLst/>
                        </a:rPr>
                        <a:t> atteindre les cibles.</a:t>
                      </a:r>
                    </a:p>
                    <a:p>
                      <a:r>
                        <a:rPr lang="fr-FR" sz="1200" u="sng" kern="150" dirty="0">
                          <a:effectLst/>
                        </a:rPr>
                        <a:t>Critère de réalisation</a:t>
                      </a:r>
                      <a:r>
                        <a:rPr lang="fr-FR" sz="1200" kern="150" dirty="0">
                          <a:effectLst/>
                        </a:rPr>
                        <a:t> : Utiliser différents gestes en fonction des engins.</a:t>
                      </a:r>
                      <a:endParaRPr lang="fr-FR" sz="1200" kern="150" dirty="0">
                        <a:solidFill>
                          <a:srgbClr val="000000"/>
                        </a:solidFill>
                        <a:effectLst/>
                        <a:latin typeface="Liberation Serif"/>
                        <a:ea typeface="SimSun" panose="02010600030101010101" pitchFamily="2" charset="-122"/>
                        <a:cs typeface="Mangal" panose="02040503050203030202" pitchFamily="18" charset="0"/>
                      </a:endParaRPr>
                    </a:p>
                  </a:txBody>
                  <a:tcPr marL="25075" marR="28145" marT="28145" marB="28145"/>
                </a:tc>
                <a:tc>
                  <a:txBody>
                    <a:bodyPr/>
                    <a:lstStyle/>
                    <a:p>
                      <a:r>
                        <a:rPr lang="fr-FR" sz="1200" kern="150" dirty="0">
                          <a:effectLst/>
                        </a:rPr>
                        <a:t>Varier les zones de lancer, les distances…</a:t>
                      </a:r>
                    </a:p>
                    <a:p>
                      <a:r>
                        <a:rPr lang="fr-FR" sz="1200" kern="150" dirty="0">
                          <a:effectLst/>
                        </a:rPr>
                        <a:t>Varier les engins.</a:t>
                      </a:r>
                      <a:endParaRPr lang="fr-FR" sz="1200" kern="150" dirty="0">
                        <a:solidFill>
                          <a:srgbClr val="000000"/>
                        </a:solidFill>
                        <a:effectLst/>
                        <a:latin typeface="Liberation Serif"/>
                        <a:ea typeface="SimSun" panose="02010600030101010101" pitchFamily="2" charset="-122"/>
                        <a:cs typeface="Mangal" panose="02040503050203030202" pitchFamily="18" charset="0"/>
                      </a:endParaRPr>
                    </a:p>
                    <a:p>
                      <a:endParaRPr lang="fr-FR" sz="2000" kern="150" dirty="0">
                        <a:solidFill>
                          <a:schemeClr val="dk1"/>
                        </a:solidFill>
                        <a:effectLst/>
                        <a:latin typeface="+mn-lt"/>
                        <a:ea typeface="+mn-ea"/>
                        <a:cs typeface="+mn-cs"/>
                      </a:endParaRPr>
                    </a:p>
                  </a:txBody>
                  <a:tcPr marL="25075" marR="28145" marT="28145" marB="28145"/>
                </a:tc>
                <a:tc>
                  <a:txBody>
                    <a:bodyPr/>
                    <a:lstStyle/>
                    <a:p>
                      <a:r>
                        <a:rPr lang="fr-FR" sz="1200" kern="150" dirty="0">
                          <a:solidFill>
                            <a:schemeClr val="dk1"/>
                          </a:solidFill>
                          <a:effectLst/>
                          <a:latin typeface="+mn-lt"/>
                          <a:ea typeface="+mn-ea"/>
                          <a:cs typeface="+mn-cs"/>
                        </a:rPr>
                        <a:t>Quilles</a:t>
                      </a:r>
                    </a:p>
                    <a:p>
                      <a:r>
                        <a:rPr lang="fr-FR" sz="1200" kern="150" dirty="0">
                          <a:solidFill>
                            <a:schemeClr val="dk1"/>
                          </a:solidFill>
                          <a:effectLst/>
                          <a:latin typeface="+mn-lt"/>
                          <a:ea typeface="+mn-ea"/>
                          <a:cs typeface="+mn-cs"/>
                        </a:rPr>
                        <a:t>Boites de conserve</a:t>
                      </a:r>
                    </a:p>
                    <a:p>
                      <a:r>
                        <a:rPr lang="fr-FR" sz="1200" kern="150" dirty="0">
                          <a:solidFill>
                            <a:schemeClr val="dk1"/>
                          </a:solidFill>
                          <a:effectLst/>
                          <a:latin typeface="+mn-lt"/>
                          <a:ea typeface="+mn-ea"/>
                          <a:cs typeface="+mn-cs"/>
                        </a:rPr>
                        <a:t>Cerceaux</a:t>
                      </a:r>
                    </a:p>
                    <a:p>
                      <a:endParaRPr lang="fr-FR" sz="1200" kern="150" dirty="0">
                        <a:solidFill>
                          <a:schemeClr val="dk1"/>
                        </a:solidFill>
                        <a:effectLst/>
                        <a:latin typeface="+mn-lt"/>
                        <a:ea typeface="+mn-ea"/>
                        <a:cs typeface="+mn-cs"/>
                      </a:endParaRPr>
                    </a:p>
                    <a:p>
                      <a:r>
                        <a:rPr lang="fr-FR" sz="1200" kern="150" dirty="0">
                          <a:solidFill>
                            <a:schemeClr val="dk1"/>
                          </a:solidFill>
                          <a:effectLst/>
                          <a:latin typeface="+mn-lt"/>
                          <a:ea typeface="+mn-ea"/>
                          <a:cs typeface="+mn-cs"/>
                          <a:hlinkClick r:id="rId2" action="ppaction://hlinksldjump"/>
                        </a:rPr>
                        <a:t>suite</a:t>
                      </a:r>
                      <a:endParaRPr lang="fr-FR" sz="1200" kern="150" dirty="0">
                        <a:solidFill>
                          <a:schemeClr val="dk1"/>
                        </a:solidFill>
                        <a:effectLst/>
                        <a:latin typeface="+mn-lt"/>
                        <a:ea typeface="+mn-ea"/>
                        <a:cs typeface="+mn-cs"/>
                      </a:endParaRPr>
                    </a:p>
                  </a:txBody>
                  <a:tcPr marL="25075" marR="28145" marT="28145" marB="28145"/>
                </a:tc>
                <a:extLst>
                  <a:ext uri="{0D108BD9-81ED-4DB2-BD59-A6C34878D82A}">
                    <a16:rowId xmlns:a16="http://schemas.microsoft.com/office/drawing/2014/main" val="2739225318"/>
                  </a:ext>
                </a:extLst>
              </a:tr>
            </a:tbl>
          </a:graphicData>
        </a:graphic>
      </p:graphicFrame>
      <p:sp>
        <p:nvSpPr>
          <p:cNvPr id="6" name="Rectangle 1">
            <a:extLst>
              <a:ext uri="{FF2B5EF4-FFF2-40B4-BE49-F238E27FC236}">
                <a16:creationId xmlns:a16="http://schemas.microsoft.com/office/drawing/2014/main" id="{4537B01D-69DC-5643-97CD-0A4AFC1DA977}"/>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Tree>
    <p:extLst>
      <p:ext uri="{BB962C8B-B14F-4D97-AF65-F5344CB8AC3E}">
        <p14:creationId xmlns:p14="http://schemas.microsoft.com/office/powerpoint/2010/main" val="17907257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E5EC22EE-F93B-B24A-A64E-AD1FBBB3CEA9}"/>
              </a:ext>
            </a:extLst>
          </p:cNvPr>
          <p:cNvGraphicFramePr>
            <a:graphicFrameLocks noGrp="1"/>
          </p:cNvGraphicFramePr>
          <p:nvPr>
            <p:ph idx="1"/>
            <p:extLst>
              <p:ext uri="{D42A27DB-BD31-4B8C-83A1-F6EECF244321}">
                <p14:modId xmlns:p14="http://schemas.microsoft.com/office/powerpoint/2010/main" val="3675658460"/>
              </p:ext>
            </p:extLst>
          </p:nvPr>
        </p:nvGraphicFramePr>
        <p:xfrm>
          <a:off x="401444" y="457200"/>
          <a:ext cx="10850136" cy="1230923"/>
        </p:xfrm>
        <a:graphic>
          <a:graphicData uri="http://schemas.openxmlformats.org/drawingml/2006/table">
            <a:tbl>
              <a:tblPr>
                <a:tableStyleId>{5C22544A-7EE6-4342-B048-85BDC9FD1C3A}</a:tableStyleId>
              </a:tblPr>
              <a:tblGrid>
                <a:gridCol w="10850136">
                  <a:extLst>
                    <a:ext uri="{9D8B030D-6E8A-4147-A177-3AD203B41FA5}">
                      <a16:colId xmlns:a16="http://schemas.microsoft.com/office/drawing/2014/main" val="839661191"/>
                    </a:ext>
                  </a:extLst>
                </a:gridCol>
              </a:tblGrid>
              <a:tr h="1230923">
                <a:tc>
                  <a:txBody>
                    <a:bodyPr/>
                    <a:lstStyle/>
                    <a:p>
                      <a:pPr algn="ctr"/>
                      <a:r>
                        <a:rPr lang="fr-FR" sz="2000" kern="150" dirty="0">
                          <a:effectLst/>
                        </a:rPr>
                        <a:t>Situation d’évaluation.</a:t>
                      </a:r>
                    </a:p>
                    <a:p>
                      <a:pPr algn="ctr"/>
                      <a:r>
                        <a:rPr lang="fr-FR" sz="2000" kern="150" dirty="0">
                          <a:effectLst/>
                        </a:rPr>
                        <a:t>Objectif :  Valider la maîtrise des gestes en relation avec les engins.</a:t>
                      </a:r>
                    </a:p>
                    <a:p>
                      <a:pPr algn="ctr"/>
                      <a:r>
                        <a:rPr lang="fr-FR" sz="2000" kern="150" dirty="0">
                          <a:solidFill>
                            <a:srgbClr val="000000"/>
                          </a:solidFill>
                          <a:effectLst/>
                          <a:latin typeface="Liberation Serif"/>
                          <a:ea typeface="SimSun" panose="02010600030101010101" pitchFamily="2" charset="-122"/>
                          <a:cs typeface="Mangal" panose="02040503050203030202" pitchFamily="18" charset="0"/>
                        </a:rPr>
                        <a:t>Reprise de la situation de référence avec l’apport d’une  nouvelle contrainte.</a:t>
                      </a:r>
                    </a:p>
                  </a:txBody>
                  <a:tcPr marL="31115" marR="34925" marT="34925" marB="34925">
                    <a:solidFill>
                      <a:schemeClr val="accent5">
                        <a:lumMod val="60000"/>
                        <a:lumOff val="40000"/>
                      </a:schemeClr>
                    </a:solidFill>
                  </a:tcPr>
                </a:tc>
                <a:extLst>
                  <a:ext uri="{0D108BD9-81ED-4DB2-BD59-A6C34878D82A}">
                    <a16:rowId xmlns:a16="http://schemas.microsoft.com/office/drawing/2014/main" val="1470771976"/>
                  </a:ext>
                </a:extLst>
              </a:tr>
            </a:tbl>
          </a:graphicData>
        </a:graphic>
      </p:graphicFrame>
      <p:graphicFrame>
        <p:nvGraphicFramePr>
          <p:cNvPr id="5" name="Tableau 4">
            <a:extLst>
              <a:ext uri="{FF2B5EF4-FFF2-40B4-BE49-F238E27FC236}">
                <a16:creationId xmlns:a16="http://schemas.microsoft.com/office/drawing/2014/main" id="{47F76A1D-DFD5-3643-856A-9C2072910096}"/>
              </a:ext>
            </a:extLst>
          </p:cNvPr>
          <p:cNvGraphicFramePr>
            <a:graphicFrameLocks noGrp="1"/>
          </p:cNvGraphicFramePr>
          <p:nvPr>
            <p:extLst>
              <p:ext uri="{D42A27DB-BD31-4B8C-83A1-F6EECF244321}">
                <p14:modId xmlns:p14="http://schemas.microsoft.com/office/powerpoint/2010/main" val="552638709"/>
              </p:ext>
            </p:extLst>
          </p:nvPr>
        </p:nvGraphicFramePr>
        <p:xfrm>
          <a:off x="401444" y="2136703"/>
          <a:ext cx="10850136" cy="3226210"/>
        </p:xfrm>
        <a:graphic>
          <a:graphicData uri="http://schemas.openxmlformats.org/drawingml/2006/table">
            <a:tbl>
              <a:tblPr>
                <a:tableStyleId>{5C22544A-7EE6-4342-B048-85BDC9FD1C3A}</a:tableStyleId>
              </a:tblPr>
              <a:tblGrid>
                <a:gridCol w="2089508">
                  <a:extLst>
                    <a:ext uri="{9D8B030D-6E8A-4147-A177-3AD203B41FA5}">
                      <a16:colId xmlns:a16="http://schemas.microsoft.com/office/drawing/2014/main" val="1631052988"/>
                    </a:ext>
                  </a:extLst>
                </a:gridCol>
                <a:gridCol w="8760628">
                  <a:extLst>
                    <a:ext uri="{9D8B030D-6E8A-4147-A177-3AD203B41FA5}">
                      <a16:colId xmlns:a16="http://schemas.microsoft.com/office/drawing/2014/main" val="2354507315"/>
                    </a:ext>
                  </a:extLst>
                </a:gridCol>
              </a:tblGrid>
              <a:tr h="3006798">
                <a:tc>
                  <a:txBody>
                    <a:bodyPr/>
                    <a:lstStyle/>
                    <a:p>
                      <a:pPr algn="ctr"/>
                      <a:r>
                        <a:rPr lang="fr-FR" sz="1600" kern="150" dirty="0">
                          <a:solidFill>
                            <a:srgbClr val="000000"/>
                          </a:solidFill>
                          <a:effectLst/>
                          <a:latin typeface="Liberation Serif"/>
                          <a:ea typeface="SimSun" panose="02010600030101010101" pitchFamily="2" charset="-122"/>
                          <a:cs typeface="Mangal" panose="02040503050203030202" pitchFamily="18" charset="0"/>
                        </a:rPr>
                        <a:t>«</a:t>
                      </a:r>
                      <a:r>
                        <a:rPr lang="fr-FR" sz="1600" kern="150" dirty="0">
                          <a:solidFill>
                            <a:schemeClr val="dk1"/>
                          </a:solidFill>
                          <a:effectLst/>
                          <a:latin typeface="+mn-lt"/>
                          <a:ea typeface="+mn-ea"/>
                          <a:cs typeface="+mn-cs"/>
                        </a:rPr>
                        <a:t> Les 3 lancers </a:t>
                      </a:r>
                      <a:r>
                        <a:rPr lang="fr-FR" sz="1600" kern="150" dirty="0">
                          <a:solidFill>
                            <a:srgbClr val="000000"/>
                          </a:solidFill>
                          <a:effectLst/>
                          <a:latin typeface="Liberation Serif"/>
                          <a:ea typeface="SimSun" panose="02010600030101010101" pitchFamily="2" charset="-122"/>
                          <a:cs typeface="Mangal" panose="02040503050203030202" pitchFamily="18" charset="0"/>
                        </a:rPr>
                        <a:t>»</a:t>
                      </a:r>
                    </a:p>
                  </a:txBody>
                  <a:tcPr marL="25075" marR="28145" marT="28145" marB="28145"/>
                </a:tc>
                <a:tc>
                  <a:txBody>
                    <a:bodyPr/>
                    <a:lstStyle/>
                    <a:p>
                      <a:r>
                        <a:rPr lang="fr-FR" sz="1600" kern="150" dirty="0">
                          <a:effectLst/>
                        </a:rPr>
                        <a:t>B</a:t>
                      </a:r>
                      <a:r>
                        <a:rPr lang="fr-FR" sz="1600" u="sng" kern="150" dirty="0">
                          <a:effectLst/>
                        </a:rPr>
                        <a:t>ut</a:t>
                      </a:r>
                      <a:r>
                        <a:rPr lang="fr-FR" sz="1600" kern="150" dirty="0">
                          <a:effectLst/>
                        </a:rPr>
                        <a:t> : </a:t>
                      </a:r>
                    </a:p>
                    <a:p>
                      <a:r>
                        <a:rPr lang="fr-FR" sz="1600" kern="150" dirty="0">
                          <a:effectLst/>
                        </a:rPr>
                        <a:t>Atteindre la cible .</a:t>
                      </a:r>
                    </a:p>
                    <a:p>
                      <a:r>
                        <a:rPr lang="fr-FR" sz="1600" u="sng" kern="150" dirty="0">
                          <a:effectLst/>
                        </a:rPr>
                        <a:t>Dispositif </a:t>
                      </a:r>
                      <a:r>
                        <a:rPr lang="fr-FR" sz="1600" kern="150" dirty="0">
                          <a:effectLst/>
                        </a:rPr>
                        <a:t>:</a:t>
                      </a:r>
                    </a:p>
                    <a:p>
                      <a:r>
                        <a:rPr lang="fr-FR" sz="1600" kern="150" dirty="0">
                          <a:effectLst/>
                        </a:rPr>
                        <a:t>3 engins sont proposés aux élèves: </a:t>
                      </a:r>
                    </a:p>
                    <a:p>
                      <a:r>
                        <a:rPr lang="fr-FR" sz="1600" kern="150" dirty="0">
                          <a:effectLst/>
                        </a:rPr>
                        <a:t>Une balle de tennis face à une cible haute et éloignée</a:t>
                      </a:r>
                    </a:p>
                    <a:p>
                      <a:r>
                        <a:rPr lang="fr-FR" sz="1600" kern="150" dirty="0">
                          <a:effectLst/>
                        </a:rPr>
                        <a:t>Un cerceau face à un piquet (à entourer) placé à 2-3 mètres</a:t>
                      </a:r>
                    </a:p>
                    <a:p>
                      <a:r>
                        <a:rPr lang="fr-FR" sz="1600" kern="150" dirty="0">
                          <a:effectLst/>
                        </a:rPr>
                        <a:t>Un gros ballon à envoyer dans un carton à 2-3 mètres</a:t>
                      </a:r>
                    </a:p>
                    <a:p>
                      <a:r>
                        <a:rPr lang="fr-FR" sz="1600" kern="150" dirty="0">
                          <a:effectLst/>
                        </a:rPr>
                        <a:t>Ils doivent atteindre la cible et l’enseignant valide le geste</a:t>
                      </a:r>
                    </a:p>
                    <a:p>
                      <a:r>
                        <a:rPr lang="fr-FR" sz="1600" kern="150" dirty="0">
                          <a:effectLst/>
                        </a:rPr>
                        <a:t>Ex bras cassé pour un lancer avec une balle de tennis sur une cible haute</a:t>
                      </a:r>
                    </a:p>
                    <a:p>
                      <a:r>
                        <a:rPr lang="fr-FR" sz="1600" u="sng" kern="150" dirty="0">
                          <a:effectLst/>
                        </a:rPr>
                        <a:t>Critère de réussite </a:t>
                      </a:r>
                      <a:r>
                        <a:rPr lang="fr-FR" sz="1600" kern="150" dirty="0">
                          <a:effectLst/>
                        </a:rPr>
                        <a:t>: </a:t>
                      </a:r>
                    </a:p>
                    <a:p>
                      <a:r>
                        <a:rPr lang="fr-FR" sz="1600" kern="150" dirty="0">
                          <a:effectLst/>
                        </a:rPr>
                        <a:t>Atteindre la cible .</a:t>
                      </a:r>
                    </a:p>
                    <a:p>
                      <a:r>
                        <a:rPr lang="fr-FR" sz="1600" u="sng" kern="150" dirty="0">
                          <a:effectLst/>
                        </a:rPr>
                        <a:t>Critère de réalisation </a:t>
                      </a:r>
                      <a:r>
                        <a:rPr lang="fr-FR" sz="1600" kern="150" dirty="0">
                          <a:effectLst/>
                        </a:rPr>
                        <a:t>:</a:t>
                      </a:r>
                    </a:p>
                    <a:p>
                      <a:r>
                        <a:rPr lang="fr-FR" sz="1600" kern="150" dirty="0">
                          <a:effectLst/>
                        </a:rPr>
                        <a:t>Utiliser le bon geste </a:t>
                      </a:r>
                      <a:r>
                        <a:rPr lang="fr-FR" sz="1600" kern="150" dirty="0">
                          <a:effectLst/>
                          <a:hlinkClick r:id="rId2" action="ppaction://hlinksldjump"/>
                        </a:rPr>
                        <a:t>&lt;</a:t>
                      </a:r>
                      <a:endParaRPr lang="fr-FR" sz="1600" kern="150" dirty="0">
                        <a:effectLst/>
                      </a:endParaRPr>
                    </a:p>
                  </a:txBody>
                  <a:tcPr marL="25075" marR="28145" marT="28145" marB="28145"/>
                </a:tc>
                <a:extLst>
                  <a:ext uri="{0D108BD9-81ED-4DB2-BD59-A6C34878D82A}">
                    <a16:rowId xmlns:a16="http://schemas.microsoft.com/office/drawing/2014/main" val="2248990193"/>
                  </a:ext>
                </a:extLst>
              </a:tr>
            </a:tbl>
          </a:graphicData>
        </a:graphic>
      </p:graphicFrame>
      <p:sp>
        <p:nvSpPr>
          <p:cNvPr id="6" name="Rectangle 1">
            <a:extLst>
              <a:ext uri="{FF2B5EF4-FFF2-40B4-BE49-F238E27FC236}">
                <a16:creationId xmlns:a16="http://schemas.microsoft.com/office/drawing/2014/main" id="{4537B01D-69DC-5643-97CD-0A4AFC1DA977}"/>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Tree>
    <p:extLst>
      <p:ext uri="{BB962C8B-B14F-4D97-AF65-F5344CB8AC3E}">
        <p14:creationId xmlns:p14="http://schemas.microsoft.com/office/powerpoint/2010/main" val="20981388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aphicFrame>
        <p:nvGraphicFramePr>
          <p:cNvPr id="4" name="Tableau 4">
            <a:extLst>
              <a:ext uri="{FF2B5EF4-FFF2-40B4-BE49-F238E27FC236}">
                <a16:creationId xmlns:a16="http://schemas.microsoft.com/office/drawing/2014/main" id="{4FC91391-26A4-E441-87CD-BC939FF90C13}"/>
              </a:ext>
            </a:extLst>
          </p:cNvPr>
          <p:cNvGraphicFramePr>
            <a:graphicFrameLocks noGrp="1"/>
          </p:cNvGraphicFramePr>
          <p:nvPr>
            <p:ph idx="1"/>
            <p:extLst>
              <p:ext uri="{D42A27DB-BD31-4B8C-83A1-F6EECF244321}">
                <p14:modId xmlns:p14="http://schemas.microsoft.com/office/powerpoint/2010/main" val="1825902635"/>
              </p:ext>
            </p:extLst>
          </p:nvPr>
        </p:nvGraphicFramePr>
        <p:xfrm>
          <a:off x="808075" y="935665"/>
          <a:ext cx="10568762" cy="5378658"/>
        </p:xfrm>
        <a:graphic>
          <a:graphicData uri="http://schemas.openxmlformats.org/drawingml/2006/table">
            <a:tbl>
              <a:tblPr firstRow="1" bandRow="1">
                <a:tableStyleId>{5C22544A-7EE6-4342-B048-85BDC9FD1C3A}</a:tableStyleId>
              </a:tblPr>
              <a:tblGrid>
                <a:gridCol w="10568762">
                  <a:extLst>
                    <a:ext uri="{9D8B030D-6E8A-4147-A177-3AD203B41FA5}">
                      <a16:colId xmlns:a16="http://schemas.microsoft.com/office/drawing/2014/main" val="3604383565"/>
                    </a:ext>
                  </a:extLst>
                </a:gridCol>
              </a:tblGrid>
              <a:tr h="1188090">
                <a:tc>
                  <a:txBody>
                    <a:bodyPr/>
                    <a:lstStyle/>
                    <a:p>
                      <a:pPr algn="ctr"/>
                      <a:r>
                        <a:rPr lang="fr-FR" sz="3200" dirty="0"/>
                        <a:t>Document 1 :</a:t>
                      </a:r>
                    </a:p>
                    <a:p>
                      <a:pPr algn="ctr"/>
                      <a:r>
                        <a:rPr lang="fr-FR" sz="3200" dirty="0"/>
                        <a:t>Des programmes…à la construction d’une séance</a:t>
                      </a:r>
                      <a:r>
                        <a:rPr lang="fr-FR" sz="2800" dirty="0"/>
                        <a:t>.</a:t>
                      </a:r>
                    </a:p>
                  </a:txBody>
                  <a:tcPr/>
                </a:tc>
                <a:extLst>
                  <a:ext uri="{0D108BD9-81ED-4DB2-BD59-A6C34878D82A}">
                    <a16:rowId xmlns:a16="http://schemas.microsoft.com/office/drawing/2014/main" val="2202677427"/>
                  </a:ext>
                </a:extLst>
              </a:tr>
              <a:tr h="683323">
                <a:tc>
                  <a:txBody>
                    <a:bodyPr/>
                    <a:lstStyle/>
                    <a:p>
                      <a:pPr algn="ctr"/>
                      <a:r>
                        <a:rPr lang="fr-FR" sz="2400" dirty="0"/>
                        <a:t>1-Quelle entrée  choisir par rapport aux programmes?</a:t>
                      </a:r>
                      <a:r>
                        <a:rPr lang="fr-FR" sz="2400" dirty="0">
                          <a:hlinkClick r:id="rId2" action="ppaction://hlinksldjump"/>
                        </a:rPr>
                        <a:t> </a:t>
                      </a:r>
                      <a:r>
                        <a:rPr lang="fr-FR" sz="2400" dirty="0">
                          <a:hlinkClick r:id="rId3" action="ppaction://hlinksldjump"/>
                        </a:rPr>
                        <a:t>+</a:t>
                      </a:r>
                      <a:endParaRPr lang="fr-FR" sz="2400" dirty="0"/>
                    </a:p>
                  </a:txBody>
                  <a:tcPr/>
                </a:tc>
                <a:extLst>
                  <a:ext uri="{0D108BD9-81ED-4DB2-BD59-A6C34878D82A}">
                    <a16:rowId xmlns:a16="http://schemas.microsoft.com/office/drawing/2014/main" val="1066896891"/>
                  </a:ext>
                </a:extLst>
              </a:tr>
              <a:tr h="537922">
                <a:tc>
                  <a:txBody>
                    <a:bodyPr/>
                    <a:lstStyle/>
                    <a:p>
                      <a:pPr algn="ctr"/>
                      <a:r>
                        <a:rPr lang="fr-FR" sz="2400" dirty="0"/>
                        <a:t>2-Une interaction entre « agir, s’exprimer et comprendre » </a:t>
                      </a:r>
                      <a:r>
                        <a:rPr lang="fr-FR" sz="2400" dirty="0">
                          <a:hlinkClick r:id="rId4" action="ppaction://hlinksldjump"/>
                        </a:rPr>
                        <a:t>+</a:t>
                      </a:r>
                      <a:endParaRPr lang="fr-FR" sz="2400" dirty="0"/>
                    </a:p>
                  </a:txBody>
                  <a:tcPr/>
                </a:tc>
                <a:extLst>
                  <a:ext uri="{0D108BD9-81ED-4DB2-BD59-A6C34878D82A}">
                    <a16:rowId xmlns:a16="http://schemas.microsoft.com/office/drawing/2014/main" val="2509181639"/>
                  </a:ext>
                </a:extLst>
              </a:tr>
              <a:tr h="2138561">
                <a:tc>
                  <a:txBody>
                    <a:bodyPr/>
                    <a:lstStyle/>
                    <a:p>
                      <a:pPr algn="ctr"/>
                      <a:r>
                        <a:rPr lang="fr-FR" sz="2400" dirty="0"/>
                        <a:t>3-Quels outils pour construire une unité d’apprentissage? </a:t>
                      </a:r>
                      <a:r>
                        <a:rPr lang="fr-FR" sz="2400" dirty="0">
                          <a:hlinkClick r:id="rId5" action="ppaction://hlinksldjump"/>
                        </a:rPr>
                        <a:t>+</a:t>
                      </a:r>
                      <a:endParaRPr lang="fr-FR" sz="2400" dirty="0"/>
                    </a:p>
                    <a:p>
                      <a:pPr algn="ctr"/>
                      <a:r>
                        <a:rPr lang="fr-FR" sz="2400" dirty="0"/>
                        <a:t>          a-Des repères et connaissances pour l’enseignant.</a:t>
                      </a:r>
                    </a:p>
                    <a:p>
                      <a:pPr algn="ctr"/>
                      <a:r>
                        <a:rPr lang="fr-FR" sz="2400" dirty="0"/>
                        <a:t>b- La démarche </a:t>
                      </a:r>
                    </a:p>
                    <a:p>
                      <a:pPr algn="ctr"/>
                      <a:r>
                        <a:rPr lang="fr-FR" sz="2400" dirty="0"/>
                        <a:t>         c -Un travail sur le lexique.</a:t>
                      </a:r>
                    </a:p>
                    <a:p>
                      <a:pPr algn="ctr"/>
                      <a:r>
                        <a:rPr lang="fr-FR" sz="2400" dirty="0"/>
                        <a:t>         d -Les indicateurs de compréhension.</a:t>
                      </a:r>
                    </a:p>
                    <a:p>
                      <a:pPr algn="ctr"/>
                      <a:r>
                        <a:rPr lang="fr-FR" sz="2400" dirty="0"/>
                        <a:t>        </a:t>
                      </a:r>
                    </a:p>
                  </a:txBody>
                  <a:tcPr/>
                </a:tc>
                <a:extLst>
                  <a:ext uri="{0D108BD9-81ED-4DB2-BD59-A6C34878D82A}">
                    <a16:rowId xmlns:a16="http://schemas.microsoft.com/office/drawing/2014/main" val="3326648107"/>
                  </a:ext>
                </a:extLst>
              </a:tr>
              <a:tr h="683323">
                <a:tc>
                  <a:txBody>
                    <a:bodyPr/>
                    <a:lstStyle/>
                    <a:p>
                      <a:pPr algn="ctr"/>
                      <a:r>
                        <a:rPr lang="fr-FR" sz="2400" dirty="0"/>
                        <a:t>4-Quels outils pour construire une séance?  </a:t>
                      </a:r>
                      <a:r>
                        <a:rPr lang="fr-FR" sz="2400" dirty="0">
                          <a:hlinkClick r:id="rId6" action="ppaction://hlinksldjump"/>
                        </a:rPr>
                        <a:t>+</a:t>
                      </a:r>
                      <a:r>
                        <a:rPr lang="fr-FR" sz="2400" dirty="0"/>
                        <a:t>           </a:t>
                      </a:r>
                      <a:r>
                        <a:rPr lang="fr-FR" sz="2400" dirty="0">
                          <a:hlinkClick r:id="rId7" action="ppaction://hlinksldjump"/>
                        </a:rPr>
                        <a:t>Retour.</a:t>
                      </a:r>
                      <a:endParaRPr lang="fr-FR" sz="2400" dirty="0"/>
                    </a:p>
                  </a:txBody>
                  <a:tcPr/>
                </a:tc>
                <a:extLst>
                  <a:ext uri="{0D108BD9-81ED-4DB2-BD59-A6C34878D82A}">
                    <a16:rowId xmlns:a16="http://schemas.microsoft.com/office/drawing/2014/main" val="2653559306"/>
                  </a:ext>
                </a:extLst>
              </a:tr>
            </a:tbl>
          </a:graphicData>
        </a:graphic>
      </p:graphicFrame>
    </p:spTree>
    <p:extLst>
      <p:ext uri="{BB962C8B-B14F-4D97-AF65-F5344CB8AC3E}">
        <p14:creationId xmlns:p14="http://schemas.microsoft.com/office/powerpoint/2010/main" val="13251959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BC7DB260-23FA-4741-83FC-457C0B0664C3}"/>
              </a:ext>
            </a:extLst>
          </p:cNvPr>
          <p:cNvSpPr txBox="1"/>
          <p:nvPr/>
        </p:nvSpPr>
        <p:spPr>
          <a:xfrm>
            <a:off x="1338146" y="1802423"/>
            <a:ext cx="7203688" cy="2308324"/>
          </a:xfrm>
          <a:prstGeom prst="rect">
            <a:avLst/>
          </a:prstGeom>
          <a:noFill/>
        </p:spPr>
        <p:txBody>
          <a:bodyPr wrap="square" rtlCol="0">
            <a:spAutoFit/>
          </a:bodyPr>
          <a:lstStyle/>
          <a:p>
            <a:r>
              <a:rPr lang="fr-FR" sz="2400" dirty="0"/>
              <a:t>Etape 3: Faire émerger les règles d’efficacité pour affiner le geste et construire un projet d’actions.</a:t>
            </a:r>
            <a:r>
              <a:rPr lang="fr-FR" sz="2400" dirty="0">
                <a:hlinkClick r:id="rId2" action="ppaction://hlinksldjump"/>
              </a:rPr>
              <a:t>&lt;</a:t>
            </a:r>
            <a:endParaRPr lang="fr-FR" dirty="0"/>
          </a:p>
          <a:p>
            <a:r>
              <a:rPr lang="fr-FR" sz="2400" dirty="0"/>
              <a:t>Situation de familiarisation </a:t>
            </a:r>
            <a:r>
              <a:rPr lang="fr-FR" sz="2400" dirty="0">
                <a:hlinkClick r:id="rId3" action="ppaction://hlinksldjump"/>
              </a:rPr>
              <a:t>suite</a:t>
            </a:r>
            <a:endParaRPr lang="fr-FR" sz="2400" dirty="0"/>
          </a:p>
          <a:p>
            <a:r>
              <a:rPr lang="fr-FR" sz="2400" dirty="0"/>
              <a:t>Situation de  référence</a:t>
            </a:r>
          </a:p>
          <a:p>
            <a:r>
              <a:rPr lang="fr-FR" sz="2400" dirty="0"/>
              <a:t>Situation d’apprentissage</a:t>
            </a:r>
          </a:p>
          <a:p>
            <a:r>
              <a:rPr lang="fr-FR" sz="2400" dirty="0"/>
              <a:t>Situation d’évaluation.   </a:t>
            </a:r>
          </a:p>
        </p:txBody>
      </p:sp>
    </p:spTree>
    <p:extLst>
      <p:ext uri="{BB962C8B-B14F-4D97-AF65-F5344CB8AC3E}">
        <p14:creationId xmlns:p14="http://schemas.microsoft.com/office/powerpoint/2010/main" val="37060380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7716AA10-55CD-3549-9C21-D57AD138A294}"/>
              </a:ext>
            </a:extLst>
          </p:cNvPr>
          <p:cNvGraphicFramePr>
            <a:graphicFrameLocks noGrp="1"/>
          </p:cNvGraphicFramePr>
          <p:nvPr>
            <p:extLst>
              <p:ext uri="{D42A27DB-BD31-4B8C-83A1-F6EECF244321}">
                <p14:modId xmlns:p14="http://schemas.microsoft.com/office/powerpoint/2010/main" val="3639044148"/>
              </p:ext>
            </p:extLst>
          </p:nvPr>
        </p:nvGraphicFramePr>
        <p:xfrm>
          <a:off x="2552700" y="533400"/>
          <a:ext cx="7086600" cy="862330"/>
        </p:xfrm>
        <a:graphic>
          <a:graphicData uri="http://schemas.openxmlformats.org/drawingml/2006/table">
            <a:tbl>
              <a:tblPr>
                <a:tableStyleId>{5C22544A-7EE6-4342-B048-85BDC9FD1C3A}</a:tableStyleId>
              </a:tblPr>
              <a:tblGrid>
                <a:gridCol w="7086600">
                  <a:extLst>
                    <a:ext uri="{9D8B030D-6E8A-4147-A177-3AD203B41FA5}">
                      <a16:colId xmlns:a16="http://schemas.microsoft.com/office/drawing/2014/main" val="2145195798"/>
                    </a:ext>
                  </a:extLst>
                </a:gridCol>
              </a:tblGrid>
              <a:tr h="361315">
                <a:tc>
                  <a:txBody>
                    <a:bodyPr/>
                    <a:lstStyle/>
                    <a:p>
                      <a:pPr algn="ctr"/>
                      <a:r>
                        <a:rPr lang="fr-FR" sz="2000" kern="150" dirty="0">
                          <a:effectLst/>
                        </a:rPr>
                        <a:t>Situation de familiarisation </a:t>
                      </a:r>
                    </a:p>
                    <a:p>
                      <a:pPr algn="ctr"/>
                      <a:r>
                        <a:rPr lang="fr-FR" sz="2000" kern="150" dirty="0">
                          <a:effectLst/>
                        </a:rPr>
                        <a:t>Objectif : stabiliser les actions travaillées lors de l’étape 2</a:t>
                      </a:r>
                    </a:p>
                    <a:p>
                      <a:pPr algn="ctr"/>
                      <a:r>
                        <a:rPr lang="fr-FR" sz="1200" kern="150" dirty="0">
                          <a:effectLst/>
                        </a:rPr>
                        <a:t> </a:t>
                      </a:r>
                      <a:endParaRPr lang="fr-FR" sz="1200" kern="150" dirty="0">
                        <a:solidFill>
                          <a:srgbClr val="000000"/>
                        </a:solidFill>
                        <a:effectLst/>
                        <a:latin typeface="Liberation Serif"/>
                        <a:ea typeface="SimSun" panose="02010600030101010101" pitchFamily="2" charset="-122"/>
                        <a:cs typeface="Mangal" panose="02040503050203030202" pitchFamily="18" charset="0"/>
                      </a:endParaRPr>
                    </a:p>
                  </a:txBody>
                  <a:tcPr marL="27305" marR="34925" marT="34925" marB="34925">
                    <a:solidFill>
                      <a:srgbClr val="92D050"/>
                    </a:solidFill>
                  </a:tcPr>
                </a:tc>
                <a:extLst>
                  <a:ext uri="{0D108BD9-81ED-4DB2-BD59-A6C34878D82A}">
                    <a16:rowId xmlns:a16="http://schemas.microsoft.com/office/drawing/2014/main" val="2111964939"/>
                  </a:ext>
                </a:extLst>
              </a:tr>
            </a:tbl>
          </a:graphicData>
        </a:graphic>
      </p:graphicFrame>
      <p:graphicFrame>
        <p:nvGraphicFramePr>
          <p:cNvPr id="6" name="Tableau 5">
            <a:extLst>
              <a:ext uri="{FF2B5EF4-FFF2-40B4-BE49-F238E27FC236}">
                <a16:creationId xmlns:a16="http://schemas.microsoft.com/office/drawing/2014/main" id="{D267DA22-A828-544E-9CF8-83D69A10DE75}"/>
              </a:ext>
            </a:extLst>
          </p:cNvPr>
          <p:cNvGraphicFramePr>
            <a:graphicFrameLocks noGrp="1"/>
          </p:cNvGraphicFramePr>
          <p:nvPr>
            <p:extLst>
              <p:ext uri="{D42A27DB-BD31-4B8C-83A1-F6EECF244321}">
                <p14:modId xmlns:p14="http://schemas.microsoft.com/office/powerpoint/2010/main" val="1357808408"/>
              </p:ext>
            </p:extLst>
          </p:nvPr>
        </p:nvGraphicFramePr>
        <p:xfrm>
          <a:off x="394138" y="1614888"/>
          <a:ext cx="11351172" cy="4080627"/>
        </p:xfrm>
        <a:graphic>
          <a:graphicData uri="http://schemas.openxmlformats.org/drawingml/2006/table">
            <a:tbl>
              <a:tblPr>
                <a:tableStyleId>{5C22544A-7EE6-4342-B048-85BDC9FD1C3A}</a:tableStyleId>
              </a:tblPr>
              <a:tblGrid>
                <a:gridCol w="2180566">
                  <a:extLst>
                    <a:ext uri="{9D8B030D-6E8A-4147-A177-3AD203B41FA5}">
                      <a16:colId xmlns:a16="http://schemas.microsoft.com/office/drawing/2014/main" val="3768888761"/>
                    </a:ext>
                  </a:extLst>
                </a:gridCol>
                <a:gridCol w="5371117">
                  <a:extLst>
                    <a:ext uri="{9D8B030D-6E8A-4147-A177-3AD203B41FA5}">
                      <a16:colId xmlns:a16="http://schemas.microsoft.com/office/drawing/2014/main" val="4251426242"/>
                    </a:ext>
                  </a:extLst>
                </a:gridCol>
                <a:gridCol w="2332193">
                  <a:extLst>
                    <a:ext uri="{9D8B030D-6E8A-4147-A177-3AD203B41FA5}">
                      <a16:colId xmlns:a16="http://schemas.microsoft.com/office/drawing/2014/main" val="1990026475"/>
                    </a:ext>
                  </a:extLst>
                </a:gridCol>
                <a:gridCol w="1467296">
                  <a:extLst>
                    <a:ext uri="{9D8B030D-6E8A-4147-A177-3AD203B41FA5}">
                      <a16:colId xmlns:a16="http://schemas.microsoft.com/office/drawing/2014/main" val="2961170837"/>
                    </a:ext>
                  </a:extLst>
                </a:gridCol>
              </a:tblGrid>
              <a:tr h="1824831">
                <a:tc>
                  <a:txBody>
                    <a:bodyPr/>
                    <a:lstStyle/>
                    <a:p>
                      <a:pPr algn="ctr"/>
                      <a:r>
                        <a:rPr lang="fr-FR" sz="1600" kern="150" dirty="0">
                          <a:effectLst/>
                        </a:rPr>
                        <a:t>Biathlon</a:t>
                      </a:r>
                    </a:p>
                    <a:p>
                      <a:pPr algn="ctr"/>
                      <a:r>
                        <a:rPr lang="fr-FR" sz="1600" kern="150" dirty="0">
                          <a:effectLst/>
                        </a:rPr>
                        <a:t> </a:t>
                      </a:r>
                    </a:p>
                    <a:p>
                      <a:pPr algn="ctr"/>
                      <a:r>
                        <a:rPr lang="fr-FR" sz="1600" kern="150" dirty="0">
                          <a:effectLst/>
                        </a:rPr>
                        <a:t>Adapter son geste et atteindre la cible</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23938" marR="30618" marT="30618" marB="30618"/>
                </a:tc>
                <a:tc>
                  <a:txBody>
                    <a:bodyPr/>
                    <a:lstStyle/>
                    <a:p>
                      <a:r>
                        <a:rPr lang="fr-FR" sz="1600" u="sng" kern="150" dirty="0">
                          <a:effectLst/>
                        </a:rPr>
                        <a:t>But :</a:t>
                      </a:r>
                      <a:r>
                        <a:rPr lang="fr-FR" sz="1600" kern="150" dirty="0">
                          <a:effectLst/>
                        </a:rPr>
                        <a:t> Toucher les cibles </a:t>
                      </a:r>
                    </a:p>
                    <a:p>
                      <a:r>
                        <a:rPr lang="fr-FR" sz="1600" u="sng" kern="150" dirty="0">
                          <a:effectLst/>
                        </a:rPr>
                        <a:t>Dispositif :</a:t>
                      </a:r>
                      <a:r>
                        <a:rPr lang="fr-FR" sz="1600" kern="150" dirty="0">
                          <a:effectLst/>
                        </a:rPr>
                        <a:t> Deux équipes s’affrontent chacune leur tour .</a:t>
                      </a:r>
                    </a:p>
                    <a:p>
                      <a:r>
                        <a:rPr lang="fr-FR" sz="1600" kern="150" dirty="0">
                          <a:effectLst/>
                        </a:rPr>
                        <a:t>Les élèves en relais doivent durant 3 minutes enchainer une course autour d’un circuit et un tir sur cible. Chaque plot touché rapporte un point.</a:t>
                      </a:r>
                    </a:p>
                    <a:p>
                      <a:r>
                        <a:rPr lang="fr-FR" sz="1600" kern="150" dirty="0">
                          <a:effectLst/>
                        </a:rPr>
                        <a:t>A la fin des 3 minutes on comptabilise le nombre de point, l’équipe suivante doit tenter de battre ce score.</a:t>
                      </a:r>
                    </a:p>
                    <a:p>
                      <a:r>
                        <a:rPr lang="fr-FR" sz="1600" kern="150" dirty="0">
                          <a:effectLst/>
                        </a:rPr>
                        <a:t> </a:t>
                      </a:r>
                      <a:r>
                        <a:rPr lang="fr-FR" sz="1600" u="sng" kern="150" dirty="0">
                          <a:effectLst/>
                        </a:rPr>
                        <a:t>Critère de réussite :</a:t>
                      </a:r>
                      <a:r>
                        <a:rPr lang="fr-FR" sz="1600" kern="150" dirty="0">
                          <a:effectLst/>
                        </a:rPr>
                        <a:t> Marquer le maximum de points.</a:t>
                      </a:r>
                    </a:p>
                    <a:p>
                      <a:r>
                        <a:rPr lang="fr-FR" sz="1600" u="sng" kern="150" dirty="0">
                          <a:effectLst/>
                        </a:rPr>
                        <a:t>Critère de réalisation (attendu) :</a:t>
                      </a:r>
                      <a:r>
                        <a:rPr lang="fr-FR" sz="1600" kern="150" dirty="0">
                          <a:effectLst/>
                        </a:rPr>
                        <a:t> Utiliser le lancer à bras cassé</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23938" marR="30618" marT="30618" marB="30618"/>
                </a:tc>
                <a:tc>
                  <a:txBody>
                    <a:bodyPr/>
                    <a:lstStyle/>
                    <a:p>
                      <a:r>
                        <a:rPr lang="fr-FR" sz="1600" kern="150" dirty="0">
                          <a:effectLst/>
                        </a:rPr>
                        <a:t>- Des plots à 1 point, des plots à 2 points selon la distance</a:t>
                      </a:r>
                    </a:p>
                    <a:p>
                      <a:r>
                        <a:rPr lang="fr-FR" sz="1600" kern="150" dirty="0">
                          <a:effectLst/>
                        </a:rPr>
                        <a:t>- Un circuit plus ou moins long</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23938" marR="30618" marT="30618" marB="30618"/>
                </a:tc>
                <a:tc>
                  <a:txBody>
                    <a:bodyPr/>
                    <a:lstStyle/>
                    <a:p>
                      <a:r>
                        <a:rPr lang="fr-FR" sz="1600" kern="150">
                          <a:effectLst/>
                        </a:rPr>
                        <a:t>Plots et balles en mousse</a:t>
                      </a:r>
                      <a:endParaRPr lang="fr-FR" sz="1600" kern="150">
                        <a:solidFill>
                          <a:srgbClr val="000000"/>
                        </a:solidFill>
                        <a:effectLst/>
                        <a:latin typeface="Liberation Serif"/>
                        <a:ea typeface="SimSun" panose="02010600030101010101" pitchFamily="2" charset="-122"/>
                        <a:cs typeface="Mangal" panose="02040503050203030202" pitchFamily="18" charset="0"/>
                      </a:endParaRPr>
                    </a:p>
                  </a:txBody>
                  <a:tcPr marL="23938" marR="30618" marT="30618" marB="30618"/>
                </a:tc>
                <a:extLst>
                  <a:ext uri="{0D108BD9-81ED-4DB2-BD59-A6C34878D82A}">
                    <a16:rowId xmlns:a16="http://schemas.microsoft.com/office/drawing/2014/main" val="3554135780"/>
                  </a:ext>
                </a:extLst>
              </a:tr>
              <a:tr h="1824831">
                <a:tc>
                  <a:txBody>
                    <a:bodyPr/>
                    <a:lstStyle/>
                    <a:p>
                      <a:pPr algn="ctr"/>
                      <a:r>
                        <a:rPr lang="fr-FR" sz="1600" kern="150" dirty="0">
                          <a:effectLst/>
                        </a:rPr>
                        <a:t>Balles brûlantes </a:t>
                      </a:r>
                    </a:p>
                    <a:p>
                      <a:pPr algn="ctr"/>
                      <a:r>
                        <a:rPr lang="fr-FR" sz="1600" kern="150" dirty="0">
                          <a:effectLst/>
                        </a:rPr>
                        <a:t>Adapter son geste.</a:t>
                      </a:r>
                    </a:p>
                    <a:p>
                      <a:pPr algn="ctr"/>
                      <a:r>
                        <a:rPr lang="fr-FR" sz="1600" kern="150" dirty="0">
                          <a:effectLst/>
                        </a:rPr>
                        <a:t> </a:t>
                      </a:r>
                    </a:p>
                    <a:p>
                      <a:pPr algn="ctr"/>
                      <a:r>
                        <a:rPr lang="fr-FR" sz="1600" kern="150" dirty="0">
                          <a:effectLst/>
                        </a:rPr>
                        <a:t> </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23938" marR="30618" marT="30618" marB="30618"/>
                </a:tc>
                <a:tc>
                  <a:txBody>
                    <a:bodyPr/>
                    <a:lstStyle/>
                    <a:p>
                      <a:r>
                        <a:rPr lang="fr-FR" sz="1600" u="sng" kern="150" dirty="0">
                          <a:effectLst/>
                        </a:rPr>
                        <a:t>But : </a:t>
                      </a:r>
                      <a:r>
                        <a:rPr lang="fr-FR" sz="1600" kern="150" dirty="0">
                          <a:effectLst/>
                        </a:rPr>
                        <a:t>Se débarrasser de toutes les balles dans un temps imparti</a:t>
                      </a:r>
                    </a:p>
                    <a:p>
                      <a:r>
                        <a:rPr lang="fr-FR" sz="1600" u="sng" kern="150" dirty="0">
                          <a:effectLst/>
                        </a:rPr>
                        <a:t>Dispositif : </a:t>
                      </a:r>
                      <a:r>
                        <a:rPr lang="fr-FR" sz="1600" kern="150" dirty="0">
                          <a:effectLst/>
                        </a:rPr>
                        <a:t>Même principe que pour l’étape 1 mais on varie les engins et on comptabilise le nombre d’engins à la fin de la partie. </a:t>
                      </a:r>
                    </a:p>
                    <a:p>
                      <a:r>
                        <a:rPr lang="fr-FR" sz="1600" u="sng" kern="150" dirty="0">
                          <a:effectLst/>
                        </a:rPr>
                        <a:t>Critère de réussite :</a:t>
                      </a:r>
                      <a:r>
                        <a:rPr lang="fr-FR" sz="1600" kern="150" dirty="0">
                          <a:effectLst/>
                        </a:rPr>
                        <a:t> Avoir le moins d’engin dans son camp.</a:t>
                      </a:r>
                    </a:p>
                    <a:p>
                      <a:r>
                        <a:rPr lang="fr-FR" sz="1600" u="sng" kern="150" dirty="0">
                          <a:effectLst/>
                        </a:rPr>
                        <a:t>Critère de réalisation (attendu) :</a:t>
                      </a:r>
                      <a:r>
                        <a:rPr lang="fr-FR" sz="1600" kern="150" dirty="0">
                          <a:effectLst/>
                        </a:rPr>
                        <a:t> adapter son geste à l’engin.</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23938" marR="30618" marT="30618" marB="30618"/>
                </a:tc>
                <a:tc>
                  <a:txBody>
                    <a:bodyPr/>
                    <a:lstStyle/>
                    <a:p>
                      <a:r>
                        <a:rPr lang="fr-FR" sz="1600" kern="150" dirty="0">
                          <a:effectLst/>
                        </a:rPr>
                        <a:t>- les zones de lancer, les engins</a:t>
                      </a:r>
                    </a:p>
                    <a:p>
                      <a:r>
                        <a:rPr lang="fr-FR" sz="1600" kern="150" dirty="0">
                          <a:effectLst/>
                        </a:rPr>
                        <a:t>- varier la hauteur de l’élastique et imposer une zone de tir interdite pour imposer un lancer loin</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23938" marR="30618" marT="30618" marB="30618"/>
                </a:tc>
                <a:tc>
                  <a:txBody>
                    <a:bodyPr/>
                    <a:lstStyle/>
                    <a:p>
                      <a:r>
                        <a:rPr lang="fr-FR" sz="1600" kern="150" dirty="0">
                          <a:effectLst/>
                        </a:rPr>
                        <a:t>Différents engins  </a:t>
                      </a:r>
                    </a:p>
                    <a:p>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p>
                      <a:r>
                        <a:rPr lang="fr-FR" sz="1600" kern="150" dirty="0">
                          <a:solidFill>
                            <a:srgbClr val="000000"/>
                          </a:solidFill>
                          <a:effectLst/>
                          <a:latin typeface="Liberation Serif"/>
                          <a:ea typeface="SimSun" panose="02010600030101010101" pitchFamily="2" charset="-122"/>
                          <a:cs typeface="Mangal" panose="02040503050203030202" pitchFamily="18" charset="0"/>
                          <a:hlinkClick r:id="rId2" action="ppaction://hlinksldjump"/>
                        </a:rPr>
                        <a:t>suite</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23938" marR="30618" marT="30618" marB="30618"/>
                </a:tc>
                <a:extLst>
                  <a:ext uri="{0D108BD9-81ED-4DB2-BD59-A6C34878D82A}">
                    <a16:rowId xmlns:a16="http://schemas.microsoft.com/office/drawing/2014/main" val="2570666231"/>
                  </a:ext>
                </a:extLst>
              </a:tr>
            </a:tbl>
          </a:graphicData>
        </a:graphic>
      </p:graphicFrame>
    </p:spTree>
    <p:extLst>
      <p:ext uri="{BB962C8B-B14F-4D97-AF65-F5344CB8AC3E}">
        <p14:creationId xmlns:p14="http://schemas.microsoft.com/office/powerpoint/2010/main" val="1812652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E5EC22EE-F93B-B24A-A64E-AD1FBBB3CEA9}"/>
              </a:ext>
            </a:extLst>
          </p:cNvPr>
          <p:cNvGraphicFramePr>
            <a:graphicFrameLocks noGrp="1"/>
          </p:cNvGraphicFramePr>
          <p:nvPr>
            <p:ph idx="1"/>
            <p:extLst>
              <p:ext uri="{D42A27DB-BD31-4B8C-83A1-F6EECF244321}">
                <p14:modId xmlns:p14="http://schemas.microsoft.com/office/powerpoint/2010/main" val="647957891"/>
              </p:ext>
            </p:extLst>
          </p:nvPr>
        </p:nvGraphicFramePr>
        <p:xfrm>
          <a:off x="401444" y="457200"/>
          <a:ext cx="11249272" cy="1339189"/>
        </p:xfrm>
        <a:graphic>
          <a:graphicData uri="http://schemas.openxmlformats.org/drawingml/2006/table">
            <a:tbl>
              <a:tblPr>
                <a:tableStyleId>{5C22544A-7EE6-4342-B048-85BDC9FD1C3A}</a:tableStyleId>
              </a:tblPr>
              <a:tblGrid>
                <a:gridCol w="11249272">
                  <a:extLst>
                    <a:ext uri="{9D8B030D-6E8A-4147-A177-3AD203B41FA5}">
                      <a16:colId xmlns:a16="http://schemas.microsoft.com/office/drawing/2014/main" val="839661191"/>
                    </a:ext>
                  </a:extLst>
                </a:gridCol>
              </a:tblGrid>
              <a:tr h="1339189">
                <a:tc>
                  <a:txBody>
                    <a:bodyPr/>
                    <a:lstStyle/>
                    <a:p>
                      <a:pPr algn="ctr"/>
                      <a:r>
                        <a:rPr lang="fr-FR" sz="2000" kern="150" dirty="0">
                          <a:effectLst/>
                        </a:rPr>
                        <a:t>Situation de référence</a:t>
                      </a:r>
                    </a:p>
                    <a:p>
                      <a:pPr algn="ctr"/>
                      <a:r>
                        <a:rPr lang="fr-FR" sz="2000" kern="150" dirty="0">
                          <a:effectLst/>
                        </a:rPr>
                        <a:t>Objectif : Identifier les niveaux d’habiletés</a:t>
                      </a:r>
                    </a:p>
                    <a:p>
                      <a:pPr algn="ctr"/>
                      <a:r>
                        <a:rPr lang="fr-FR" sz="2400" kern="150" dirty="0">
                          <a:effectLst/>
                        </a:rPr>
                        <a:t> </a:t>
                      </a:r>
                      <a:endParaRPr lang="fr-FR" sz="2400" kern="150" dirty="0">
                        <a:solidFill>
                          <a:srgbClr val="000000"/>
                        </a:solidFill>
                        <a:effectLst/>
                        <a:latin typeface="Liberation Serif"/>
                        <a:ea typeface="SimSun" panose="02010600030101010101" pitchFamily="2" charset="-122"/>
                        <a:cs typeface="Mangal" panose="02040503050203030202" pitchFamily="18" charset="0"/>
                      </a:endParaRPr>
                    </a:p>
                  </a:txBody>
                  <a:tcPr marL="31115" marR="34925" marT="34925" marB="34925">
                    <a:solidFill>
                      <a:srgbClr val="92D050"/>
                    </a:solidFill>
                  </a:tcPr>
                </a:tc>
                <a:extLst>
                  <a:ext uri="{0D108BD9-81ED-4DB2-BD59-A6C34878D82A}">
                    <a16:rowId xmlns:a16="http://schemas.microsoft.com/office/drawing/2014/main" val="1470771976"/>
                  </a:ext>
                </a:extLst>
              </a:tr>
            </a:tbl>
          </a:graphicData>
        </a:graphic>
      </p:graphicFrame>
      <p:graphicFrame>
        <p:nvGraphicFramePr>
          <p:cNvPr id="5" name="Tableau 4">
            <a:extLst>
              <a:ext uri="{FF2B5EF4-FFF2-40B4-BE49-F238E27FC236}">
                <a16:creationId xmlns:a16="http://schemas.microsoft.com/office/drawing/2014/main" id="{47F76A1D-DFD5-3643-856A-9C2072910096}"/>
              </a:ext>
            </a:extLst>
          </p:cNvPr>
          <p:cNvGraphicFramePr>
            <a:graphicFrameLocks noGrp="1"/>
          </p:cNvGraphicFramePr>
          <p:nvPr>
            <p:extLst>
              <p:ext uri="{D42A27DB-BD31-4B8C-83A1-F6EECF244321}">
                <p14:modId xmlns:p14="http://schemas.microsoft.com/office/powerpoint/2010/main" val="2808259120"/>
              </p:ext>
            </p:extLst>
          </p:nvPr>
        </p:nvGraphicFramePr>
        <p:xfrm>
          <a:off x="401443" y="2136702"/>
          <a:ext cx="11249273" cy="4487688"/>
        </p:xfrm>
        <a:graphic>
          <a:graphicData uri="http://schemas.openxmlformats.org/drawingml/2006/table">
            <a:tbl>
              <a:tblPr>
                <a:tableStyleId>{5C22544A-7EE6-4342-B048-85BDC9FD1C3A}</a:tableStyleId>
              </a:tblPr>
              <a:tblGrid>
                <a:gridCol w="1942321">
                  <a:extLst>
                    <a:ext uri="{9D8B030D-6E8A-4147-A177-3AD203B41FA5}">
                      <a16:colId xmlns:a16="http://schemas.microsoft.com/office/drawing/2014/main" val="1631052988"/>
                    </a:ext>
                  </a:extLst>
                </a:gridCol>
                <a:gridCol w="5242113">
                  <a:extLst>
                    <a:ext uri="{9D8B030D-6E8A-4147-A177-3AD203B41FA5}">
                      <a16:colId xmlns:a16="http://schemas.microsoft.com/office/drawing/2014/main" val="2354507315"/>
                    </a:ext>
                  </a:extLst>
                </a:gridCol>
                <a:gridCol w="4064839">
                  <a:extLst>
                    <a:ext uri="{9D8B030D-6E8A-4147-A177-3AD203B41FA5}">
                      <a16:colId xmlns:a16="http://schemas.microsoft.com/office/drawing/2014/main" val="4033696183"/>
                    </a:ext>
                  </a:extLst>
                </a:gridCol>
              </a:tblGrid>
              <a:tr h="4487688">
                <a:tc>
                  <a:txBody>
                    <a:bodyPr/>
                    <a:lstStyle/>
                    <a:p>
                      <a:pPr algn="ctr"/>
                      <a:r>
                        <a:rPr lang="fr-FR" sz="1600" kern="150" dirty="0">
                          <a:solidFill>
                            <a:srgbClr val="000000"/>
                          </a:solidFill>
                          <a:effectLst/>
                          <a:latin typeface="Liberation Serif"/>
                          <a:ea typeface="SimSun" panose="02010600030101010101" pitchFamily="2" charset="-122"/>
                          <a:cs typeface="Mangal" panose="02040503050203030202" pitchFamily="18" charset="0"/>
                        </a:rPr>
                        <a:t>« Le </a:t>
                      </a:r>
                      <a:r>
                        <a:rPr lang="fr-FR" sz="1600" kern="150" dirty="0" err="1">
                          <a:solidFill>
                            <a:srgbClr val="000000"/>
                          </a:solidFill>
                          <a:effectLst/>
                          <a:latin typeface="Liberation Serif"/>
                          <a:ea typeface="SimSun" panose="02010600030101010101" pitchFamily="2" charset="-122"/>
                          <a:cs typeface="Mangal" panose="02040503050203030202" pitchFamily="18" charset="0"/>
                        </a:rPr>
                        <a:t>quadrathlon</a:t>
                      </a:r>
                      <a:r>
                        <a:rPr lang="fr-FR" sz="1600" kern="150" dirty="0">
                          <a:solidFill>
                            <a:srgbClr val="000000"/>
                          </a:solidFill>
                          <a:effectLst/>
                          <a:latin typeface="Liberation Serif"/>
                          <a:ea typeface="SimSun" panose="02010600030101010101" pitchFamily="2" charset="-122"/>
                          <a:cs typeface="Mangal" panose="02040503050203030202" pitchFamily="18" charset="0"/>
                        </a:rPr>
                        <a:t> »</a:t>
                      </a:r>
                    </a:p>
                  </a:txBody>
                  <a:tcPr marL="25075" marR="28145" marT="28145" marB="28145"/>
                </a:tc>
                <a:tc>
                  <a:txBody>
                    <a:bodyPr/>
                    <a:lstStyle/>
                    <a:p>
                      <a:r>
                        <a:rPr lang="fr-FR" sz="1600" kern="150" dirty="0">
                          <a:effectLst/>
                        </a:rPr>
                        <a:t>B</a:t>
                      </a:r>
                      <a:r>
                        <a:rPr lang="fr-FR" sz="1600" u="sng" kern="150" dirty="0">
                          <a:effectLst/>
                        </a:rPr>
                        <a:t>ut</a:t>
                      </a:r>
                      <a:r>
                        <a:rPr lang="fr-FR" sz="1600" kern="150" dirty="0">
                          <a:effectLst/>
                        </a:rPr>
                        <a:t> : </a:t>
                      </a:r>
                    </a:p>
                    <a:p>
                      <a:r>
                        <a:rPr lang="fr-FR" sz="1600" kern="150" dirty="0">
                          <a:effectLst/>
                        </a:rPr>
                        <a:t>Atteindre la cible à l’aide d’un engin.</a:t>
                      </a:r>
                    </a:p>
                    <a:p>
                      <a:endParaRPr lang="fr-FR" sz="1600" kern="150" dirty="0">
                        <a:effectLst/>
                      </a:endParaRPr>
                    </a:p>
                    <a:p>
                      <a:r>
                        <a:rPr lang="fr-FR" sz="1600" u="sng" kern="150" dirty="0">
                          <a:effectLst/>
                        </a:rPr>
                        <a:t>Dispositif </a:t>
                      </a:r>
                      <a:r>
                        <a:rPr lang="fr-FR" sz="1600" kern="150" dirty="0">
                          <a:effectLst/>
                        </a:rPr>
                        <a:t>:</a:t>
                      </a:r>
                    </a:p>
                    <a:p>
                      <a:r>
                        <a:rPr lang="fr-FR" sz="1600" kern="150" dirty="0">
                          <a:effectLst/>
                        </a:rPr>
                        <a:t> 4 engins différents : un gros ballon, un cerceau, un vortex et une petite balle (tennis).</a:t>
                      </a:r>
                    </a:p>
                    <a:p>
                      <a:r>
                        <a:rPr lang="fr-FR" sz="1600" kern="150" dirty="0">
                          <a:effectLst/>
                        </a:rPr>
                        <a:t>4 cibles :</a:t>
                      </a:r>
                    </a:p>
                    <a:p>
                      <a:r>
                        <a:rPr lang="fr-FR" sz="1600" kern="150" dirty="0">
                          <a:effectLst/>
                        </a:rPr>
                        <a:t>Un carton, une cible au mur, un piquet, une zone à atteindre derrière un élastique haut ( 1,5 mètre environ)</a:t>
                      </a:r>
                    </a:p>
                    <a:p>
                      <a:r>
                        <a:rPr lang="fr-FR" sz="1600" kern="150" dirty="0">
                          <a:effectLst/>
                        </a:rPr>
                        <a:t>Les cibles sont placées et les engins sont mis à disposition des élèves</a:t>
                      </a:r>
                    </a:p>
                    <a:p>
                      <a:r>
                        <a:rPr lang="fr-FR" sz="1600" u="sng" kern="150" dirty="0">
                          <a:effectLst/>
                        </a:rPr>
                        <a:t>Critère de réussite </a:t>
                      </a:r>
                      <a:r>
                        <a:rPr lang="fr-FR" sz="1600" kern="150" dirty="0">
                          <a:effectLst/>
                        </a:rPr>
                        <a:t>: </a:t>
                      </a:r>
                    </a:p>
                    <a:p>
                      <a:r>
                        <a:rPr lang="fr-FR" sz="1600" kern="150" dirty="0">
                          <a:effectLst/>
                        </a:rPr>
                        <a:t>atteindre la cible.</a:t>
                      </a:r>
                    </a:p>
                    <a:p>
                      <a:r>
                        <a:rPr lang="fr-FR" sz="1600" u="sng" kern="150" dirty="0">
                          <a:effectLst/>
                        </a:rPr>
                        <a:t>Critère de réalisation </a:t>
                      </a:r>
                      <a:r>
                        <a:rPr lang="fr-FR" sz="1600" kern="150" dirty="0">
                          <a:effectLst/>
                        </a:rPr>
                        <a:t>:</a:t>
                      </a:r>
                    </a:p>
                    <a:p>
                      <a:r>
                        <a:rPr lang="fr-FR" sz="1600" kern="150" dirty="0">
                          <a:effectLst/>
                        </a:rPr>
                        <a:t>Forme de lancer adaptée.</a:t>
                      </a:r>
                    </a:p>
                  </a:txBody>
                  <a:tcPr marL="25075" marR="28145" marT="28145" marB="28145"/>
                </a:tc>
                <a:tc>
                  <a:txBody>
                    <a:bodyPr/>
                    <a:lstStyle/>
                    <a:p>
                      <a:r>
                        <a:rPr lang="fr-FR" sz="1600" kern="150" dirty="0">
                          <a:solidFill>
                            <a:schemeClr val="dk1"/>
                          </a:solidFill>
                          <a:effectLst/>
                          <a:latin typeface="+mn-lt"/>
                          <a:ea typeface="+mn-ea"/>
                          <a:cs typeface="+mn-cs"/>
                        </a:rPr>
                        <a:t>Les élèves vont choisir l’engin en fonction de la cible à atteindre</a:t>
                      </a:r>
                    </a:p>
                    <a:p>
                      <a:r>
                        <a:rPr lang="fr-FR" sz="1600" kern="150" dirty="0">
                          <a:solidFill>
                            <a:schemeClr val="dk1"/>
                          </a:solidFill>
                          <a:effectLst/>
                          <a:latin typeface="+mn-lt"/>
                          <a:ea typeface="+mn-ea"/>
                          <a:cs typeface="+mn-cs"/>
                        </a:rPr>
                        <a:t>L’enseignant observe et note avec les élèves les choix effectués.</a:t>
                      </a:r>
                    </a:p>
                    <a:p>
                      <a:endParaRPr lang="fr-FR" sz="1600" kern="150" dirty="0">
                        <a:solidFill>
                          <a:schemeClr val="dk1"/>
                        </a:solidFill>
                        <a:effectLst/>
                        <a:latin typeface="+mn-lt"/>
                        <a:ea typeface="+mn-ea"/>
                        <a:cs typeface="+mn-cs"/>
                      </a:endParaRPr>
                    </a:p>
                    <a:p>
                      <a:r>
                        <a:rPr lang="fr-FR" sz="1600" kern="150" dirty="0">
                          <a:solidFill>
                            <a:schemeClr val="dk1"/>
                          </a:solidFill>
                          <a:effectLst/>
                          <a:latin typeface="+mn-lt"/>
                          <a:ea typeface="+mn-ea"/>
                          <a:cs typeface="+mn-cs"/>
                          <a:hlinkClick r:id="rId2" action="ppaction://hlinksldjump"/>
                        </a:rPr>
                        <a:t>suite</a:t>
                      </a:r>
                      <a:endParaRPr lang="fr-FR" sz="1600" kern="150" dirty="0">
                        <a:solidFill>
                          <a:schemeClr val="dk1"/>
                        </a:solidFill>
                        <a:effectLst/>
                        <a:latin typeface="+mn-lt"/>
                        <a:ea typeface="+mn-ea"/>
                        <a:cs typeface="+mn-cs"/>
                      </a:endParaRPr>
                    </a:p>
                    <a:p>
                      <a:endParaRPr lang="fr-FR" sz="1600" kern="150" dirty="0">
                        <a:solidFill>
                          <a:schemeClr val="dk1"/>
                        </a:solidFill>
                        <a:effectLst/>
                        <a:latin typeface="+mn-lt"/>
                        <a:ea typeface="+mn-ea"/>
                        <a:cs typeface="+mn-cs"/>
                      </a:endParaRPr>
                    </a:p>
                    <a:p>
                      <a:endParaRPr lang="fr-FR" sz="1600" kern="150" dirty="0">
                        <a:solidFill>
                          <a:schemeClr val="dk1"/>
                        </a:solidFill>
                        <a:effectLst/>
                        <a:latin typeface="+mn-lt"/>
                        <a:ea typeface="+mn-ea"/>
                        <a:cs typeface="+mn-cs"/>
                      </a:endParaRPr>
                    </a:p>
                  </a:txBody>
                  <a:tcPr marL="25075" marR="28145" marT="28145" marB="28145"/>
                </a:tc>
                <a:extLst>
                  <a:ext uri="{0D108BD9-81ED-4DB2-BD59-A6C34878D82A}">
                    <a16:rowId xmlns:a16="http://schemas.microsoft.com/office/drawing/2014/main" val="2248990193"/>
                  </a:ext>
                </a:extLst>
              </a:tr>
            </a:tbl>
          </a:graphicData>
        </a:graphic>
      </p:graphicFrame>
      <p:sp>
        <p:nvSpPr>
          <p:cNvPr id="6" name="Rectangle 1">
            <a:extLst>
              <a:ext uri="{FF2B5EF4-FFF2-40B4-BE49-F238E27FC236}">
                <a16:creationId xmlns:a16="http://schemas.microsoft.com/office/drawing/2014/main" id="{4537B01D-69DC-5643-97CD-0A4AFC1DA977}"/>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Tree>
    <p:extLst>
      <p:ext uri="{BB962C8B-B14F-4D97-AF65-F5344CB8AC3E}">
        <p14:creationId xmlns:p14="http://schemas.microsoft.com/office/powerpoint/2010/main" val="21007761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E27483EC-86A8-5E45-9B5C-B22CF3C42BD7}"/>
              </a:ext>
            </a:extLst>
          </p:cNvPr>
          <p:cNvGraphicFramePr>
            <a:graphicFrameLocks noGrp="1"/>
          </p:cNvGraphicFramePr>
          <p:nvPr>
            <p:extLst>
              <p:ext uri="{D42A27DB-BD31-4B8C-83A1-F6EECF244321}">
                <p14:modId xmlns:p14="http://schemas.microsoft.com/office/powerpoint/2010/main" val="2307451072"/>
              </p:ext>
            </p:extLst>
          </p:nvPr>
        </p:nvGraphicFramePr>
        <p:xfrm>
          <a:off x="630621" y="554946"/>
          <a:ext cx="10578661" cy="4985976"/>
        </p:xfrm>
        <a:graphic>
          <a:graphicData uri="http://schemas.openxmlformats.org/drawingml/2006/table">
            <a:tbl>
              <a:tblPr>
                <a:tableStyleId>{5C22544A-7EE6-4342-B048-85BDC9FD1C3A}</a:tableStyleId>
              </a:tblPr>
              <a:tblGrid>
                <a:gridCol w="6159750">
                  <a:extLst>
                    <a:ext uri="{9D8B030D-6E8A-4147-A177-3AD203B41FA5}">
                      <a16:colId xmlns:a16="http://schemas.microsoft.com/office/drawing/2014/main" val="949911952"/>
                    </a:ext>
                  </a:extLst>
                </a:gridCol>
                <a:gridCol w="2805056">
                  <a:extLst>
                    <a:ext uri="{9D8B030D-6E8A-4147-A177-3AD203B41FA5}">
                      <a16:colId xmlns:a16="http://schemas.microsoft.com/office/drawing/2014/main" val="2627524053"/>
                    </a:ext>
                  </a:extLst>
                </a:gridCol>
                <a:gridCol w="1613855">
                  <a:extLst>
                    <a:ext uri="{9D8B030D-6E8A-4147-A177-3AD203B41FA5}">
                      <a16:colId xmlns:a16="http://schemas.microsoft.com/office/drawing/2014/main" val="216895195"/>
                    </a:ext>
                  </a:extLst>
                </a:gridCol>
              </a:tblGrid>
              <a:tr h="1025876">
                <a:tc gridSpan="3">
                  <a:txBody>
                    <a:bodyPr/>
                    <a:lstStyle/>
                    <a:p>
                      <a:pPr algn="ctr"/>
                      <a:r>
                        <a:rPr lang="fr-FR" sz="1800" kern="150" dirty="0">
                          <a:effectLst/>
                        </a:rPr>
                        <a:t>Situation d’apprentissage</a:t>
                      </a:r>
                    </a:p>
                    <a:p>
                      <a:pPr algn="ctr"/>
                      <a:r>
                        <a:rPr lang="fr-FR" sz="1800" kern="150" dirty="0">
                          <a:effectLst/>
                        </a:rPr>
                        <a:t>Affiner le geste en variant l’angle d’envol pour construire une trajectoire</a:t>
                      </a:r>
                    </a:p>
                    <a:p>
                      <a:pPr algn="ctr"/>
                      <a:r>
                        <a:rPr lang="fr-FR" sz="1400" kern="150" dirty="0">
                          <a:effectLst/>
                        </a:rPr>
                        <a:t> </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2930" marR="29330" marT="29330" marB="29330">
                    <a:solidFill>
                      <a:srgbClr val="92D050"/>
                    </a:solidFill>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4246683830"/>
                  </a:ext>
                </a:extLst>
              </a:tr>
              <a:tr h="3905577">
                <a:tc>
                  <a:txBody>
                    <a:bodyPr/>
                    <a:lstStyle/>
                    <a:p>
                      <a:pPr algn="ctr"/>
                      <a:r>
                        <a:rPr lang="fr-FR" sz="1600" kern="150" dirty="0">
                          <a:effectLst/>
                        </a:rPr>
                        <a:t> </a:t>
                      </a:r>
                    </a:p>
                    <a:p>
                      <a:r>
                        <a:rPr lang="fr-FR" sz="1600" u="sng" kern="150" dirty="0">
                          <a:effectLst/>
                        </a:rPr>
                        <a:t>But : </a:t>
                      </a:r>
                      <a:r>
                        <a:rPr lang="fr-FR" sz="1600" kern="150" dirty="0">
                          <a:effectLst/>
                        </a:rPr>
                        <a:t>Lancer loin au-dessus ou en dessous des obstacles.</a:t>
                      </a:r>
                    </a:p>
                    <a:p>
                      <a:endParaRPr lang="fr-FR" sz="1600" kern="150" dirty="0">
                        <a:effectLst/>
                      </a:endParaRPr>
                    </a:p>
                    <a:p>
                      <a:r>
                        <a:rPr lang="fr-FR" sz="1600" u="sng" kern="150" dirty="0">
                          <a:effectLst/>
                        </a:rPr>
                        <a:t>Dispositif : </a:t>
                      </a:r>
                      <a:endParaRPr lang="fr-FR" sz="1600" kern="150" dirty="0">
                        <a:effectLst/>
                      </a:endParaRPr>
                    </a:p>
                    <a:p>
                      <a:r>
                        <a:rPr lang="fr-FR" sz="1600" kern="150" dirty="0">
                          <a:effectLst/>
                        </a:rPr>
                        <a:t>La même zone de tir pour les 3 lancers .</a:t>
                      </a:r>
                    </a:p>
                    <a:p>
                      <a:r>
                        <a:rPr lang="fr-FR" sz="1600" kern="150" dirty="0">
                          <a:effectLst/>
                        </a:rPr>
                        <a:t>4 zones de réception du plus près au plus éloignées (1 point, 2 points, 3 points et 4 points).</a:t>
                      </a:r>
                      <a:br>
                        <a:rPr lang="fr-FR" sz="1600" kern="150" dirty="0">
                          <a:effectLst/>
                        </a:rPr>
                      </a:br>
                      <a:r>
                        <a:rPr lang="fr-FR" sz="1600" kern="150" dirty="0">
                          <a:effectLst/>
                        </a:rPr>
                        <a:t>- 3 obstacles différents :</a:t>
                      </a:r>
                    </a:p>
                    <a:p>
                      <a:r>
                        <a:rPr lang="fr-FR" sz="1600" kern="150" dirty="0">
                          <a:effectLst/>
                        </a:rPr>
                        <a:t>Lancer au-dessus du but de football</a:t>
                      </a:r>
                    </a:p>
                    <a:p>
                      <a:r>
                        <a:rPr lang="fr-FR" sz="1600" kern="150" dirty="0">
                          <a:effectLst/>
                        </a:rPr>
                        <a:t>Lancer au-dessus de l’élastique haut (45°)</a:t>
                      </a:r>
                    </a:p>
                    <a:p>
                      <a:r>
                        <a:rPr lang="fr-FR" sz="1600" kern="150" dirty="0">
                          <a:effectLst/>
                        </a:rPr>
                        <a:t>Lancer en dessous de l’élastique</a:t>
                      </a:r>
                    </a:p>
                    <a:p>
                      <a:endParaRPr lang="fr-FR" sz="1600" kern="150" dirty="0">
                        <a:effectLst/>
                      </a:endParaRPr>
                    </a:p>
                    <a:p>
                      <a:r>
                        <a:rPr lang="fr-FR" sz="1600" u="sng" kern="150" dirty="0">
                          <a:effectLst/>
                        </a:rPr>
                        <a:t>Critère de réussite : </a:t>
                      </a:r>
                      <a:r>
                        <a:rPr lang="fr-FR" sz="1600" kern="150" dirty="0">
                          <a:effectLst/>
                        </a:rPr>
                        <a:t>réussir à lancer le plus loin en passant au dessus de l’élastique.</a:t>
                      </a:r>
                    </a:p>
                    <a:p>
                      <a:r>
                        <a:rPr lang="fr-FR" sz="1600" u="sng" kern="150" dirty="0">
                          <a:effectLst/>
                        </a:rPr>
                        <a:t>Critère de réalisation (attendu) :</a:t>
                      </a:r>
                      <a:r>
                        <a:rPr lang="fr-FR" sz="1600" kern="150" dirty="0">
                          <a:effectLst/>
                        </a:rPr>
                        <a:t> lancer à bras cassé à 45 °</a:t>
                      </a:r>
                    </a:p>
                    <a:p>
                      <a:r>
                        <a:rPr lang="fr-FR" sz="1600" kern="150" dirty="0">
                          <a:effectLst/>
                        </a:rPr>
                        <a:t> </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22930" marR="29330" marT="29330" marB="29330"/>
                </a:tc>
                <a:tc>
                  <a:txBody>
                    <a:bodyPr/>
                    <a:lstStyle/>
                    <a:p>
                      <a:r>
                        <a:rPr lang="fr-FR" sz="1600" kern="150" dirty="0">
                          <a:effectLst/>
                        </a:rPr>
                        <a:t>Un élastique</a:t>
                      </a:r>
                    </a:p>
                    <a:p>
                      <a:r>
                        <a:rPr lang="fr-FR" sz="1600" kern="150" dirty="0">
                          <a:effectLst/>
                        </a:rPr>
                        <a:t>Un but de football.</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22930" marR="29330" marT="29330" marB="29330"/>
                </a:tc>
                <a:tc>
                  <a:txBody>
                    <a:bodyPr/>
                    <a:lstStyle/>
                    <a:p>
                      <a:r>
                        <a:rPr lang="fr-FR" sz="1600" kern="150" dirty="0">
                          <a:effectLst/>
                        </a:rPr>
                        <a:t>Balles ; sacs de graines...</a:t>
                      </a:r>
                    </a:p>
                    <a:p>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p>
                      <a:r>
                        <a:rPr lang="fr-FR" sz="1600" kern="150" dirty="0">
                          <a:solidFill>
                            <a:srgbClr val="000000"/>
                          </a:solidFill>
                          <a:effectLst/>
                          <a:latin typeface="Liberation Serif"/>
                          <a:ea typeface="SimSun" panose="02010600030101010101" pitchFamily="2" charset="-122"/>
                          <a:cs typeface="Mangal" panose="02040503050203030202" pitchFamily="18" charset="0"/>
                          <a:hlinkClick r:id="rId2" action="ppaction://hlinksldjump"/>
                        </a:rPr>
                        <a:t>suite</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22930" marR="29330" marT="29330" marB="29330"/>
                </a:tc>
                <a:extLst>
                  <a:ext uri="{0D108BD9-81ED-4DB2-BD59-A6C34878D82A}">
                    <a16:rowId xmlns:a16="http://schemas.microsoft.com/office/drawing/2014/main" val="2284200874"/>
                  </a:ext>
                </a:extLst>
              </a:tr>
            </a:tbl>
          </a:graphicData>
        </a:graphic>
      </p:graphicFrame>
    </p:spTree>
    <p:extLst>
      <p:ext uri="{BB962C8B-B14F-4D97-AF65-F5344CB8AC3E}">
        <p14:creationId xmlns:p14="http://schemas.microsoft.com/office/powerpoint/2010/main" val="19256534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E5EC22EE-F93B-B24A-A64E-AD1FBBB3CEA9}"/>
              </a:ext>
            </a:extLst>
          </p:cNvPr>
          <p:cNvGraphicFramePr>
            <a:graphicFrameLocks noGrp="1"/>
          </p:cNvGraphicFramePr>
          <p:nvPr>
            <p:ph idx="1"/>
            <p:extLst>
              <p:ext uri="{D42A27DB-BD31-4B8C-83A1-F6EECF244321}">
                <p14:modId xmlns:p14="http://schemas.microsoft.com/office/powerpoint/2010/main" val="1974513830"/>
              </p:ext>
            </p:extLst>
          </p:nvPr>
        </p:nvGraphicFramePr>
        <p:xfrm>
          <a:off x="401444" y="457200"/>
          <a:ext cx="11249272" cy="1410970"/>
        </p:xfrm>
        <a:graphic>
          <a:graphicData uri="http://schemas.openxmlformats.org/drawingml/2006/table">
            <a:tbl>
              <a:tblPr>
                <a:tableStyleId>{5C22544A-7EE6-4342-B048-85BDC9FD1C3A}</a:tableStyleId>
              </a:tblPr>
              <a:tblGrid>
                <a:gridCol w="11249272">
                  <a:extLst>
                    <a:ext uri="{9D8B030D-6E8A-4147-A177-3AD203B41FA5}">
                      <a16:colId xmlns:a16="http://schemas.microsoft.com/office/drawing/2014/main" val="839661191"/>
                    </a:ext>
                  </a:extLst>
                </a:gridCol>
              </a:tblGrid>
              <a:tr h="1339189">
                <a:tc>
                  <a:txBody>
                    <a:bodyPr/>
                    <a:lstStyle/>
                    <a:p>
                      <a:pPr algn="ctr"/>
                      <a:r>
                        <a:rPr lang="fr-FR" sz="2000" kern="150" dirty="0">
                          <a:effectLst/>
                        </a:rPr>
                        <a:t>Situation d’apprentissage</a:t>
                      </a:r>
                    </a:p>
                    <a:p>
                      <a:pPr algn="ctr"/>
                      <a:r>
                        <a:rPr lang="fr-FR" sz="2000" kern="150" dirty="0">
                          <a:effectLst/>
                        </a:rPr>
                        <a:t>Affiner le geste : Construction d’un lancer avec pieds décalés.</a:t>
                      </a:r>
                    </a:p>
                    <a:p>
                      <a:pPr algn="ctr"/>
                      <a:endParaRPr lang="fr-FR" sz="2400" kern="150" dirty="0">
                        <a:effectLst/>
                      </a:endParaRPr>
                    </a:p>
                    <a:p>
                      <a:pPr algn="ctr"/>
                      <a:r>
                        <a:rPr lang="fr-FR" sz="2400" kern="150" dirty="0">
                          <a:effectLst/>
                        </a:rPr>
                        <a:t> </a:t>
                      </a:r>
                      <a:endParaRPr lang="fr-FR" sz="2400" kern="150" dirty="0">
                        <a:solidFill>
                          <a:srgbClr val="000000"/>
                        </a:solidFill>
                        <a:effectLst/>
                        <a:latin typeface="Liberation Serif"/>
                        <a:ea typeface="SimSun" panose="02010600030101010101" pitchFamily="2" charset="-122"/>
                        <a:cs typeface="Mangal" panose="02040503050203030202" pitchFamily="18" charset="0"/>
                      </a:endParaRPr>
                    </a:p>
                  </a:txBody>
                  <a:tcPr marL="31115" marR="34925" marT="34925" marB="34925">
                    <a:solidFill>
                      <a:srgbClr val="92D050"/>
                    </a:solidFill>
                  </a:tcPr>
                </a:tc>
                <a:extLst>
                  <a:ext uri="{0D108BD9-81ED-4DB2-BD59-A6C34878D82A}">
                    <a16:rowId xmlns:a16="http://schemas.microsoft.com/office/drawing/2014/main" val="1470771976"/>
                  </a:ext>
                </a:extLst>
              </a:tr>
            </a:tbl>
          </a:graphicData>
        </a:graphic>
      </p:graphicFrame>
      <p:graphicFrame>
        <p:nvGraphicFramePr>
          <p:cNvPr id="5" name="Tableau 4">
            <a:extLst>
              <a:ext uri="{FF2B5EF4-FFF2-40B4-BE49-F238E27FC236}">
                <a16:creationId xmlns:a16="http://schemas.microsoft.com/office/drawing/2014/main" id="{47F76A1D-DFD5-3643-856A-9C2072910096}"/>
              </a:ext>
            </a:extLst>
          </p:cNvPr>
          <p:cNvGraphicFramePr>
            <a:graphicFrameLocks noGrp="1"/>
          </p:cNvGraphicFramePr>
          <p:nvPr>
            <p:extLst>
              <p:ext uri="{D42A27DB-BD31-4B8C-83A1-F6EECF244321}">
                <p14:modId xmlns:p14="http://schemas.microsoft.com/office/powerpoint/2010/main" val="3898785413"/>
              </p:ext>
            </p:extLst>
          </p:nvPr>
        </p:nvGraphicFramePr>
        <p:xfrm>
          <a:off x="401443" y="2136702"/>
          <a:ext cx="11249273" cy="3775367"/>
        </p:xfrm>
        <a:graphic>
          <a:graphicData uri="http://schemas.openxmlformats.org/drawingml/2006/table">
            <a:tbl>
              <a:tblPr>
                <a:tableStyleId>{5C22544A-7EE6-4342-B048-85BDC9FD1C3A}</a:tableStyleId>
              </a:tblPr>
              <a:tblGrid>
                <a:gridCol w="3592217">
                  <a:extLst>
                    <a:ext uri="{9D8B030D-6E8A-4147-A177-3AD203B41FA5}">
                      <a16:colId xmlns:a16="http://schemas.microsoft.com/office/drawing/2014/main" val="1631052988"/>
                    </a:ext>
                  </a:extLst>
                </a:gridCol>
                <a:gridCol w="3592217">
                  <a:extLst>
                    <a:ext uri="{9D8B030D-6E8A-4147-A177-3AD203B41FA5}">
                      <a16:colId xmlns:a16="http://schemas.microsoft.com/office/drawing/2014/main" val="1095215936"/>
                    </a:ext>
                  </a:extLst>
                </a:gridCol>
                <a:gridCol w="4064839">
                  <a:extLst>
                    <a:ext uri="{9D8B030D-6E8A-4147-A177-3AD203B41FA5}">
                      <a16:colId xmlns:a16="http://schemas.microsoft.com/office/drawing/2014/main" val="4033696183"/>
                    </a:ext>
                  </a:extLst>
                </a:gridCol>
              </a:tblGrid>
              <a:tr h="3775367">
                <a:tc>
                  <a:txBody>
                    <a:bodyPr/>
                    <a:lstStyle/>
                    <a:p>
                      <a:pPr algn="l"/>
                      <a:r>
                        <a:rPr lang="fr-FR" sz="1600" kern="150" dirty="0">
                          <a:solidFill>
                            <a:srgbClr val="000000"/>
                          </a:solidFill>
                          <a:effectLst/>
                          <a:latin typeface="Liberation Serif"/>
                          <a:ea typeface="SimSun" panose="02010600030101010101" pitchFamily="2" charset="-122"/>
                          <a:cs typeface="Mangal" panose="02040503050203030202" pitchFamily="18" charset="0"/>
                        </a:rPr>
                        <a:t>« Bon pied , bon œil »</a:t>
                      </a:r>
                    </a:p>
                  </a:txBody>
                  <a:tcPr marL="25075" marR="28145" marT="28145" marB="28145"/>
                </a:tc>
                <a:tc>
                  <a:txBody>
                    <a:bodyPr/>
                    <a:lstStyle/>
                    <a:p>
                      <a:pPr algn="l"/>
                      <a:r>
                        <a:rPr lang="fr-FR" sz="1600" u="sng" kern="150" dirty="0">
                          <a:solidFill>
                            <a:srgbClr val="000000"/>
                          </a:solidFill>
                          <a:effectLst/>
                          <a:latin typeface="Liberation Serif"/>
                          <a:ea typeface="SimSun" panose="02010600030101010101" pitchFamily="2" charset="-122"/>
                          <a:cs typeface="Mangal" panose="02040503050203030202" pitchFamily="18" charset="0"/>
                        </a:rPr>
                        <a:t>But</a:t>
                      </a:r>
                      <a:r>
                        <a:rPr lang="fr-FR" sz="1600" kern="150" dirty="0">
                          <a:solidFill>
                            <a:srgbClr val="000000"/>
                          </a:solidFill>
                          <a:effectLst/>
                          <a:latin typeface="Liberation Serif"/>
                          <a:ea typeface="SimSun" panose="02010600030101010101" pitchFamily="2" charset="-122"/>
                          <a:cs typeface="Mangal" panose="02040503050203030202" pitchFamily="18" charset="0"/>
                        </a:rPr>
                        <a:t> :Lancer le plus loin possible</a:t>
                      </a:r>
                    </a:p>
                    <a:p>
                      <a:pPr algn="l"/>
                      <a:r>
                        <a:rPr lang="fr-FR" sz="1600" kern="150" dirty="0">
                          <a:solidFill>
                            <a:srgbClr val="000000"/>
                          </a:solidFill>
                          <a:effectLst/>
                          <a:latin typeface="Liberation Serif"/>
                          <a:ea typeface="SimSun" panose="02010600030101010101" pitchFamily="2" charset="-122"/>
                          <a:cs typeface="Mangal" panose="02040503050203030202" pitchFamily="18" charset="0"/>
                        </a:rPr>
                        <a:t>Dispositif :3 façons de lancer:</a:t>
                      </a:r>
                    </a:p>
                    <a:p>
                      <a:pPr algn="l"/>
                      <a:r>
                        <a:rPr lang="fr-FR" sz="1600" kern="150" dirty="0">
                          <a:solidFill>
                            <a:srgbClr val="000000"/>
                          </a:solidFill>
                          <a:effectLst/>
                          <a:latin typeface="Liberation Serif"/>
                          <a:ea typeface="SimSun" panose="02010600030101010101" pitchFamily="2" charset="-122"/>
                          <a:cs typeface="Mangal" panose="02040503050203030202" pitchFamily="18" charset="0"/>
                        </a:rPr>
                        <a:t>-Les 2 pieds sur le même plan</a:t>
                      </a:r>
                    </a:p>
                    <a:p>
                      <a:pPr algn="l"/>
                      <a:r>
                        <a:rPr lang="fr-FR" sz="1600" kern="150" dirty="0">
                          <a:solidFill>
                            <a:srgbClr val="000000"/>
                          </a:solidFill>
                          <a:effectLst/>
                          <a:latin typeface="Liberation Serif"/>
                          <a:ea typeface="SimSun" panose="02010600030101010101" pitchFamily="2" charset="-122"/>
                          <a:cs typeface="Mangal" panose="02040503050203030202" pitchFamily="18" charset="0"/>
                        </a:rPr>
                        <a:t>-Bras et pied du même côté.</a:t>
                      </a:r>
                    </a:p>
                    <a:p>
                      <a:pPr algn="l"/>
                      <a:r>
                        <a:rPr lang="fr-FR" sz="1600" kern="150" dirty="0">
                          <a:solidFill>
                            <a:srgbClr val="000000"/>
                          </a:solidFill>
                          <a:effectLst/>
                          <a:latin typeface="Liberation Serif"/>
                          <a:ea typeface="SimSun" panose="02010600030101010101" pitchFamily="2" charset="-122"/>
                          <a:cs typeface="Mangal" panose="02040503050203030202" pitchFamily="18" charset="0"/>
                        </a:rPr>
                        <a:t>-Bras et pied opposé.</a:t>
                      </a:r>
                    </a:p>
                    <a:p>
                      <a:pPr algn="l"/>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p>
                      <a:pPr algn="l"/>
                      <a:r>
                        <a:rPr lang="fr-FR" sz="1600" u="sng" kern="150" dirty="0">
                          <a:solidFill>
                            <a:srgbClr val="000000"/>
                          </a:solidFill>
                          <a:effectLst/>
                          <a:latin typeface="Liberation Serif"/>
                          <a:ea typeface="SimSun" panose="02010600030101010101" pitchFamily="2" charset="-122"/>
                          <a:cs typeface="Mangal" panose="02040503050203030202" pitchFamily="18" charset="0"/>
                        </a:rPr>
                        <a:t>Critère de réussite:</a:t>
                      </a:r>
                    </a:p>
                    <a:p>
                      <a:pPr algn="l"/>
                      <a:r>
                        <a:rPr lang="fr-FR" sz="1600" u="none" kern="150" dirty="0">
                          <a:solidFill>
                            <a:srgbClr val="000000"/>
                          </a:solidFill>
                          <a:effectLst/>
                          <a:latin typeface="Liberation Serif"/>
                          <a:ea typeface="SimSun" panose="02010600030101010101" pitchFamily="2" charset="-122"/>
                          <a:cs typeface="Mangal" panose="02040503050203030202" pitchFamily="18" charset="0"/>
                        </a:rPr>
                        <a:t>Atteindre la cible</a:t>
                      </a:r>
                    </a:p>
                    <a:p>
                      <a:pPr algn="l"/>
                      <a:endParaRPr lang="fr-FR" sz="1600" u="none" kern="150" dirty="0">
                        <a:solidFill>
                          <a:srgbClr val="000000"/>
                        </a:solidFill>
                        <a:effectLst/>
                        <a:latin typeface="Liberation Serif"/>
                        <a:ea typeface="SimSun" panose="02010600030101010101" pitchFamily="2" charset="-122"/>
                        <a:cs typeface="Mangal" panose="02040503050203030202" pitchFamily="18" charset="0"/>
                      </a:endParaRPr>
                    </a:p>
                    <a:p>
                      <a:pPr algn="l"/>
                      <a:r>
                        <a:rPr lang="fr-FR" sz="1600" u="sng" kern="150" dirty="0">
                          <a:solidFill>
                            <a:srgbClr val="000000"/>
                          </a:solidFill>
                          <a:effectLst/>
                          <a:latin typeface="Liberation Serif"/>
                          <a:ea typeface="SimSun" panose="02010600030101010101" pitchFamily="2" charset="-122"/>
                          <a:cs typeface="Mangal" panose="02040503050203030202" pitchFamily="18" charset="0"/>
                        </a:rPr>
                        <a:t>Critère de réalisation:</a:t>
                      </a:r>
                    </a:p>
                    <a:p>
                      <a:pPr algn="l"/>
                      <a:r>
                        <a:rPr lang="fr-FR" sz="1600" u="none" kern="150" dirty="0">
                          <a:solidFill>
                            <a:srgbClr val="000000"/>
                          </a:solidFill>
                          <a:effectLst/>
                          <a:latin typeface="Liberation Serif"/>
                          <a:ea typeface="SimSun" panose="02010600030101010101" pitchFamily="2" charset="-122"/>
                          <a:cs typeface="Mangal" panose="02040503050203030202" pitchFamily="18" charset="0"/>
                        </a:rPr>
                        <a:t>Adopter le geste bras et pied opposé</a:t>
                      </a:r>
                    </a:p>
                    <a:p>
                      <a:pPr marL="342900" indent="-342900" algn="l">
                        <a:buFontTx/>
                        <a:buChar char="-"/>
                      </a:pP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p>
                      <a:pPr algn="ct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25075" marR="28145" marT="28145" marB="28145"/>
                </a:tc>
                <a:tc>
                  <a:txBody>
                    <a:bodyPr/>
                    <a:lstStyle/>
                    <a:p>
                      <a:r>
                        <a:rPr lang="fr-FR" sz="1600" kern="150" dirty="0">
                          <a:solidFill>
                            <a:schemeClr val="dk1"/>
                          </a:solidFill>
                          <a:effectLst/>
                          <a:latin typeface="+mn-lt"/>
                          <a:ea typeface="+mn-ea"/>
                          <a:cs typeface="+mn-cs"/>
                        </a:rPr>
                        <a:t>Varier les engins, la distance et la zone de tir.</a:t>
                      </a:r>
                    </a:p>
                    <a:p>
                      <a:r>
                        <a:rPr lang="fr-FR" sz="1600" kern="150" dirty="0">
                          <a:solidFill>
                            <a:schemeClr val="dk1"/>
                          </a:solidFill>
                          <a:effectLst/>
                          <a:latin typeface="+mn-lt"/>
                          <a:ea typeface="+mn-ea"/>
                          <a:cs typeface="+mn-cs"/>
                        </a:rPr>
                        <a:t>Balles ,sacs de graines, vortex, ballon…</a:t>
                      </a:r>
                    </a:p>
                    <a:p>
                      <a:endParaRPr lang="fr-FR" sz="1600" kern="150" dirty="0">
                        <a:solidFill>
                          <a:schemeClr val="dk1"/>
                        </a:solidFill>
                        <a:effectLst/>
                        <a:latin typeface="+mn-lt"/>
                        <a:ea typeface="+mn-ea"/>
                        <a:cs typeface="+mn-cs"/>
                      </a:endParaRPr>
                    </a:p>
                    <a:p>
                      <a:r>
                        <a:rPr lang="fr-FR" sz="1600" kern="150" dirty="0">
                          <a:solidFill>
                            <a:schemeClr val="dk1"/>
                          </a:solidFill>
                          <a:effectLst/>
                          <a:latin typeface="+mn-lt"/>
                          <a:ea typeface="+mn-ea"/>
                          <a:cs typeface="+mn-cs"/>
                          <a:hlinkClick r:id="rId2" action="ppaction://hlinksldjump"/>
                        </a:rPr>
                        <a:t>suite</a:t>
                      </a:r>
                      <a:endParaRPr lang="fr-FR" sz="1600" kern="150" dirty="0">
                        <a:solidFill>
                          <a:schemeClr val="dk1"/>
                        </a:solidFill>
                        <a:effectLst/>
                        <a:latin typeface="+mn-lt"/>
                        <a:ea typeface="+mn-ea"/>
                        <a:cs typeface="+mn-cs"/>
                      </a:endParaRPr>
                    </a:p>
                    <a:p>
                      <a:endParaRPr lang="fr-FR" sz="1600" kern="150" dirty="0">
                        <a:solidFill>
                          <a:schemeClr val="dk1"/>
                        </a:solidFill>
                        <a:effectLst/>
                        <a:latin typeface="+mn-lt"/>
                        <a:ea typeface="+mn-ea"/>
                        <a:cs typeface="+mn-cs"/>
                      </a:endParaRPr>
                    </a:p>
                  </a:txBody>
                  <a:tcPr marL="25075" marR="28145" marT="28145" marB="28145"/>
                </a:tc>
                <a:extLst>
                  <a:ext uri="{0D108BD9-81ED-4DB2-BD59-A6C34878D82A}">
                    <a16:rowId xmlns:a16="http://schemas.microsoft.com/office/drawing/2014/main" val="2248990193"/>
                  </a:ext>
                </a:extLst>
              </a:tr>
            </a:tbl>
          </a:graphicData>
        </a:graphic>
      </p:graphicFrame>
      <p:sp>
        <p:nvSpPr>
          <p:cNvPr id="6" name="Rectangle 1">
            <a:extLst>
              <a:ext uri="{FF2B5EF4-FFF2-40B4-BE49-F238E27FC236}">
                <a16:creationId xmlns:a16="http://schemas.microsoft.com/office/drawing/2014/main" id="{4537B01D-69DC-5643-97CD-0A4AFC1DA977}"/>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Tree>
    <p:extLst>
      <p:ext uri="{BB962C8B-B14F-4D97-AF65-F5344CB8AC3E}">
        <p14:creationId xmlns:p14="http://schemas.microsoft.com/office/powerpoint/2010/main" val="8817771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E5EC22EE-F93B-B24A-A64E-AD1FBBB3CEA9}"/>
              </a:ext>
            </a:extLst>
          </p:cNvPr>
          <p:cNvGraphicFramePr>
            <a:graphicFrameLocks noGrp="1"/>
          </p:cNvGraphicFramePr>
          <p:nvPr>
            <p:ph idx="1"/>
            <p:extLst>
              <p:ext uri="{D42A27DB-BD31-4B8C-83A1-F6EECF244321}">
                <p14:modId xmlns:p14="http://schemas.microsoft.com/office/powerpoint/2010/main" val="214332127"/>
              </p:ext>
            </p:extLst>
          </p:nvPr>
        </p:nvGraphicFramePr>
        <p:xfrm>
          <a:off x="401443" y="457200"/>
          <a:ext cx="11123149" cy="1339189"/>
        </p:xfrm>
        <a:graphic>
          <a:graphicData uri="http://schemas.openxmlformats.org/drawingml/2006/table">
            <a:tbl>
              <a:tblPr>
                <a:tableStyleId>{5C22544A-7EE6-4342-B048-85BDC9FD1C3A}</a:tableStyleId>
              </a:tblPr>
              <a:tblGrid>
                <a:gridCol w="11123149">
                  <a:extLst>
                    <a:ext uri="{9D8B030D-6E8A-4147-A177-3AD203B41FA5}">
                      <a16:colId xmlns:a16="http://schemas.microsoft.com/office/drawing/2014/main" val="839661191"/>
                    </a:ext>
                  </a:extLst>
                </a:gridCol>
              </a:tblGrid>
              <a:tr h="1339189">
                <a:tc>
                  <a:txBody>
                    <a:bodyPr/>
                    <a:lstStyle/>
                    <a:p>
                      <a:pPr algn="ctr"/>
                      <a:r>
                        <a:rPr lang="fr-FR" sz="2000" kern="150" dirty="0">
                          <a:effectLst/>
                        </a:rPr>
                        <a:t>Situation d’évaluation</a:t>
                      </a:r>
                    </a:p>
                    <a:p>
                      <a:pPr marL="0" marR="0" lvl="0" indent="0" algn="ctr" defTabSz="457200" rtl="0" eaLnBrk="1" fontAlgn="auto" latinLnBrk="0" hangingPunct="1">
                        <a:lnSpc>
                          <a:spcPct val="100000"/>
                        </a:lnSpc>
                        <a:spcBef>
                          <a:spcPts val="0"/>
                        </a:spcBef>
                        <a:spcAft>
                          <a:spcPts val="0"/>
                        </a:spcAft>
                        <a:buClrTx/>
                        <a:buSzTx/>
                        <a:buFontTx/>
                        <a:buNone/>
                        <a:tabLst/>
                        <a:defRPr/>
                      </a:pPr>
                      <a:r>
                        <a:rPr lang="fr-FR" sz="2000" kern="150" dirty="0">
                          <a:effectLst/>
                        </a:rPr>
                        <a:t>Objectif :  </a:t>
                      </a:r>
                      <a:r>
                        <a:rPr lang="fr-FR" sz="2000" dirty="0"/>
                        <a:t>Faire émerger les règles d’efficacité pour affiner le geste et construire un projet d’actions.</a:t>
                      </a:r>
                    </a:p>
                    <a:p>
                      <a:pPr algn="ctr"/>
                      <a:endParaRPr lang="fr-FR" sz="2400" kern="150" dirty="0">
                        <a:solidFill>
                          <a:srgbClr val="000000"/>
                        </a:solidFill>
                        <a:effectLst/>
                        <a:latin typeface="Liberation Serif"/>
                        <a:ea typeface="SimSun" panose="02010600030101010101" pitchFamily="2" charset="-122"/>
                        <a:cs typeface="Mangal" panose="02040503050203030202" pitchFamily="18" charset="0"/>
                      </a:endParaRPr>
                    </a:p>
                  </a:txBody>
                  <a:tcPr marL="31115" marR="34925" marT="34925" marB="34925">
                    <a:solidFill>
                      <a:srgbClr val="92D050"/>
                    </a:solidFill>
                  </a:tcPr>
                </a:tc>
                <a:extLst>
                  <a:ext uri="{0D108BD9-81ED-4DB2-BD59-A6C34878D82A}">
                    <a16:rowId xmlns:a16="http://schemas.microsoft.com/office/drawing/2014/main" val="1470771976"/>
                  </a:ext>
                </a:extLst>
              </a:tr>
            </a:tbl>
          </a:graphicData>
        </a:graphic>
      </p:graphicFrame>
      <p:graphicFrame>
        <p:nvGraphicFramePr>
          <p:cNvPr id="5" name="Tableau 4">
            <a:extLst>
              <a:ext uri="{FF2B5EF4-FFF2-40B4-BE49-F238E27FC236}">
                <a16:creationId xmlns:a16="http://schemas.microsoft.com/office/drawing/2014/main" id="{47F76A1D-DFD5-3643-856A-9C2072910096}"/>
              </a:ext>
            </a:extLst>
          </p:cNvPr>
          <p:cNvGraphicFramePr>
            <a:graphicFrameLocks noGrp="1"/>
          </p:cNvGraphicFramePr>
          <p:nvPr>
            <p:extLst>
              <p:ext uri="{D42A27DB-BD31-4B8C-83A1-F6EECF244321}">
                <p14:modId xmlns:p14="http://schemas.microsoft.com/office/powerpoint/2010/main" val="2468134455"/>
              </p:ext>
            </p:extLst>
          </p:nvPr>
        </p:nvGraphicFramePr>
        <p:xfrm>
          <a:off x="401444" y="2136702"/>
          <a:ext cx="11123148" cy="4487688"/>
        </p:xfrm>
        <a:graphic>
          <a:graphicData uri="http://schemas.openxmlformats.org/drawingml/2006/table">
            <a:tbl>
              <a:tblPr>
                <a:tableStyleId>{5C22544A-7EE6-4342-B048-85BDC9FD1C3A}</a:tableStyleId>
              </a:tblPr>
              <a:tblGrid>
                <a:gridCol w="1546455">
                  <a:extLst>
                    <a:ext uri="{9D8B030D-6E8A-4147-A177-3AD203B41FA5}">
                      <a16:colId xmlns:a16="http://schemas.microsoft.com/office/drawing/2014/main" val="1631052988"/>
                    </a:ext>
                  </a:extLst>
                </a:gridCol>
                <a:gridCol w="6013687">
                  <a:extLst>
                    <a:ext uri="{9D8B030D-6E8A-4147-A177-3AD203B41FA5}">
                      <a16:colId xmlns:a16="http://schemas.microsoft.com/office/drawing/2014/main" val="1907670239"/>
                    </a:ext>
                  </a:extLst>
                </a:gridCol>
                <a:gridCol w="3563006">
                  <a:extLst>
                    <a:ext uri="{9D8B030D-6E8A-4147-A177-3AD203B41FA5}">
                      <a16:colId xmlns:a16="http://schemas.microsoft.com/office/drawing/2014/main" val="689237366"/>
                    </a:ext>
                  </a:extLst>
                </a:gridCol>
              </a:tblGrid>
              <a:tr h="4487688">
                <a:tc>
                  <a:txBody>
                    <a:bodyPr/>
                    <a:lstStyle/>
                    <a:p>
                      <a:pPr algn="ctr"/>
                      <a:r>
                        <a:rPr lang="fr-FR" sz="1600" kern="150" dirty="0">
                          <a:effectLst/>
                        </a:rPr>
                        <a:t>« Défi lancer » </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11809" marR="15104" marT="15104" marB="15104"/>
                </a:tc>
                <a:tc>
                  <a:txBody>
                    <a:bodyPr/>
                    <a:lstStyle/>
                    <a:p>
                      <a:r>
                        <a:rPr lang="fr-FR" sz="1600" u="sng" kern="150" dirty="0">
                          <a:effectLst/>
                        </a:rPr>
                        <a:t>But : </a:t>
                      </a:r>
                      <a:r>
                        <a:rPr lang="fr-FR" sz="1600" kern="150" dirty="0">
                          <a:effectLst/>
                        </a:rPr>
                        <a:t>Marquer le plus de points par équipe.</a:t>
                      </a:r>
                    </a:p>
                    <a:p>
                      <a:endParaRPr lang="fr-FR" sz="1600" kern="150" dirty="0">
                        <a:effectLst/>
                      </a:endParaRPr>
                    </a:p>
                    <a:p>
                      <a:r>
                        <a:rPr lang="fr-FR" sz="1600" u="sng" kern="150" dirty="0">
                          <a:effectLst/>
                        </a:rPr>
                        <a:t>Dispositif :</a:t>
                      </a:r>
                      <a:r>
                        <a:rPr lang="fr-FR" sz="1600" kern="150" dirty="0">
                          <a:effectLst/>
                        </a:rPr>
                        <a:t> Equipes de 4  constituées par l’enseignant, elles doivent être homogènes entre elles et hétérogènes en leur sein.</a:t>
                      </a:r>
                    </a:p>
                    <a:p>
                      <a:r>
                        <a:rPr lang="fr-FR" sz="1600" kern="150" dirty="0">
                          <a:effectLst/>
                        </a:rPr>
                        <a:t>Chaque équipe a à sa disposition 4 engins.</a:t>
                      </a:r>
                    </a:p>
                    <a:p>
                      <a:r>
                        <a:rPr lang="fr-FR" sz="1600" kern="150" dirty="0">
                          <a:effectLst/>
                        </a:rPr>
                        <a:t>Les cibles sont installées :</a:t>
                      </a:r>
                    </a:p>
                    <a:p>
                      <a:r>
                        <a:rPr lang="fr-FR" sz="1600" kern="150" dirty="0">
                          <a:effectLst/>
                        </a:rPr>
                        <a:t>Un carton à 2 mètres-Un carton à 3 mètres</a:t>
                      </a:r>
                    </a:p>
                    <a:p>
                      <a:r>
                        <a:rPr lang="fr-FR" sz="1600" kern="150" dirty="0">
                          <a:effectLst/>
                        </a:rPr>
                        <a:t>Un piquet à 2 mètres et un piquet à 3 mètres</a:t>
                      </a:r>
                    </a:p>
                    <a:p>
                      <a:r>
                        <a:rPr lang="fr-FR" sz="1600" kern="150" dirty="0">
                          <a:effectLst/>
                        </a:rPr>
                        <a:t>Une  cible haute à 2 mètres et une à 3 mètres.</a:t>
                      </a:r>
                    </a:p>
                    <a:p>
                      <a:endParaRPr lang="fr-FR" sz="1600" kern="150" dirty="0">
                        <a:effectLst/>
                      </a:endParaRPr>
                    </a:p>
                    <a:p>
                      <a:r>
                        <a:rPr lang="fr-FR" sz="1600" kern="150" dirty="0">
                          <a:effectLst/>
                        </a:rPr>
                        <a:t>Les cibles proches rapportent deux points et les cibles éloignées rapportent 3 points.</a:t>
                      </a:r>
                    </a:p>
                    <a:p>
                      <a:endParaRPr lang="fr-FR" sz="1600" kern="150" dirty="0">
                        <a:effectLst/>
                      </a:endParaRPr>
                    </a:p>
                    <a:p>
                      <a:r>
                        <a:rPr lang="fr-FR" sz="1600" kern="150" dirty="0">
                          <a:effectLst/>
                        </a:rPr>
                        <a:t> </a:t>
                      </a:r>
                      <a:r>
                        <a:rPr lang="fr-FR" sz="1600" u="sng" kern="150" dirty="0">
                          <a:effectLst/>
                        </a:rPr>
                        <a:t>Critère de réussite : </a:t>
                      </a:r>
                      <a:r>
                        <a:rPr lang="fr-FR" sz="1600" kern="150" dirty="0">
                          <a:effectLst/>
                        </a:rPr>
                        <a:t>Marquer le plus de points possible pour l’équipe.</a:t>
                      </a:r>
                    </a:p>
                    <a:p>
                      <a:r>
                        <a:rPr lang="fr-FR" sz="1600" u="sng" kern="150" dirty="0">
                          <a:effectLst/>
                        </a:rPr>
                        <a:t>Critères de réalisation :</a:t>
                      </a:r>
                      <a:r>
                        <a:rPr lang="fr-FR" sz="1600" kern="150" dirty="0">
                          <a:effectLst/>
                        </a:rPr>
                        <a:t> Adapter son geste à l’engin, pieds décalés et trajectoire haute.</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11809" marR="15104" marT="15104" marB="15104"/>
                </a:tc>
                <a:tc>
                  <a:txBody>
                    <a:bodyPr/>
                    <a:lstStyle/>
                    <a:p>
                      <a:r>
                        <a:rPr lang="fr-FR" sz="1600" kern="150" dirty="0">
                          <a:solidFill>
                            <a:srgbClr val="000000"/>
                          </a:solidFill>
                          <a:effectLst/>
                          <a:latin typeface="Liberation Serif"/>
                          <a:ea typeface="SimSun" panose="02010600030101010101" pitchFamily="2" charset="-122"/>
                          <a:cs typeface="Mangal" panose="02040503050203030202" pitchFamily="18" charset="0"/>
                        </a:rPr>
                        <a:t> </a:t>
                      </a:r>
                      <a:r>
                        <a:rPr lang="fr-FR" sz="1600" kern="150" dirty="0">
                          <a:solidFill>
                            <a:schemeClr val="dk1"/>
                          </a:solidFill>
                          <a:effectLst/>
                          <a:latin typeface="+mn-lt"/>
                          <a:ea typeface="+mn-ea"/>
                          <a:cs typeface="+mn-cs"/>
                        </a:rPr>
                        <a:t>Les élèves vont choisir l’engin en fonction de la cible à atteindre</a:t>
                      </a:r>
                    </a:p>
                    <a:p>
                      <a:r>
                        <a:rPr lang="fr-FR" sz="1600" kern="150" dirty="0">
                          <a:solidFill>
                            <a:schemeClr val="dk1"/>
                          </a:solidFill>
                          <a:effectLst/>
                          <a:latin typeface="+mn-lt"/>
                          <a:ea typeface="+mn-ea"/>
                          <a:cs typeface="+mn-cs"/>
                        </a:rPr>
                        <a:t>L’enseignant observe et note avec les élèves les choix effectués et le respect des règles d’efficacité </a:t>
                      </a:r>
                    </a:p>
                    <a:p>
                      <a:r>
                        <a:rPr lang="fr-FR" sz="1600" kern="150" dirty="0">
                          <a:solidFill>
                            <a:schemeClr val="dk1"/>
                          </a:solidFill>
                          <a:effectLst/>
                          <a:latin typeface="+mn-lt"/>
                          <a:ea typeface="+mn-ea"/>
                          <a:cs typeface="+mn-cs"/>
                        </a:rPr>
                        <a:t>(Cf. critères de réalisation)</a:t>
                      </a:r>
                    </a:p>
                    <a:p>
                      <a:r>
                        <a:rPr lang="fr-FR" sz="1600" kern="150" dirty="0">
                          <a:solidFill>
                            <a:srgbClr val="000000"/>
                          </a:solidFill>
                          <a:effectLst/>
                          <a:latin typeface="Liberation Serif"/>
                          <a:ea typeface="SimSun" panose="02010600030101010101" pitchFamily="2" charset="-122"/>
                          <a:cs typeface="Mangal" panose="02040503050203030202" pitchFamily="18" charset="0"/>
                          <a:hlinkClick r:id="rId2" action="ppaction://hlinksldjump"/>
                        </a:rPr>
                        <a:t>&lt;</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11809" marR="15104" marT="15104" marB="15104"/>
                </a:tc>
                <a:extLst>
                  <a:ext uri="{0D108BD9-81ED-4DB2-BD59-A6C34878D82A}">
                    <a16:rowId xmlns:a16="http://schemas.microsoft.com/office/drawing/2014/main" val="2248990193"/>
                  </a:ext>
                </a:extLst>
              </a:tr>
            </a:tbl>
          </a:graphicData>
        </a:graphic>
      </p:graphicFrame>
      <p:sp>
        <p:nvSpPr>
          <p:cNvPr id="6" name="Rectangle 1">
            <a:extLst>
              <a:ext uri="{FF2B5EF4-FFF2-40B4-BE49-F238E27FC236}">
                <a16:creationId xmlns:a16="http://schemas.microsoft.com/office/drawing/2014/main" id="{4537B01D-69DC-5643-97CD-0A4AFC1DA977}"/>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Tree>
    <p:extLst>
      <p:ext uri="{BB962C8B-B14F-4D97-AF65-F5344CB8AC3E}">
        <p14:creationId xmlns:p14="http://schemas.microsoft.com/office/powerpoint/2010/main" val="11218726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graphicFrame>
        <p:nvGraphicFramePr>
          <p:cNvPr id="4" name="Tableau 4">
            <a:extLst>
              <a:ext uri="{FF2B5EF4-FFF2-40B4-BE49-F238E27FC236}">
                <a16:creationId xmlns:a16="http://schemas.microsoft.com/office/drawing/2014/main" id="{3B825F02-4466-8147-AFF9-E4B874426844}"/>
              </a:ext>
            </a:extLst>
          </p:cNvPr>
          <p:cNvGraphicFramePr>
            <a:graphicFrameLocks noGrp="1"/>
          </p:cNvGraphicFramePr>
          <p:nvPr>
            <p:ph idx="1"/>
            <p:extLst>
              <p:ext uri="{D42A27DB-BD31-4B8C-83A1-F6EECF244321}">
                <p14:modId xmlns:p14="http://schemas.microsoft.com/office/powerpoint/2010/main" val="2930529366"/>
              </p:ext>
            </p:extLst>
          </p:nvPr>
        </p:nvGraphicFramePr>
        <p:xfrm>
          <a:off x="307732" y="861804"/>
          <a:ext cx="11599320" cy="5904105"/>
        </p:xfrm>
        <a:graphic>
          <a:graphicData uri="http://schemas.openxmlformats.org/drawingml/2006/table">
            <a:tbl>
              <a:tblPr firstRow="1" bandRow="1">
                <a:tableStyleId>{5C22544A-7EE6-4342-B048-85BDC9FD1C3A}</a:tableStyleId>
              </a:tblPr>
              <a:tblGrid>
                <a:gridCol w="1751126">
                  <a:extLst>
                    <a:ext uri="{9D8B030D-6E8A-4147-A177-3AD203B41FA5}">
                      <a16:colId xmlns:a16="http://schemas.microsoft.com/office/drawing/2014/main" val="2284834350"/>
                    </a:ext>
                  </a:extLst>
                </a:gridCol>
                <a:gridCol w="2203216">
                  <a:extLst>
                    <a:ext uri="{9D8B030D-6E8A-4147-A177-3AD203B41FA5}">
                      <a16:colId xmlns:a16="http://schemas.microsoft.com/office/drawing/2014/main" val="3286203270"/>
                    </a:ext>
                  </a:extLst>
                </a:gridCol>
                <a:gridCol w="2534380">
                  <a:extLst>
                    <a:ext uri="{9D8B030D-6E8A-4147-A177-3AD203B41FA5}">
                      <a16:colId xmlns:a16="http://schemas.microsoft.com/office/drawing/2014/main" val="34797763"/>
                    </a:ext>
                  </a:extLst>
                </a:gridCol>
                <a:gridCol w="2206869">
                  <a:extLst>
                    <a:ext uri="{9D8B030D-6E8A-4147-A177-3AD203B41FA5}">
                      <a16:colId xmlns:a16="http://schemas.microsoft.com/office/drawing/2014/main" val="4077058968"/>
                    </a:ext>
                  </a:extLst>
                </a:gridCol>
                <a:gridCol w="2903729">
                  <a:extLst>
                    <a:ext uri="{9D8B030D-6E8A-4147-A177-3AD203B41FA5}">
                      <a16:colId xmlns:a16="http://schemas.microsoft.com/office/drawing/2014/main" val="368021851"/>
                    </a:ext>
                  </a:extLst>
                </a:gridCol>
              </a:tblGrid>
              <a:tr h="354103">
                <a:tc>
                  <a:txBody>
                    <a:bodyPr/>
                    <a:lstStyle/>
                    <a:p>
                      <a:r>
                        <a:rPr lang="fr-FR" dirty="0"/>
                        <a:t>Travail en classe.</a:t>
                      </a:r>
                    </a:p>
                  </a:txBody>
                  <a:tcPr>
                    <a:solidFill>
                      <a:schemeClr val="accent5">
                        <a:lumMod val="60000"/>
                        <a:lumOff val="40000"/>
                      </a:schemeClr>
                    </a:solidFill>
                  </a:tcPr>
                </a:tc>
                <a:tc>
                  <a:txBody>
                    <a:bodyPr/>
                    <a:lstStyle/>
                    <a:p>
                      <a:r>
                        <a:rPr lang="fr-FR" dirty="0"/>
                        <a:t>Echauffement</a:t>
                      </a:r>
                    </a:p>
                  </a:txBody>
                  <a:tcPr>
                    <a:solidFill>
                      <a:schemeClr val="accent5">
                        <a:lumMod val="60000"/>
                        <a:lumOff val="40000"/>
                      </a:schemeClr>
                    </a:solidFill>
                  </a:tcPr>
                </a:tc>
                <a:tc>
                  <a:txBody>
                    <a:bodyPr/>
                    <a:lstStyle/>
                    <a:p>
                      <a:r>
                        <a:rPr lang="fr-FR" dirty="0"/>
                        <a:t>Corps de la séance</a:t>
                      </a:r>
                    </a:p>
                  </a:txBody>
                  <a:tcPr>
                    <a:solidFill>
                      <a:schemeClr val="accent5">
                        <a:lumMod val="60000"/>
                        <a:lumOff val="40000"/>
                      </a:schemeClr>
                    </a:solidFill>
                  </a:tcPr>
                </a:tc>
                <a:tc>
                  <a:txBody>
                    <a:bodyPr/>
                    <a:lstStyle/>
                    <a:p>
                      <a:r>
                        <a:rPr lang="fr-FR" dirty="0"/>
                        <a:t>Fin de séance</a:t>
                      </a:r>
                    </a:p>
                  </a:txBody>
                  <a:tcPr>
                    <a:solidFill>
                      <a:schemeClr val="accent5">
                        <a:lumMod val="60000"/>
                        <a:lumOff val="40000"/>
                      </a:schemeClr>
                    </a:solidFill>
                  </a:tcPr>
                </a:tc>
                <a:tc>
                  <a:txBody>
                    <a:bodyPr/>
                    <a:lstStyle/>
                    <a:p>
                      <a:r>
                        <a:rPr lang="fr-FR" dirty="0"/>
                        <a:t>Après la séance</a:t>
                      </a:r>
                    </a:p>
                  </a:txBody>
                  <a:tcPr>
                    <a:solidFill>
                      <a:schemeClr val="accent5">
                        <a:lumMod val="60000"/>
                        <a:lumOff val="40000"/>
                      </a:schemeClr>
                    </a:solidFill>
                  </a:tcPr>
                </a:tc>
                <a:extLst>
                  <a:ext uri="{0D108BD9-81ED-4DB2-BD59-A6C34878D82A}">
                    <a16:rowId xmlns:a16="http://schemas.microsoft.com/office/drawing/2014/main" val="1591527587"/>
                  </a:ext>
                </a:extLst>
              </a:tr>
              <a:tr h="5264025">
                <a:tc>
                  <a:txBody>
                    <a:bodyPr/>
                    <a:lstStyle/>
                    <a:p>
                      <a:r>
                        <a:rPr lang="fr-FR" sz="1600" dirty="0"/>
                        <a:t> Construire un lexique de mots liés :</a:t>
                      </a:r>
                    </a:p>
                    <a:p>
                      <a:endParaRPr lang="fr-FR" sz="1600" dirty="0"/>
                    </a:p>
                    <a:p>
                      <a:r>
                        <a:rPr lang="fr-FR" sz="1600" dirty="0"/>
                        <a:t> -Aux objets : cerceau, anneau, fusée en mousse, cibles, carton, mur…    </a:t>
                      </a:r>
                    </a:p>
                    <a:p>
                      <a:r>
                        <a:rPr lang="fr-FR" sz="1600" dirty="0"/>
                        <a:t>-Aux  verbes : lancer, jeter.</a:t>
                      </a:r>
                    </a:p>
                    <a:p>
                      <a:r>
                        <a:rPr lang="fr-FR" sz="1600" dirty="0"/>
                        <a:t>-Aux « petits mots utilisés »: sur, dans, vers…</a:t>
                      </a:r>
                    </a:p>
                    <a:p>
                      <a:endParaRPr lang="fr-FR" sz="1600" dirty="0"/>
                    </a:p>
                    <a:p>
                      <a:r>
                        <a:rPr lang="fr-FR" sz="1600" dirty="0"/>
                        <a:t>Fixer le lexique, la syntaxe à partir  des carnets de motricité. </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600" kern="150" dirty="0">
                          <a:effectLst/>
                        </a:rPr>
                        <a:t>Situation 1 : Le chasseur et les lapins</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fr-FR" sz="1600" kern="150" dirty="0">
                          <a:effectLst/>
                        </a:rPr>
                        <a:t>Un chasseur muni d’un javelot mousse va essayer d’éliminer les « lapins » qui eux tentent d’échapper au chasseur en courant à l’intérieur d’un espace délimité. La partie dure : 30’’</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p>
                      <a:endParaRPr lang="fr-FR" sz="1600" b="0" dirty="0"/>
                    </a:p>
                  </a:txBody>
                  <a:tcPr/>
                </a:tc>
                <a:tc>
                  <a:txBody>
                    <a:bodyPr/>
                    <a:lstStyle/>
                    <a:p>
                      <a:r>
                        <a:rPr lang="fr-FR" sz="1600" kern="150" dirty="0">
                          <a:effectLst/>
                        </a:rPr>
                        <a:t>But : Faire découvrir le lancer à la cuillère.</a:t>
                      </a:r>
                    </a:p>
                    <a:p>
                      <a:r>
                        <a:rPr lang="fr-FR" sz="1600" kern="150" dirty="0">
                          <a:effectLst/>
                        </a:rPr>
                        <a:t>Dispositif : 4 zones rectangulaires alignées numérotées de 4 à 1 ; la zone 1 étant la plus proche.</a:t>
                      </a:r>
                    </a:p>
                    <a:p>
                      <a:r>
                        <a:rPr lang="fr-FR" sz="1600" u="sng" kern="150" dirty="0">
                          <a:effectLst/>
                        </a:rPr>
                        <a:t>Type d’engin</a:t>
                      </a:r>
                      <a:r>
                        <a:rPr lang="fr-FR" sz="1600" kern="150" dirty="0">
                          <a:effectLst/>
                        </a:rPr>
                        <a:t> : sacs de graines</a:t>
                      </a:r>
                    </a:p>
                    <a:p>
                      <a:r>
                        <a:rPr lang="fr-FR" sz="1600" u="sng" kern="150" dirty="0">
                          <a:effectLst/>
                        </a:rPr>
                        <a:t>Critère de réussite </a:t>
                      </a:r>
                      <a:r>
                        <a:rPr lang="fr-FR" sz="1600" kern="150" dirty="0">
                          <a:effectLst/>
                        </a:rPr>
                        <a:t>: lancer le plus loin possible</a:t>
                      </a:r>
                    </a:p>
                    <a:p>
                      <a:r>
                        <a:rPr lang="fr-FR" sz="1600" u="sng" kern="150" dirty="0">
                          <a:effectLst/>
                        </a:rPr>
                        <a:t>Critère de réalisation </a:t>
                      </a:r>
                      <a:r>
                        <a:rPr lang="fr-FR" sz="1600" kern="150" dirty="0">
                          <a:effectLst/>
                        </a:rPr>
                        <a:t>: faire expérimenter, tester différents gestes et faire découvrir le Lancer à la cuillère.</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p>
                      <a:endParaRPr lang="fr-FR" sz="1600" b="0" dirty="0"/>
                    </a:p>
                  </a:txBody>
                  <a:tcPr/>
                </a:tc>
                <a:tc>
                  <a:txBody>
                    <a:bodyPr/>
                    <a:lstStyle/>
                    <a:p>
                      <a:r>
                        <a:rPr lang="fr-FR" sz="1600" b="0" dirty="0"/>
                        <a:t>Retour au calme.</a:t>
                      </a:r>
                    </a:p>
                    <a:p>
                      <a:endParaRPr lang="fr-FR" sz="1600" b="0" dirty="0"/>
                    </a:p>
                    <a:p>
                      <a:r>
                        <a:rPr lang="fr-FR" sz="1600" kern="150" dirty="0">
                          <a:effectLst/>
                        </a:rPr>
                        <a:t>-verbalisation: lien entre le lexique et l’action pour comprendre.</a:t>
                      </a:r>
                    </a:p>
                    <a:p>
                      <a:r>
                        <a:rPr lang="fr-FR" sz="1600" kern="150" dirty="0">
                          <a:effectLst/>
                        </a:rPr>
                        <a:t>-travail de relaxation</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p>
                      <a:endParaRPr lang="fr-FR" sz="1600" b="0" dirty="0"/>
                    </a:p>
                    <a:p>
                      <a:endParaRPr lang="fr-FR" sz="1600" b="0" dirty="0"/>
                    </a:p>
                  </a:txBody>
                  <a:tcPr/>
                </a:tc>
                <a:tc>
                  <a:txBody>
                    <a:bodyPr/>
                    <a:lstStyle/>
                    <a:p>
                      <a:r>
                        <a:rPr lang="fr-FR" sz="1600" kern="150" dirty="0">
                          <a:effectLst/>
                        </a:rPr>
                        <a:t>On mémorise ce lexique: utilisation du langage d’évocation,.</a:t>
                      </a:r>
                    </a:p>
                    <a:p>
                      <a:r>
                        <a:rPr lang="fr-FR" sz="1600" kern="150" dirty="0">
                          <a:effectLst/>
                        </a:rPr>
                        <a:t> On  enrichit  ce lexique, en utilisant  des photos prises pendant la séance de motricité.</a:t>
                      </a:r>
                    </a:p>
                    <a:p>
                      <a:r>
                        <a:rPr lang="fr-FR" sz="1600" kern="150" dirty="0">
                          <a:effectLst/>
                        </a:rPr>
                        <a:t>On montre une photo et un élève  commente ce que l’autre réalise.</a:t>
                      </a:r>
                    </a:p>
                    <a:p>
                      <a:r>
                        <a:rPr lang="fr-FR" sz="1600" kern="150" dirty="0">
                          <a:effectLst/>
                        </a:rPr>
                        <a:t>On donne une phrase, un élève doit rechercher la photo correspondante.</a:t>
                      </a:r>
                    </a:p>
                    <a:p>
                      <a:r>
                        <a:rPr lang="fr-FR" sz="1600" kern="150" dirty="0">
                          <a:effectLst/>
                        </a:rPr>
                        <a:t>On construit un parcours moteur avec du matériel « Asco » et l’élève indique les tâches à réaliser et décrit celles  qui restent à faire. </a:t>
                      </a:r>
                    </a:p>
                    <a:p>
                      <a:r>
                        <a:rPr lang="fr-FR" sz="1600" kern="150" dirty="0">
                          <a:effectLst/>
                        </a:rPr>
                        <a:t>L’enseignant valide à l’aide de vignette, photo, image ce que l’élève a compris.</a:t>
                      </a:r>
                    </a:p>
                  </a:txBody>
                  <a:tcPr/>
                </a:tc>
                <a:extLst>
                  <a:ext uri="{0D108BD9-81ED-4DB2-BD59-A6C34878D82A}">
                    <a16:rowId xmlns:a16="http://schemas.microsoft.com/office/drawing/2014/main" val="3877889657"/>
                  </a:ext>
                </a:extLst>
              </a:tr>
            </a:tbl>
          </a:graphicData>
        </a:graphic>
      </p:graphicFrame>
      <p:sp>
        <p:nvSpPr>
          <p:cNvPr id="3" name="ZoneTexte 2">
            <a:extLst>
              <a:ext uri="{FF2B5EF4-FFF2-40B4-BE49-F238E27FC236}">
                <a16:creationId xmlns:a16="http://schemas.microsoft.com/office/drawing/2014/main" id="{B96D85A3-E0D6-C447-81F7-DE3AD9DE1C26}"/>
              </a:ext>
            </a:extLst>
          </p:cNvPr>
          <p:cNvSpPr txBox="1"/>
          <p:nvPr/>
        </p:nvSpPr>
        <p:spPr>
          <a:xfrm>
            <a:off x="3604847" y="237392"/>
            <a:ext cx="3487814" cy="461665"/>
          </a:xfrm>
          <a:prstGeom prst="rect">
            <a:avLst/>
          </a:prstGeom>
          <a:noFill/>
        </p:spPr>
        <p:txBody>
          <a:bodyPr wrap="none" rtlCol="0">
            <a:spAutoFit/>
          </a:bodyPr>
          <a:lstStyle/>
          <a:p>
            <a:r>
              <a:rPr lang="fr-FR" sz="2400" dirty="0"/>
              <a:t>6-Une séance à l’ étape 2 </a:t>
            </a:r>
            <a:r>
              <a:rPr lang="fr-FR" dirty="0">
                <a:hlinkClick r:id="rId2" action="ppaction://hlinksldjump"/>
              </a:rPr>
              <a:t>&lt;</a:t>
            </a:r>
            <a:endParaRPr lang="fr-FR" dirty="0"/>
          </a:p>
        </p:txBody>
      </p:sp>
    </p:spTree>
    <p:extLst>
      <p:ext uri="{BB962C8B-B14F-4D97-AF65-F5344CB8AC3E}">
        <p14:creationId xmlns:p14="http://schemas.microsoft.com/office/powerpoint/2010/main" val="35352813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923373C3-2828-8D4F-837D-002A69F137B5}"/>
              </a:ext>
            </a:extLst>
          </p:cNvPr>
          <p:cNvPicPr>
            <a:picLocks noChangeAspect="1"/>
          </p:cNvPicPr>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xmlns="" r:id="rId3"/>
              </a:ext>
            </a:extLst>
          </a:blip>
          <a:stretch>
            <a:fillRect/>
          </a:stretch>
        </p:blipFill>
        <p:spPr>
          <a:xfrm>
            <a:off x="2018581" y="1518249"/>
            <a:ext cx="6521570" cy="3657600"/>
          </a:xfrm>
          <a:prstGeom prst="rect">
            <a:avLst/>
          </a:prstGeom>
        </p:spPr>
      </p:pic>
    </p:spTree>
    <p:extLst>
      <p:ext uri="{BB962C8B-B14F-4D97-AF65-F5344CB8AC3E}">
        <p14:creationId xmlns:p14="http://schemas.microsoft.com/office/powerpoint/2010/main" val="29618460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graphicFrame>
        <p:nvGraphicFramePr>
          <p:cNvPr id="4" name="Tableau 4">
            <a:extLst>
              <a:ext uri="{FF2B5EF4-FFF2-40B4-BE49-F238E27FC236}">
                <a16:creationId xmlns:a16="http://schemas.microsoft.com/office/drawing/2014/main" id="{4FBE446D-253C-E94C-B3C7-4CDAD9DC3259}"/>
              </a:ext>
            </a:extLst>
          </p:cNvPr>
          <p:cNvGraphicFramePr>
            <a:graphicFrameLocks noGrp="1"/>
          </p:cNvGraphicFramePr>
          <p:nvPr>
            <p:ph idx="1"/>
            <p:extLst>
              <p:ext uri="{D42A27DB-BD31-4B8C-83A1-F6EECF244321}">
                <p14:modId xmlns:p14="http://schemas.microsoft.com/office/powerpoint/2010/main" val="1006030033"/>
              </p:ext>
            </p:extLst>
          </p:nvPr>
        </p:nvGraphicFramePr>
        <p:xfrm>
          <a:off x="1059367" y="535259"/>
          <a:ext cx="10147610" cy="6139855"/>
        </p:xfrm>
        <a:graphic>
          <a:graphicData uri="http://schemas.openxmlformats.org/drawingml/2006/table">
            <a:tbl>
              <a:tblPr firstRow="1" bandRow="1">
                <a:tableStyleId>{5C22544A-7EE6-4342-B048-85BDC9FD1C3A}</a:tableStyleId>
              </a:tblPr>
              <a:tblGrid>
                <a:gridCol w="10147610">
                  <a:extLst>
                    <a:ext uri="{9D8B030D-6E8A-4147-A177-3AD203B41FA5}">
                      <a16:colId xmlns:a16="http://schemas.microsoft.com/office/drawing/2014/main" val="2493494376"/>
                    </a:ext>
                  </a:extLst>
                </a:gridCol>
              </a:tblGrid>
              <a:tr h="1032311">
                <a:tc>
                  <a:txBody>
                    <a:bodyPr/>
                    <a:lstStyle/>
                    <a:p>
                      <a:pPr algn="ctr"/>
                      <a:r>
                        <a:rPr lang="fr-FR" sz="3200" dirty="0"/>
                        <a:t>Document 2:</a:t>
                      </a:r>
                    </a:p>
                    <a:p>
                      <a:pPr algn="ctr"/>
                      <a:r>
                        <a:rPr lang="fr-FR" sz="3200" dirty="0"/>
                        <a:t>Illustration de la démarche à partir du verbe « s’opposer»</a:t>
                      </a:r>
                    </a:p>
                  </a:txBody>
                  <a:tcPr/>
                </a:tc>
                <a:extLst>
                  <a:ext uri="{0D108BD9-81ED-4DB2-BD59-A6C34878D82A}">
                    <a16:rowId xmlns:a16="http://schemas.microsoft.com/office/drawing/2014/main" val="346324702"/>
                  </a:ext>
                </a:extLst>
              </a:tr>
              <a:tr h="497277">
                <a:tc>
                  <a:txBody>
                    <a:bodyPr/>
                    <a:lstStyle/>
                    <a:p>
                      <a:pPr algn="ctr"/>
                      <a:r>
                        <a:rPr lang="fr-FR" sz="2400" dirty="0"/>
                        <a:t>1 - Objectifs et attendus par rapport aux textes </a:t>
                      </a:r>
                      <a:r>
                        <a:rPr lang="fr-FR" sz="2400" dirty="0">
                          <a:hlinkClick r:id="rId2" action="ppaction://hlinksldjump"/>
                        </a:rPr>
                        <a:t>+</a:t>
                      </a:r>
                      <a:endParaRPr lang="fr-FR" sz="2400" dirty="0"/>
                    </a:p>
                  </a:txBody>
                  <a:tcPr/>
                </a:tc>
                <a:extLst>
                  <a:ext uri="{0D108BD9-81ED-4DB2-BD59-A6C34878D82A}">
                    <a16:rowId xmlns:a16="http://schemas.microsoft.com/office/drawing/2014/main" val="1342965340"/>
                  </a:ext>
                </a:extLst>
              </a:tr>
              <a:tr h="1504225">
                <a:tc>
                  <a:txBody>
                    <a:bodyPr/>
                    <a:lstStyle/>
                    <a:p>
                      <a:pPr algn="ctr"/>
                      <a:r>
                        <a:rPr lang="fr-FR" sz="2400" dirty="0"/>
                        <a:t>2 - Des repères , des connaissances pour l’enseignant </a:t>
                      </a:r>
                      <a:r>
                        <a:rPr lang="fr-FR" sz="2400" dirty="0">
                          <a:hlinkClick r:id="rId3" action="ppaction://hlinksldjump"/>
                        </a:rPr>
                        <a:t>+</a:t>
                      </a:r>
                      <a:endParaRPr lang="fr-FR" sz="2400" dirty="0"/>
                    </a:p>
                    <a:p>
                      <a:pPr algn="ctr"/>
                      <a:r>
                        <a:rPr lang="fr-FR" sz="2400" dirty="0"/>
                        <a:t>         Règles d’efficacité et développement moteur</a:t>
                      </a:r>
                    </a:p>
                    <a:p>
                      <a:pPr algn="ctr"/>
                      <a:r>
                        <a:rPr lang="fr-FR" sz="2400" dirty="0"/>
                        <a:t>          Un point de sécurité</a:t>
                      </a:r>
                    </a:p>
                    <a:p>
                      <a:pPr algn="ctr"/>
                      <a:r>
                        <a:rPr lang="fr-FR" sz="2400" dirty="0"/>
                        <a:t>          La  démarche</a:t>
                      </a:r>
                    </a:p>
                  </a:txBody>
                  <a:tcPr/>
                </a:tc>
                <a:extLst>
                  <a:ext uri="{0D108BD9-81ED-4DB2-BD59-A6C34878D82A}">
                    <a16:rowId xmlns:a16="http://schemas.microsoft.com/office/drawing/2014/main" val="2830317312"/>
                  </a:ext>
                </a:extLst>
              </a:tr>
              <a:tr h="1292919">
                <a:tc>
                  <a:txBody>
                    <a:bodyPr/>
                    <a:lstStyle/>
                    <a:p>
                      <a:pPr algn="ctr"/>
                      <a:r>
                        <a:rPr lang="fr-FR" sz="2400" dirty="0"/>
                        <a:t>3 - Un travail sur le lexique: </a:t>
                      </a:r>
                      <a:r>
                        <a:rPr lang="fr-FR" sz="2400" dirty="0">
                          <a:hlinkClick r:id="rId4" action="ppaction://hlinksldjump"/>
                        </a:rPr>
                        <a:t>+</a:t>
                      </a:r>
                      <a:endParaRPr lang="fr-FR" sz="2400" dirty="0"/>
                    </a:p>
                    <a:p>
                      <a:pPr algn="ctr"/>
                      <a:r>
                        <a:rPr lang="fr-FR" sz="2400" dirty="0"/>
                        <a:t>           Une carte mentale</a:t>
                      </a:r>
                    </a:p>
                    <a:p>
                      <a:pPr algn="ctr"/>
                      <a:r>
                        <a:rPr lang="fr-FR" sz="2400" dirty="0"/>
                        <a:t>           Le lexique au regard des 3 étapes</a:t>
                      </a:r>
                    </a:p>
                  </a:txBody>
                  <a:tcPr/>
                </a:tc>
                <a:extLst>
                  <a:ext uri="{0D108BD9-81ED-4DB2-BD59-A6C34878D82A}">
                    <a16:rowId xmlns:a16="http://schemas.microsoft.com/office/drawing/2014/main" val="1306303197"/>
                  </a:ext>
                </a:extLst>
              </a:tr>
              <a:tr h="497277">
                <a:tc>
                  <a:txBody>
                    <a:bodyPr/>
                    <a:lstStyle/>
                    <a:p>
                      <a:pPr algn="ctr"/>
                      <a:r>
                        <a:rPr lang="fr-FR" sz="2400" dirty="0"/>
                        <a:t>4 - Les indicateurs de compréhension? </a:t>
                      </a:r>
                      <a:r>
                        <a:rPr lang="fr-FR" sz="2400" dirty="0">
                          <a:hlinkClick r:id="rId5" action="ppaction://hlinksldjump"/>
                        </a:rPr>
                        <a:t>+</a:t>
                      </a:r>
                      <a:endParaRPr lang="fr-FR" sz="2400" dirty="0"/>
                    </a:p>
                  </a:txBody>
                  <a:tcPr/>
                </a:tc>
                <a:extLst>
                  <a:ext uri="{0D108BD9-81ED-4DB2-BD59-A6C34878D82A}">
                    <a16:rowId xmlns:a16="http://schemas.microsoft.com/office/drawing/2014/main" val="3599371622"/>
                  </a:ext>
                </a:extLst>
              </a:tr>
              <a:tr h="497277">
                <a:tc>
                  <a:txBody>
                    <a:bodyPr/>
                    <a:lstStyle/>
                    <a:p>
                      <a:pPr algn="ctr"/>
                      <a:r>
                        <a:rPr lang="fr-FR" sz="2400" dirty="0"/>
                        <a:t>5 - Une unité d’apprentissage </a:t>
                      </a:r>
                      <a:r>
                        <a:rPr lang="fr-FR" sz="2400" dirty="0">
                          <a:hlinkClick r:id="rId6" action="ppaction://hlinksldjump"/>
                        </a:rPr>
                        <a:t>+</a:t>
                      </a:r>
                      <a:endParaRPr lang="fr-FR" sz="2400" dirty="0"/>
                    </a:p>
                  </a:txBody>
                  <a:tcPr/>
                </a:tc>
                <a:extLst>
                  <a:ext uri="{0D108BD9-81ED-4DB2-BD59-A6C34878D82A}">
                    <a16:rowId xmlns:a16="http://schemas.microsoft.com/office/drawing/2014/main" val="949277317"/>
                  </a:ext>
                </a:extLst>
              </a:tr>
              <a:tr h="733825">
                <a:tc>
                  <a:txBody>
                    <a:bodyPr/>
                    <a:lstStyle/>
                    <a:p>
                      <a:pPr algn="ctr"/>
                      <a:r>
                        <a:rPr lang="fr-FR" sz="2400" dirty="0"/>
                        <a:t>6 - Un exemple de séance </a:t>
                      </a:r>
                      <a:r>
                        <a:rPr lang="fr-FR" sz="2400" dirty="0">
                          <a:hlinkClick r:id="rId7" action="ppaction://hlinksldjump"/>
                        </a:rPr>
                        <a:t>+</a:t>
                      </a:r>
                      <a:r>
                        <a:rPr lang="fr-FR" sz="2400" dirty="0"/>
                        <a:t>  </a:t>
                      </a:r>
                      <a:r>
                        <a:rPr lang="fr-FR" sz="2400" dirty="0">
                          <a:hlinkClick r:id="rId8" action="ppaction://hlinksldjump"/>
                        </a:rPr>
                        <a:t>Retour</a:t>
                      </a:r>
                      <a:endParaRPr lang="fr-FR" sz="2400" dirty="0"/>
                    </a:p>
                  </a:txBody>
                  <a:tcPr/>
                </a:tc>
                <a:extLst>
                  <a:ext uri="{0D108BD9-81ED-4DB2-BD59-A6C34878D82A}">
                    <a16:rowId xmlns:a16="http://schemas.microsoft.com/office/drawing/2014/main" val="431301452"/>
                  </a:ext>
                </a:extLst>
              </a:tr>
            </a:tbl>
          </a:graphicData>
        </a:graphic>
      </p:graphicFrame>
    </p:spTree>
    <p:extLst>
      <p:ext uri="{BB962C8B-B14F-4D97-AF65-F5344CB8AC3E}">
        <p14:creationId xmlns:p14="http://schemas.microsoft.com/office/powerpoint/2010/main" val="21035879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5A43E4-7297-794D-97A9-E698162B2CD3}"/>
              </a:ext>
            </a:extLst>
          </p:cNvPr>
          <p:cNvSpPr>
            <a:spLocks noGrp="1"/>
          </p:cNvSpPr>
          <p:nvPr>
            <p:ph type="title"/>
          </p:nvPr>
        </p:nvSpPr>
        <p:spPr>
          <a:xfrm>
            <a:off x="582562" y="712420"/>
            <a:ext cx="10131425" cy="1456267"/>
          </a:xfrm>
        </p:spPr>
        <p:txBody>
          <a:bodyPr/>
          <a:lstStyle/>
          <a:p>
            <a:r>
              <a:rPr lang="fr-FR" sz="3200" dirty="0"/>
              <a:t>1-Objectifs et attendus  par rapport aux textes </a:t>
            </a:r>
            <a:r>
              <a:rPr lang="fr-FR" sz="3200" dirty="0">
                <a:hlinkClick r:id="rId2" action="ppaction://hlinksldjump"/>
              </a:rPr>
              <a:t>&lt;</a:t>
            </a:r>
            <a:endParaRPr lang="fr-FR" dirty="0"/>
          </a:p>
        </p:txBody>
      </p:sp>
      <p:sp>
        <p:nvSpPr>
          <p:cNvPr id="5" name="Rectangle 1">
            <a:extLst>
              <a:ext uri="{FF2B5EF4-FFF2-40B4-BE49-F238E27FC236}">
                <a16:creationId xmlns:a16="http://schemas.microsoft.com/office/drawing/2014/main" id="{463532A4-A4E8-E945-955C-149F6EE15322}"/>
              </a:ext>
            </a:extLst>
          </p:cNvPr>
          <p:cNvSpPr>
            <a:spLocks noChangeArrowheads="1"/>
          </p:cNvSpPr>
          <p:nvPr/>
        </p:nvSpPr>
        <p:spPr bwMode="auto">
          <a:xfrm>
            <a:off x="-3266717" y="255220"/>
            <a:ext cx="19686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sp>
        <p:nvSpPr>
          <p:cNvPr id="3" name="ZoneTexte 2">
            <a:extLst>
              <a:ext uri="{FF2B5EF4-FFF2-40B4-BE49-F238E27FC236}">
                <a16:creationId xmlns:a16="http://schemas.microsoft.com/office/drawing/2014/main" id="{C6F04F4B-EDAF-0646-BE9E-A09E72FCF218}"/>
              </a:ext>
            </a:extLst>
          </p:cNvPr>
          <p:cNvSpPr txBox="1"/>
          <p:nvPr/>
        </p:nvSpPr>
        <p:spPr>
          <a:xfrm>
            <a:off x="773724" y="2047664"/>
            <a:ext cx="10247202" cy="3600986"/>
          </a:xfrm>
          <a:prstGeom prst="rect">
            <a:avLst/>
          </a:prstGeom>
          <a:noFill/>
        </p:spPr>
        <p:txBody>
          <a:bodyPr wrap="square" rtlCol="0">
            <a:spAutoFit/>
          </a:bodyPr>
          <a:lstStyle/>
          <a:p>
            <a:r>
              <a:rPr lang="fr-FR" sz="2400" u="sng" dirty="0"/>
              <a:t>Objectif 4 </a:t>
            </a:r>
            <a:r>
              <a:rPr lang="fr-FR" sz="2400" dirty="0"/>
              <a:t>: Collaborer, coopérer, </a:t>
            </a:r>
            <a:r>
              <a:rPr lang="fr-FR" sz="2400" b="1" dirty="0"/>
              <a:t>s’opposer</a:t>
            </a:r>
          </a:p>
          <a:p>
            <a:r>
              <a:rPr lang="fr-FR" sz="2400" u="sng" dirty="0"/>
              <a:t>Attendus </a:t>
            </a:r>
            <a:r>
              <a:rPr lang="fr-FR" sz="2400" dirty="0"/>
              <a:t>: collaborer, s’opposer collectivement, individuellement dans le cadre d’une règle pour participer à le recherche de différentes solutions ou stratégies.</a:t>
            </a:r>
          </a:p>
          <a:p>
            <a:endParaRPr lang="fr-FR" sz="2400" dirty="0"/>
          </a:p>
          <a:p>
            <a:r>
              <a:rPr lang="fr-FR" sz="2400" dirty="0"/>
              <a:t>TPS/PS: </a:t>
            </a:r>
            <a:r>
              <a:rPr lang="fr-FR" sz="2000" dirty="0"/>
              <a:t>accepter les premières règles communes pour atteindre un effet commun, en vivant des actions en parallèle, sans réelle coordination avec ses partenaires.</a:t>
            </a:r>
          </a:p>
          <a:p>
            <a:r>
              <a:rPr lang="fr-FR" sz="2400" dirty="0"/>
              <a:t>PS/MS: </a:t>
            </a:r>
            <a:r>
              <a:rPr lang="fr-FR" sz="2000" dirty="0"/>
              <a:t>reconnaître son appartenance à un groupe, identifier les différents rôles pour instaurer les premières collaborations pour atteindre un but donné.</a:t>
            </a:r>
          </a:p>
          <a:p>
            <a:r>
              <a:rPr lang="fr-FR" sz="2400" dirty="0"/>
              <a:t>MS/GS: </a:t>
            </a:r>
            <a:r>
              <a:rPr lang="fr-FR" sz="2000" dirty="0"/>
              <a:t>coopérer, exercer des rôles différents, complémentaires, s’opposer, élaborer des stratégies pour viser un but ou un effet commun.</a:t>
            </a:r>
          </a:p>
        </p:txBody>
      </p:sp>
    </p:spTree>
    <p:extLst>
      <p:ext uri="{BB962C8B-B14F-4D97-AF65-F5344CB8AC3E}">
        <p14:creationId xmlns:p14="http://schemas.microsoft.com/office/powerpoint/2010/main" val="23723241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graphicFrame>
        <p:nvGraphicFramePr>
          <p:cNvPr id="4" name="Tableau 4">
            <a:extLst>
              <a:ext uri="{FF2B5EF4-FFF2-40B4-BE49-F238E27FC236}">
                <a16:creationId xmlns:a16="http://schemas.microsoft.com/office/drawing/2014/main" id="{4FBE446D-253C-E94C-B3C7-4CDAD9DC3259}"/>
              </a:ext>
            </a:extLst>
          </p:cNvPr>
          <p:cNvGraphicFramePr>
            <a:graphicFrameLocks noGrp="1"/>
          </p:cNvGraphicFramePr>
          <p:nvPr>
            <p:ph idx="1"/>
            <p:extLst>
              <p:ext uri="{D42A27DB-BD31-4B8C-83A1-F6EECF244321}">
                <p14:modId xmlns:p14="http://schemas.microsoft.com/office/powerpoint/2010/main" val="3655505259"/>
              </p:ext>
            </p:extLst>
          </p:nvPr>
        </p:nvGraphicFramePr>
        <p:xfrm>
          <a:off x="1059367" y="535259"/>
          <a:ext cx="10147610" cy="6139855"/>
        </p:xfrm>
        <a:graphic>
          <a:graphicData uri="http://schemas.openxmlformats.org/drawingml/2006/table">
            <a:tbl>
              <a:tblPr firstRow="1" bandRow="1">
                <a:tableStyleId>{5C22544A-7EE6-4342-B048-85BDC9FD1C3A}</a:tableStyleId>
              </a:tblPr>
              <a:tblGrid>
                <a:gridCol w="10147610">
                  <a:extLst>
                    <a:ext uri="{9D8B030D-6E8A-4147-A177-3AD203B41FA5}">
                      <a16:colId xmlns:a16="http://schemas.microsoft.com/office/drawing/2014/main" val="2493494376"/>
                    </a:ext>
                  </a:extLst>
                </a:gridCol>
              </a:tblGrid>
              <a:tr h="1032311">
                <a:tc>
                  <a:txBody>
                    <a:bodyPr/>
                    <a:lstStyle/>
                    <a:p>
                      <a:pPr algn="ctr"/>
                      <a:r>
                        <a:rPr lang="fr-FR" sz="3200" dirty="0"/>
                        <a:t>Document 2 :</a:t>
                      </a:r>
                    </a:p>
                    <a:p>
                      <a:pPr algn="ctr"/>
                      <a:r>
                        <a:rPr lang="fr-FR" sz="3200" dirty="0"/>
                        <a:t>Illustration de la démarche à partir du verbe « lancer »</a:t>
                      </a:r>
                    </a:p>
                  </a:txBody>
                  <a:tcPr/>
                </a:tc>
                <a:extLst>
                  <a:ext uri="{0D108BD9-81ED-4DB2-BD59-A6C34878D82A}">
                    <a16:rowId xmlns:a16="http://schemas.microsoft.com/office/drawing/2014/main" val="346324702"/>
                  </a:ext>
                </a:extLst>
              </a:tr>
              <a:tr h="497277">
                <a:tc>
                  <a:txBody>
                    <a:bodyPr/>
                    <a:lstStyle/>
                    <a:p>
                      <a:pPr algn="ctr"/>
                      <a:r>
                        <a:rPr lang="fr-FR" sz="2400" dirty="0"/>
                        <a:t>1 - Objectifs et attendus par rapport aux textes </a:t>
                      </a:r>
                      <a:r>
                        <a:rPr lang="fr-FR" sz="2400" dirty="0">
                          <a:hlinkClick r:id="rId2" action="ppaction://hlinksldjump"/>
                        </a:rPr>
                        <a:t>+</a:t>
                      </a:r>
                      <a:endParaRPr lang="fr-FR" sz="2400" dirty="0"/>
                    </a:p>
                  </a:txBody>
                  <a:tcPr/>
                </a:tc>
                <a:extLst>
                  <a:ext uri="{0D108BD9-81ED-4DB2-BD59-A6C34878D82A}">
                    <a16:rowId xmlns:a16="http://schemas.microsoft.com/office/drawing/2014/main" val="1342965340"/>
                  </a:ext>
                </a:extLst>
              </a:tr>
              <a:tr h="1504225">
                <a:tc>
                  <a:txBody>
                    <a:bodyPr/>
                    <a:lstStyle/>
                    <a:p>
                      <a:pPr algn="ctr"/>
                      <a:r>
                        <a:rPr lang="fr-FR" sz="2400" dirty="0"/>
                        <a:t>2 - Des repères , des connaissances pour l’enseignant :</a:t>
                      </a:r>
                      <a:r>
                        <a:rPr lang="fr-FR" sz="2400" dirty="0">
                          <a:hlinkClick r:id="rId3" action="ppaction://hlinksldjump"/>
                        </a:rPr>
                        <a:t>+</a:t>
                      </a:r>
                      <a:endParaRPr lang="fr-FR" sz="2400" dirty="0"/>
                    </a:p>
                    <a:p>
                      <a:pPr algn="ctr"/>
                      <a:r>
                        <a:rPr lang="fr-FR" sz="2400" dirty="0"/>
                        <a:t>         Règles d’efficacité et développement moteur</a:t>
                      </a:r>
                    </a:p>
                    <a:p>
                      <a:pPr algn="ctr"/>
                      <a:r>
                        <a:rPr lang="fr-FR" sz="2400" dirty="0"/>
                        <a:t>          Un point de sécurité</a:t>
                      </a:r>
                    </a:p>
                    <a:p>
                      <a:pPr algn="ctr"/>
                      <a:r>
                        <a:rPr lang="fr-FR" sz="2400" dirty="0"/>
                        <a:t>          La  démarche</a:t>
                      </a:r>
                    </a:p>
                  </a:txBody>
                  <a:tcPr/>
                </a:tc>
                <a:extLst>
                  <a:ext uri="{0D108BD9-81ED-4DB2-BD59-A6C34878D82A}">
                    <a16:rowId xmlns:a16="http://schemas.microsoft.com/office/drawing/2014/main" val="2830317312"/>
                  </a:ext>
                </a:extLst>
              </a:tr>
              <a:tr h="1292919">
                <a:tc>
                  <a:txBody>
                    <a:bodyPr/>
                    <a:lstStyle/>
                    <a:p>
                      <a:pPr algn="ctr"/>
                      <a:r>
                        <a:rPr lang="fr-FR" sz="2400" dirty="0"/>
                        <a:t>3 - Un travail sur le lexique:</a:t>
                      </a:r>
                      <a:r>
                        <a:rPr lang="fr-FR" sz="2400" dirty="0">
                          <a:hlinkClick r:id="rId4" action="ppaction://hlinksldjump"/>
                        </a:rPr>
                        <a:t>+</a:t>
                      </a:r>
                      <a:endParaRPr lang="fr-FR" sz="2400" dirty="0"/>
                    </a:p>
                    <a:p>
                      <a:pPr algn="ctr"/>
                      <a:r>
                        <a:rPr lang="fr-FR" sz="2400" dirty="0"/>
                        <a:t>           Une carte mentale</a:t>
                      </a:r>
                    </a:p>
                    <a:p>
                      <a:pPr algn="ctr"/>
                      <a:r>
                        <a:rPr lang="fr-FR" sz="2400" dirty="0"/>
                        <a:t>           Le lexique au regard des 3 étapes</a:t>
                      </a:r>
                    </a:p>
                  </a:txBody>
                  <a:tcPr/>
                </a:tc>
                <a:extLst>
                  <a:ext uri="{0D108BD9-81ED-4DB2-BD59-A6C34878D82A}">
                    <a16:rowId xmlns:a16="http://schemas.microsoft.com/office/drawing/2014/main" val="1306303197"/>
                  </a:ext>
                </a:extLst>
              </a:tr>
              <a:tr h="497277">
                <a:tc>
                  <a:txBody>
                    <a:bodyPr/>
                    <a:lstStyle/>
                    <a:p>
                      <a:pPr algn="ctr"/>
                      <a:r>
                        <a:rPr lang="fr-FR" sz="2400" dirty="0"/>
                        <a:t>4 - Les indicateurs de compréhension ?</a:t>
                      </a:r>
                      <a:r>
                        <a:rPr lang="fr-FR" sz="2400" dirty="0">
                          <a:hlinkClick r:id="rId5" action="ppaction://hlinksldjump"/>
                        </a:rPr>
                        <a:t>+</a:t>
                      </a:r>
                      <a:endParaRPr lang="fr-FR" sz="2400" dirty="0"/>
                    </a:p>
                  </a:txBody>
                  <a:tcPr/>
                </a:tc>
                <a:extLst>
                  <a:ext uri="{0D108BD9-81ED-4DB2-BD59-A6C34878D82A}">
                    <a16:rowId xmlns:a16="http://schemas.microsoft.com/office/drawing/2014/main" val="3599371622"/>
                  </a:ext>
                </a:extLst>
              </a:tr>
              <a:tr h="497277">
                <a:tc>
                  <a:txBody>
                    <a:bodyPr/>
                    <a:lstStyle/>
                    <a:p>
                      <a:pPr algn="ctr"/>
                      <a:r>
                        <a:rPr lang="fr-FR" sz="2400" dirty="0"/>
                        <a:t>5 - Une unité d’apprentissage</a:t>
                      </a:r>
                      <a:r>
                        <a:rPr lang="fr-FR" sz="2400" dirty="0">
                          <a:hlinkClick r:id="rId6" action="ppaction://hlinksldjump"/>
                        </a:rPr>
                        <a:t>+</a:t>
                      </a:r>
                      <a:endParaRPr lang="fr-FR" sz="2400" dirty="0"/>
                    </a:p>
                  </a:txBody>
                  <a:tcPr/>
                </a:tc>
                <a:extLst>
                  <a:ext uri="{0D108BD9-81ED-4DB2-BD59-A6C34878D82A}">
                    <a16:rowId xmlns:a16="http://schemas.microsoft.com/office/drawing/2014/main" val="949277317"/>
                  </a:ext>
                </a:extLst>
              </a:tr>
              <a:tr h="733825">
                <a:tc>
                  <a:txBody>
                    <a:bodyPr/>
                    <a:lstStyle/>
                    <a:p>
                      <a:pPr algn="ctr"/>
                      <a:r>
                        <a:rPr lang="fr-FR" sz="2400" dirty="0"/>
                        <a:t>6 - Un exemple de séance </a:t>
                      </a:r>
                      <a:r>
                        <a:rPr lang="fr-FR" sz="2400" dirty="0">
                          <a:hlinkClick r:id="rId7" action="ppaction://hlinksldjump"/>
                        </a:rPr>
                        <a:t>+</a:t>
                      </a:r>
                      <a:r>
                        <a:rPr lang="fr-FR" sz="2400" dirty="0"/>
                        <a:t>              </a:t>
                      </a:r>
                      <a:r>
                        <a:rPr lang="fr-FR" sz="2400" dirty="0">
                          <a:hlinkClick r:id="rId8" action="ppaction://hlinksldjump"/>
                        </a:rPr>
                        <a:t>Retour</a:t>
                      </a:r>
                      <a:endParaRPr lang="fr-FR" sz="2400" dirty="0"/>
                    </a:p>
                  </a:txBody>
                  <a:tcPr/>
                </a:tc>
                <a:extLst>
                  <a:ext uri="{0D108BD9-81ED-4DB2-BD59-A6C34878D82A}">
                    <a16:rowId xmlns:a16="http://schemas.microsoft.com/office/drawing/2014/main" val="431301452"/>
                  </a:ext>
                </a:extLst>
              </a:tr>
            </a:tbl>
          </a:graphicData>
        </a:graphic>
      </p:graphicFrame>
    </p:spTree>
    <p:extLst>
      <p:ext uri="{BB962C8B-B14F-4D97-AF65-F5344CB8AC3E}">
        <p14:creationId xmlns:p14="http://schemas.microsoft.com/office/powerpoint/2010/main" val="13553128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7A90E4-53EB-6A45-8424-5CB740D213E3}"/>
              </a:ext>
            </a:extLst>
          </p:cNvPr>
          <p:cNvSpPr>
            <a:spLocks noGrp="1"/>
          </p:cNvSpPr>
          <p:nvPr>
            <p:ph type="title"/>
          </p:nvPr>
        </p:nvSpPr>
        <p:spPr/>
        <p:txBody>
          <a:bodyPr/>
          <a:lstStyle/>
          <a:p>
            <a:r>
              <a:rPr lang="fr-FR" sz="3200" dirty="0"/>
              <a:t>2-Des repères et connaissances pour l’enseignan</a:t>
            </a:r>
            <a:r>
              <a:rPr lang="fr-FR" dirty="0"/>
              <a:t>t. </a:t>
            </a:r>
            <a:r>
              <a:rPr lang="fr-FR" dirty="0">
                <a:hlinkClick r:id="rId2" action="ppaction://hlinksldjump"/>
              </a:rPr>
              <a:t>&lt;</a:t>
            </a:r>
            <a:endParaRPr lang="fr-FR" dirty="0"/>
          </a:p>
        </p:txBody>
      </p:sp>
      <p:sp>
        <p:nvSpPr>
          <p:cNvPr id="3" name="Espace réservé du contenu 2">
            <a:extLst>
              <a:ext uri="{FF2B5EF4-FFF2-40B4-BE49-F238E27FC236}">
                <a16:creationId xmlns:a16="http://schemas.microsoft.com/office/drawing/2014/main" id="{97B14CA9-1217-0443-8748-BA2C9D7187C7}"/>
              </a:ext>
            </a:extLst>
          </p:cNvPr>
          <p:cNvSpPr>
            <a:spLocks noGrp="1"/>
          </p:cNvSpPr>
          <p:nvPr>
            <p:ph idx="1"/>
          </p:nvPr>
        </p:nvSpPr>
        <p:spPr>
          <a:xfrm>
            <a:off x="914401" y="1604433"/>
            <a:ext cx="10131425" cy="3649133"/>
          </a:xfrm>
        </p:spPr>
        <p:txBody>
          <a:bodyPr>
            <a:normAutofit/>
          </a:bodyPr>
          <a:lstStyle/>
          <a:p>
            <a:pPr>
              <a:buFont typeface="Arial" panose="020B0604020202020204" pitchFamily="34" charset="0"/>
              <a:buChar char="•"/>
            </a:pPr>
            <a:r>
              <a:rPr lang="fr-FR" sz="2400" dirty="0"/>
              <a:t>Règles d’efficacité et développement moteur </a:t>
            </a:r>
            <a:r>
              <a:rPr lang="fr-FR" sz="2400" dirty="0">
                <a:hlinkClick r:id="rId3" action="ppaction://hlinksldjump"/>
              </a:rPr>
              <a:t>+</a:t>
            </a:r>
            <a:endParaRPr lang="fr-FR" sz="2400" dirty="0"/>
          </a:p>
          <a:p>
            <a:r>
              <a:rPr lang="fr-FR" sz="2400" dirty="0"/>
              <a:t>Un point de sécurité </a:t>
            </a:r>
            <a:r>
              <a:rPr lang="fr-FR" sz="2400" dirty="0">
                <a:hlinkClick r:id="rId4" action="ppaction://hlinksldjump"/>
              </a:rPr>
              <a:t>+</a:t>
            </a:r>
            <a:endParaRPr lang="fr-FR" sz="2400" dirty="0"/>
          </a:p>
          <a:p>
            <a:r>
              <a:rPr lang="fr-FR" sz="2400" dirty="0"/>
              <a:t>La démarche </a:t>
            </a:r>
            <a:r>
              <a:rPr lang="fr-FR" sz="2400" dirty="0">
                <a:hlinkClick r:id="rId5" action="ppaction://hlinksldjump"/>
              </a:rPr>
              <a:t>+</a:t>
            </a:r>
            <a:endParaRPr lang="fr-FR" sz="2400" dirty="0"/>
          </a:p>
        </p:txBody>
      </p:sp>
      <p:sp>
        <p:nvSpPr>
          <p:cNvPr id="4" name="ZoneTexte 3">
            <a:extLst>
              <a:ext uri="{FF2B5EF4-FFF2-40B4-BE49-F238E27FC236}">
                <a16:creationId xmlns:a16="http://schemas.microsoft.com/office/drawing/2014/main" id="{B5500BCF-0646-1541-BFA2-CAC4E83F6558}"/>
              </a:ext>
            </a:extLst>
          </p:cNvPr>
          <p:cNvSpPr txBox="1"/>
          <p:nvPr/>
        </p:nvSpPr>
        <p:spPr>
          <a:xfrm>
            <a:off x="5265336" y="3577213"/>
            <a:ext cx="184731" cy="369332"/>
          </a:xfrm>
          <a:prstGeom prst="rect">
            <a:avLst/>
          </a:prstGeom>
          <a:noFill/>
        </p:spPr>
        <p:txBody>
          <a:bodyPr wrap="none" rtlCol="0">
            <a:spAutoFit/>
          </a:bodyPr>
          <a:lstStyle/>
          <a:p>
            <a:endParaRPr lang="fr-FR" dirty="0"/>
          </a:p>
        </p:txBody>
      </p:sp>
    </p:spTree>
    <p:extLst>
      <p:ext uri="{BB962C8B-B14F-4D97-AF65-F5344CB8AC3E}">
        <p14:creationId xmlns:p14="http://schemas.microsoft.com/office/powerpoint/2010/main" val="378994131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065F4B4-1DB4-4E4A-B2B0-0EAA769703C4}"/>
              </a:ext>
            </a:extLst>
          </p:cNvPr>
          <p:cNvSpPr>
            <a:spLocks noGrp="1"/>
          </p:cNvSpPr>
          <p:nvPr>
            <p:ph type="title"/>
          </p:nvPr>
        </p:nvSpPr>
        <p:spPr>
          <a:xfrm>
            <a:off x="729720" y="352309"/>
            <a:ext cx="10131425" cy="1248343"/>
          </a:xfrm>
        </p:spPr>
        <p:txBody>
          <a:bodyPr>
            <a:normAutofit/>
          </a:bodyPr>
          <a:lstStyle/>
          <a:p>
            <a:r>
              <a:rPr lang="fr-FR" sz="3100" dirty="0"/>
              <a:t>règles d’efficacité et développement moteur en lien avec les 3 étapes.</a:t>
            </a:r>
            <a:r>
              <a:rPr lang="fr-FR" sz="3100" dirty="0">
                <a:hlinkClick r:id="rId2" action="ppaction://hlinksldjump"/>
              </a:rPr>
              <a:t>&lt;</a:t>
            </a:r>
            <a:endParaRPr lang="fr-FR" sz="3100" dirty="0"/>
          </a:p>
        </p:txBody>
      </p:sp>
      <p:sp>
        <p:nvSpPr>
          <p:cNvPr id="6" name="Rectangle 1">
            <a:extLst>
              <a:ext uri="{FF2B5EF4-FFF2-40B4-BE49-F238E27FC236}">
                <a16:creationId xmlns:a16="http://schemas.microsoft.com/office/drawing/2014/main" id="{3C5167C9-3C31-7B42-9B9A-7970F65DE18F}"/>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7" name="Tableau 6"/>
          <p:cNvGraphicFramePr>
            <a:graphicFrameLocks noGrp="1"/>
          </p:cNvGraphicFramePr>
          <p:nvPr>
            <p:extLst>
              <p:ext uri="{D42A27DB-BD31-4B8C-83A1-F6EECF244321}">
                <p14:modId xmlns:p14="http://schemas.microsoft.com/office/powerpoint/2010/main" val="1889367538"/>
              </p:ext>
            </p:extLst>
          </p:nvPr>
        </p:nvGraphicFramePr>
        <p:xfrm>
          <a:off x="729720" y="1429352"/>
          <a:ext cx="10515600" cy="5151120"/>
        </p:xfrm>
        <a:graphic>
          <a:graphicData uri="http://schemas.openxmlformats.org/drawingml/2006/table">
            <a:tbl>
              <a:tblPr firstRow="1" bandRow="1">
                <a:tableStyleId>{08FB837D-C827-4EFA-A057-4D05807E0F7C}</a:tableStyleId>
              </a:tblPr>
              <a:tblGrid>
                <a:gridCol w="2628900">
                  <a:extLst>
                    <a:ext uri="{9D8B030D-6E8A-4147-A177-3AD203B41FA5}">
                      <a16:colId xmlns:a16="http://schemas.microsoft.com/office/drawing/2014/main" val="4031628211"/>
                    </a:ext>
                  </a:extLst>
                </a:gridCol>
                <a:gridCol w="2628900">
                  <a:extLst>
                    <a:ext uri="{9D8B030D-6E8A-4147-A177-3AD203B41FA5}">
                      <a16:colId xmlns:a16="http://schemas.microsoft.com/office/drawing/2014/main" val="2967352810"/>
                    </a:ext>
                  </a:extLst>
                </a:gridCol>
                <a:gridCol w="2628900">
                  <a:extLst>
                    <a:ext uri="{9D8B030D-6E8A-4147-A177-3AD203B41FA5}">
                      <a16:colId xmlns:a16="http://schemas.microsoft.com/office/drawing/2014/main" val="2745131493"/>
                    </a:ext>
                  </a:extLst>
                </a:gridCol>
                <a:gridCol w="2628900">
                  <a:extLst>
                    <a:ext uri="{9D8B030D-6E8A-4147-A177-3AD203B41FA5}">
                      <a16:colId xmlns:a16="http://schemas.microsoft.com/office/drawing/2014/main" val="340116515"/>
                    </a:ext>
                  </a:extLst>
                </a:gridCol>
              </a:tblGrid>
              <a:tr h="370840">
                <a:tc rowSpan="2">
                  <a:txBody>
                    <a:bodyPr/>
                    <a:lstStyle/>
                    <a:p>
                      <a:pPr marL="131445" marR="136525" indent="-131445" algn="ctr">
                        <a:spcAft>
                          <a:spcPts val="0"/>
                        </a:spcAft>
                      </a:pPr>
                      <a:r>
                        <a:rPr lang="fr-FR" sz="2400" dirty="0">
                          <a:effectLst/>
                        </a:rPr>
                        <a:t>  </a:t>
                      </a:r>
                    </a:p>
                    <a:p>
                      <a:pPr marL="131445" marR="136525" indent="-131445" algn="ctr">
                        <a:spcAft>
                          <a:spcPts val="0"/>
                        </a:spcAft>
                      </a:pPr>
                      <a:r>
                        <a:rPr lang="fr-FR" sz="2400" dirty="0">
                          <a:effectLst/>
                        </a:rPr>
                        <a:t>Agir: des repères pour l’enseignant</a:t>
                      </a:r>
                      <a:endParaRPr lang="fr-F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66675" marR="106045" algn="ctr">
                        <a:spcBef>
                          <a:spcPts val="5"/>
                        </a:spcBef>
                        <a:spcAft>
                          <a:spcPts val="0"/>
                        </a:spcAft>
                      </a:pPr>
                      <a:r>
                        <a:rPr lang="fr-FR" sz="1800" dirty="0">
                          <a:effectLst/>
                        </a:rPr>
                        <a:t>ETAPE 1 </a:t>
                      </a:r>
                    </a:p>
                    <a:p>
                      <a:pPr marL="66675" marR="106045" algn="ctr">
                        <a:spcBef>
                          <a:spcPts val="5"/>
                        </a:spcBef>
                        <a:spcAft>
                          <a:spcPts val="0"/>
                        </a:spcAft>
                      </a:pPr>
                      <a:r>
                        <a:rPr lang="fr-FR" sz="1800" baseline="0" dirty="0">
                          <a:effectLst/>
                        </a:rPr>
                        <a:t> autour de 2 / 3 ans</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chemeClr val="accent1">
                        <a:lumMod val="60000"/>
                        <a:lumOff val="40000"/>
                      </a:schemeClr>
                    </a:solidFill>
                  </a:tcPr>
                </a:tc>
                <a:tc>
                  <a:txBody>
                    <a:bodyPr/>
                    <a:lstStyle/>
                    <a:p>
                      <a:pPr marL="69850" marR="128905" indent="0" algn="ctr" defTabSz="914400" rtl="0" eaLnBrk="1" fontAlgn="auto" latinLnBrk="0" hangingPunct="1">
                        <a:lnSpc>
                          <a:spcPct val="100000"/>
                        </a:lnSpc>
                        <a:spcBef>
                          <a:spcPts val="5"/>
                        </a:spcBef>
                        <a:spcAft>
                          <a:spcPts val="0"/>
                        </a:spcAft>
                        <a:buClrTx/>
                        <a:buSzTx/>
                        <a:buFontTx/>
                        <a:buNone/>
                        <a:tabLst/>
                        <a:defRPr/>
                      </a:pPr>
                      <a:r>
                        <a:rPr lang="fr-FR" sz="1800" dirty="0">
                          <a:effectLst/>
                        </a:rPr>
                        <a:t>ETAPE 2 </a:t>
                      </a:r>
                    </a:p>
                    <a:p>
                      <a:pPr marL="69850" marR="128905" indent="0" algn="ctr" defTabSz="914400" rtl="0" eaLnBrk="1" fontAlgn="auto" latinLnBrk="0" hangingPunct="1">
                        <a:lnSpc>
                          <a:spcPct val="100000"/>
                        </a:lnSpc>
                        <a:spcBef>
                          <a:spcPts val="5"/>
                        </a:spcBef>
                        <a:spcAft>
                          <a:spcPts val="0"/>
                        </a:spcAft>
                        <a:buClrTx/>
                        <a:buSzTx/>
                        <a:buFontTx/>
                        <a:buNone/>
                        <a:tabLst/>
                        <a:defRPr/>
                      </a:pPr>
                      <a:r>
                        <a:rPr lang="fr-FR" sz="1800" baseline="0" dirty="0">
                          <a:effectLst/>
                        </a:rPr>
                        <a:t>autour de 3 / 4 ans</a:t>
                      </a:r>
                      <a:endParaRPr lang="fr-FR" sz="1800" dirty="0">
                        <a:effectLst/>
                      </a:endParaRPr>
                    </a:p>
                    <a:p>
                      <a:pPr marL="69850" marR="128905" algn="ctr">
                        <a:spcBef>
                          <a:spcPts val="5"/>
                        </a:spcBef>
                        <a:spcAft>
                          <a:spcPts val="0"/>
                        </a:spcAft>
                      </a:pP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chemeClr val="accent5">
                        <a:lumMod val="60000"/>
                        <a:lumOff val="40000"/>
                      </a:schemeClr>
                    </a:solidFill>
                  </a:tcPr>
                </a:tc>
                <a:tc>
                  <a:txBody>
                    <a:bodyPr/>
                    <a:lstStyle/>
                    <a:p>
                      <a:pPr marL="66675" marR="318135" indent="0" algn="ctr" defTabSz="914400" rtl="0" eaLnBrk="1" fontAlgn="auto" latinLnBrk="0" hangingPunct="1">
                        <a:lnSpc>
                          <a:spcPct val="100000"/>
                        </a:lnSpc>
                        <a:spcBef>
                          <a:spcPts val="5"/>
                        </a:spcBef>
                        <a:spcAft>
                          <a:spcPts val="0"/>
                        </a:spcAft>
                        <a:buClrTx/>
                        <a:buSzTx/>
                        <a:buFontTx/>
                        <a:buNone/>
                        <a:tabLst/>
                        <a:defRPr/>
                      </a:pPr>
                      <a:r>
                        <a:rPr lang="fr-FR" sz="1800" dirty="0">
                          <a:effectLst/>
                        </a:rPr>
                        <a:t>ETAPE 3</a:t>
                      </a:r>
                    </a:p>
                    <a:p>
                      <a:pPr marL="66675" marR="318135" indent="0" algn="ctr" defTabSz="914400" rtl="0" eaLnBrk="1" fontAlgn="auto" latinLnBrk="0" hangingPunct="1">
                        <a:lnSpc>
                          <a:spcPct val="100000"/>
                        </a:lnSpc>
                        <a:spcBef>
                          <a:spcPts val="5"/>
                        </a:spcBef>
                        <a:spcAft>
                          <a:spcPts val="0"/>
                        </a:spcAft>
                        <a:buClrTx/>
                        <a:buSzTx/>
                        <a:buFontTx/>
                        <a:buNone/>
                        <a:tabLst/>
                        <a:defRPr/>
                      </a:pPr>
                      <a:r>
                        <a:rPr lang="fr-FR" sz="1800" baseline="0" dirty="0">
                          <a:effectLst/>
                        </a:rPr>
                        <a:t> autour  de 4/5 ans</a:t>
                      </a:r>
                      <a:endParaRPr lang="fr-FR" sz="1800" dirty="0">
                        <a:effectLst/>
                      </a:endParaRPr>
                    </a:p>
                    <a:p>
                      <a:pPr marL="66675" marR="318135" algn="ctr">
                        <a:spcBef>
                          <a:spcPts val="5"/>
                        </a:spcBef>
                        <a:spcAft>
                          <a:spcPts val="0"/>
                        </a:spcAft>
                      </a:pP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rgbClr val="92D050"/>
                    </a:solidFill>
                  </a:tcPr>
                </a:tc>
                <a:extLst>
                  <a:ext uri="{0D108BD9-81ED-4DB2-BD59-A6C34878D82A}">
                    <a16:rowId xmlns:a16="http://schemas.microsoft.com/office/drawing/2014/main" val="2870663521"/>
                  </a:ext>
                </a:extLst>
              </a:tr>
              <a:tr h="741680">
                <a:tc vMerge="1">
                  <a:txBody>
                    <a:bodyPr/>
                    <a:lstStyle/>
                    <a:p>
                      <a:endParaRPr lang="fr-FR"/>
                    </a:p>
                  </a:txBody>
                  <a:tcPr/>
                </a:tc>
                <a:tc>
                  <a:txBody>
                    <a:bodyPr/>
                    <a:lstStyle/>
                    <a:p>
                      <a:pPr marL="66675" marR="106045" indent="0" algn="l" defTabSz="914400" rtl="0" eaLnBrk="1" fontAlgn="auto" latinLnBrk="0" hangingPunct="1">
                        <a:lnSpc>
                          <a:spcPct val="100000"/>
                        </a:lnSpc>
                        <a:spcBef>
                          <a:spcPts val="5"/>
                        </a:spcBef>
                        <a:spcAft>
                          <a:spcPts val="0"/>
                        </a:spcAft>
                        <a:buClrTx/>
                        <a:buSzTx/>
                        <a:buFontTx/>
                        <a:buNone/>
                        <a:tabLst/>
                        <a:defRPr/>
                      </a:pPr>
                      <a:r>
                        <a:rPr lang="fr-FR" sz="1600" dirty="0">
                          <a:effectLst/>
                        </a:rPr>
                        <a:t> Transporter, déplacer des objets en suivant un trajet</a:t>
                      </a:r>
                    </a:p>
                    <a:p>
                      <a:pPr marL="66675" marR="106045" indent="0" algn="ctr" defTabSz="914400" rtl="0" eaLnBrk="1" fontAlgn="auto" latinLnBrk="0" hangingPunct="1">
                        <a:lnSpc>
                          <a:spcPct val="100000"/>
                        </a:lnSpc>
                        <a:spcBef>
                          <a:spcPts val="5"/>
                        </a:spcBef>
                        <a:spcAft>
                          <a:spcPts val="0"/>
                        </a:spcAft>
                        <a:buClrTx/>
                        <a:buSzTx/>
                        <a:buFontTx/>
                        <a:buNone/>
                        <a:tabLst/>
                        <a:defRPr/>
                      </a:pPr>
                      <a:r>
                        <a:rPr lang="fr-FR" sz="1800" b="1" dirty="0">
                          <a:effectLst/>
                        </a:rPr>
                        <a:t>LES DEMENAGEURS</a:t>
                      </a:r>
                    </a:p>
                    <a:p>
                      <a:pPr marL="66675" marR="106045" algn="l">
                        <a:spcBef>
                          <a:spcPts val="5"/>
                        </a:spcBef>
                        <a:spcAft>
                          <a:spcPts val="0"/>
                        </a:spcAft>
                      </a:pPr>
                      <a:endParaRPr lang="fr-F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chemeClr val="accent1">
                        <a:lumMod val="60000"/>
                        <a:lumOff val="40000"/>
                      </a:schemeClr>
                    </a:solidFill>
                  </a:tcPr>
                </a:tc>
                <a:tc>
                  <a:txBody>
                    <a:bodyPr/>
                    <a:lstStyle/>
                    <a:p>
                      <a:pPr marL="69850" marR="128905" indent="0" algn="ctr" defTabSz="914400" rtl="0" eaLnBrk="1" fontAlgn="auto" latinLnBrk="0" hangingPunct="1">
                        <a:lnSpc>
                          <a:spcPct val="100000"/>
                        </a:lnSpc>
                        <a:spcBef>
                          <a:spcPts val="5"/>
                        </a:spcBef>
                        <a:spcAft>
                          <a:spcPts val="0"/>
                        </a:spcAft>
                        <a:buClrTx/>
                        <a:buSzTx/>
                        <a:buFontTx/>
                        <a:buNone/>
                        <a:tabLst/>
                        <a:defRPr/>
                      </a:pPr>
                      <a:r>
                        <a:rPr lang="fr-FR" sz="1400" dirty="0">
                          <a:effectLst/>
                        </a:rPr>
                        <a:t>s’opposer un contre un à distance, par médiation d’un objet ou en situation collective</a:t>
                      </a:r>
                    </a:p>
                    <a:p>
                      <a:pPr marL="69850" marR="128905" indent="0" algn="ctr" defTabSz="914400" rtl="0" eaLnBrk="1" fontAlgn="auto" latinLnBrk="0" hangingPunct="1">
                        <a:lnSpc>
                          <a:spcPct val="100000"/>
                        </a:lnSpc>
                        <a:spcBef>
                          <a:spcPts val="5"/>
                        </a:spcBef>
                        <a:spcAft>
                          <a:spcPts val="0"/>
                        </a:spcAft>
                        <a:buClrTx/>
                        <a:buSzTx/>
                        <a:buFontTx/>
                        <a:buNone/>
                        <a:tabLst/>
                        <a:defRPr/>
                      </a:pPr>
                      <a:r>
                        <a:rPr lang="fr-FR" sz="1800" b="1" dirty="0">
                          <a:effectLst/>
                        </a:rPr>
                        <a:t>DEHORS les DORMEURS</a:t>
                      </a:r>
                      <a:r>
                        <a:rPr lang="fr-FR" sz="1800" b="1" baseline="0" dirty="0">
                          <a:effectLst/>
                        </a:rPr>
                        <a:t> !</a:t>
                      </a:r>
                      <a:r>
                        <a:rPr lang="fr-FR" sz="1800" b="1" dirty="0">
                          <a:effectLst/>
                        </a:rPr>
                        <a:t> </a:t>
                      </a:r>
                    </a:p>
                    <a:p>
                      <a:pPr marL="69850" marR="128905" algn="ctr">
                        <a:spcBef>
                          <a:spcPts val="5"/>
                        </a:spcBef>
                        <a:spcAft>
                          <a:spcPts val="0"/>
                        </a:spcAft>
                      </a:pPr>
                      <a:r>
                        <a:rPr lang="fr-FR" sz="1600" dirty="0">
                          <a:effectLst/>
                        </a:rPr>
                        <a:t> </a:t>
                      </a:r>
                      <a:endParaRPr lang="fr-F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chemeClr val="accent5">
                        <a:lumMod val="60000"/>
                        <a:lumOff val="40000"/>
                      </a:schemeClr>
                    </a:solidFill>
                  </a:tcPr>
                </a:tc>
                <a:tc>
                  <a:txBody>
                    <a:bodyPr/>
                    <a:lstStyle/>
                    <a:p>
                      <a:pPr marL="66675" marR="318135" indent="0" algn="l" defTabSz="914400" rtl="0" eaLnBrk="1" fontAlgn="auto" latinLnBrk="0" hangingPunct="1">
                        <a:lnSpc>
                          <a:spcPct val="100000"/>
                        </a:lnSpc>
                        <a:spcBef>
                          <a:spcPts val="5"/>
                        </a:spcBef>
                        <a:spcAft>
                          <a:spcPts val="0"/>
                        </a:spcAft>
                        <a:buClrTx/>
                        <a:buSzTx/>
                        <a:buFontTx/>
                        <a:buNone/>
                        <a:tabLst/>
                        <a:defRPr/>
                      </a:pPr>
                      <a:r>
                        <a:rPr lang="fr-FR" sz="1600" dirty="0">
                          <a:effectLst/>
                        </a:rPr>
                        <a:t>Aller vers s’opposer directement un contre un:</a:t>
                      </a:r>
                    </a:p>
                    <a:p>
                      <a:pPr marL="66675" marR="318135" indent="0" algn="ctr" defTabSz="914400" rtl="0" eaLnBrk="1" fontAlgn="auto" latinLnBrk="0" hangingPunct="1">
                        <a:lnSpc>
                          <a:spcPct val="100000"/>
                        </a:lnSpc>
                        <a:spcBef>
                          <a:spcPts val="5"/>
                        </a:spcBef>
                        <a:spcAft>
                          <a:spcPts val="0"/>
                        </a:spcAft>
                        <a:buClrTx/>
                        <a:buSzTx/>
                        <a:buFontTx/>
                        <a:buNone/>
                        <a:tabLst/>
                        <a:defRPr/>
                      </a:pPr>
                      <a:r>
                        <a:rPr lang="fr-FR" sz="1800" b="1" dirty="0">
                          <a:effectLst/>
                        </a:rPr>
                        <a:t>JEU de la TORTUE</a:t>
                      </a:r>
                    </a:p>
                    <a:p>
                      <a:pPr marL="66675" marR="318135" algn="l">
                        <a:spcBef>
                          <a:spcPts val="5"/>
                        </a:spcBef>
                        <a:spcAft>
                          <a:spcPts val="0"/>
                        </a:spcAft>
                      </a:pPr>
                      <a:endParaRPr lang="fr-F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rgbClr val="92D050"/>
                    </a:solidFill>
                  </a:tcPr>
                </a:tc>
                <a:extLst>
                  <a:ext uri="{0D108BD9-81ED-4DB2-BD59-A6C34878D82A}">
                    <a16:rowId xmlns:a16="http://schemas.microsoft.com/office/drawing/2014/main" val="17306036"/>
                  </a:ext>
                </a:extLst>
              </a:tr>
              <a:tr h="370840">
                <a:tc>
                  <a:txBody>
                    <a:bodyPr/>
                    <a:lstStyle/>
                    <a:p>
                      <a:pPr marL="131445" marR="136525" indent="-131445" algn="ctr">
                        <a:spcAft>
                          <a:spcPts val="0"/>
                        </a:spcAft>
                      </a:pPr>
                      <a:r>
                        <a:rPr lang="fr-FR" sz="2400" dirty="0">
                          <a:effectLst/>
                        </a:rPr>
                        <a:t> </a:t>
                      </a:r>
                    </a:p>
                    <a:p>
                      <a:pPr marL="131445" marR="136525" indent="-131445" algn="ctr">
                        <a:spcAft>
                          <a:spcPts val="0"/>
                        </a:spcAft>
                      </a:pPr>
                      <a:r>
                        <a:rPr lang="fr-FR" sz="2400" dirty="0">
                          <a:effectLst/>
                        </a:rPr>
                        <a:t>Critère de réussite</a:t>
                      </a:r>
                      <a:endParaRPr lang="fr-FR"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342900" marR="106045" lvl="0" indent="-342900" algn="l">
                        <a:spcBef>
                          <a:spcPts val="5"/>
                        </a:spcBef>
                        <a:spcAft>
                          <a:spcPts val="0"/>
                        </a:spcAft>
                        <a:buFont typeface="Times New Roman" panose="02020603050405020304" pitchFamily="18" charset="0"/>
                        <a:buChar char="-"/>
                      </a:pPr>
                      <a:r>
                        <a:rPr lang="fr-FR" sz="1600" dirty="0">
                          <a:effectLst/>
                        </a:rPr>
                        <a:t>Transporter en continu un objet de la réserve à la maison</a:t>
                      </a:r>
                      <a:endParaRPr lang="fr-F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chemeClr val="accent1">
                        <a:lumMod val="60000"/>
                        <a:lumOff val="40000"/>
                      </a:schemeClr>
                    </a:solidFill>
                  </a:tcPr>
                </a:tc>
                <a:tc>
                  <a:txBody>
                    <a:bodyPr/>
                    <a:lstStyle/>
                    <a:p>
                      <a:pPr marL="342900" marR="128905" lvl="0" indent="-342900" algn="l">
                        <a:spcBef>
                          <a:spcPts val="5"/>
                        </a:spcBef>
                        <a:spcAft>
                          <a:spcPts val="0"/>
                        </a:spcAft>
                        <a:buFont typeface="Times New Roman" panose="02020603050405020304" pitchFamily="18" charset="0"/>
                        <a:buChar char="-"/>
                      </a:pPr>
                      <a:r>
                        <a:rPr lang="fr-FR" sz="1600" dirty="0">
                          <a:effectLst/>
                        </a:rPr>
                        <a:t>Sortir le plus de camarades des tapis en un temps déterminé</a:t>
                      </a:r>
                      <a:endParaRPr lang="fr-F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chemeClr val="accent5">
                        <a:lumMod val="60000"/>
                        <a:lumOff val="40000"/>
                      </a:schemeClr>
                    </a:solidFill>
                  </a:tcPr>
                </a:tc>
                <a:tc>
                  <a:txBody>
                    <a:bodyPr/>
                    <a:lstStyle/>
                    <a:p>
                      <a:pPr marL="342900" marR="318135" lvl="0" indent="-342900" algn="l">
                        <a:spcBef>
                          <a:spcPts val="5"/>
                        </a:spcBef>
                        <a:spcAft>
                          <a:spcPts val="0"/>
                        </a:spcAft>
                        <a:buFont typeface="Times New Roman" panose="02020603050405020304" pitchFamily="18" charset="0"/>
                        <a:buChar char="-"/>
                      </a:pPr>
                      <a:r>
                        <a:rPr lang="fr-FR" sz="1600" dirty="0">
                          <a:effectLst/>
                        </a:rPr>
                        <a:t>Pour la tortue : résister </a:t>
                      </a:r>
                    </a:p>
                    <a:p>
                      <a:pPr marL="342900" marR="318135" lvl="0" indent="-342900" algn="l">
                        <a:spcBef>
                          <a:spcPts val="5"/>
                        </a:spcBef>
                        <a:spcAft>
                          <a:spcPts val="0"/>
                        </a:spcAft>
                        <a:buFont typeface="Times New Roman" panose="02020603050405020304" pitchFamily="18" charset="0"/>
                        <a:buChar char="-"/>
                      </a:pPr>
                      <a:r>
                        <a:rPr lang="fr-FR" sz="1600" dirty="0">
                          <a:effectLst/>
                        </a:rPr>
                        <a:t>Pour le chasseur : retourner la tortue avant 15s</a:t>
                      </a:r>
                      <a:endParaRPr lang="fr-F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rgbClr val="92D050"/>
                    </a:solidFill>
                  </a:tcPr>
                </a:tc>
                <a:extLst>
                  <a:ext uri="{0D108BD9-81ED-4DB2-BD59-A6C34878D82A}">
                    <a16:rowId xmlns:a16="http://schemas.microsoft.com/office/drawing/2014/main" val="1716861771"/>
                  </a:ext>
                </a:extLst>
              </a:tr>
              <a:tr h="370840">
                <a:tc>
                  <a:txBody>
                    <a:bodyPr/>
                    <a:lstStyle/>
                    <a:p>
                      <a:pPr marL="131445" marR="136525" indent="-131445" algn="ctr">
                        <a:spcAft>
                          <a:spcPts val="0"/>
                        </a:spcAft>
                      </a:pPr>
                      <a:r>
                        <a:rPr lang="fr-FR" sz="2400" dirty="0">
                          <a:effectLst/>
                        </a:rPr>
                        <a:t> </a:t>
                      </a:r>
                    </a:p>
                    <a:p>
                      <a:pPr marL="131445" marR="136525" indent="-131445" algn="ctr">
                        <a:spcAft>
                          <a:spcPts val="0"/>
                        </a:spcAft>
                      </a:pPr>
                      <a:r>
                        <a:rPr lang="fr-FR" sz="2400" dirty="0">
                          <a:effectLst/>
                        </a:rPr>
                        <a:t>Règles d’efficacité en lien avec l’apprentissage moteur</a:t>
                      </a:r>
                      <a:endParaRPr lang="fr-FR"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342900" marR="106045" lvl="0" indent="-342900" algn="l">
                        <a:spcBef>
                          <a:spcPts val="5"/>
                        </a:spcBef>
                        <a:spcAft>
                          <a:spcPts val="0"/>
                        </a:spcAft>
                        <a:buFont typeface="Times New Roman" panose="02020603050405020304" pitchFamily="18" charset="0"/>
                        <a:buChar char="-"/>
                      </a:pPr>
                      <a:r>
                        <a:rPr lang="fr-FR" sz="1600" dirty="0">
                          <a:effectLst/>
                        </a:rPr>
                        <a:t>pousser sur les pieds et les mains en même temps</a:t>
                      </a:r>
                    </a:p>
                    <a:p>
                      <a:pPr marL="342900" marR="106045" lvl="0" indent="-342900" algn="l">
                        <a:spcBef>
                          <a:spcPts val="5"/>
                        </a:spcBef>
                        <a:spcAft>
                          <a:spcPts val="0"/>
                        </a:spcAft>
                        <a:buFont typeface="Times New Roman" panose="02020603050405020304" pitchFamily="18" charset="0"/>
                        <a:buChar char="-"/>
                      </a:pPr>
                      <a:r>
                        <a:rPr lang="fr-FR" sz="1600" dirty="0">
                          <a:effectLst/>
                        </a:rPr>
                        <a:t>mettre son pied devant pour pousser fort</a:t>
                      </a:r>
                    </a:p>
                    <a:p>
                      <a:pPr marL="342900" marR="106045" lvl="0" indent="-342900" algn="l">
                        <a:spcBef>
                          <a:spcPts val="5"/>
                        </a:spcBef>
                        <a:spcAft>
                          <a:spcPts val="0"/>
                        </a:spcAft>
                        <a:buFont typeface="Times New Roman" panose="02020603050405020304" pitchFamily="18" charset="0"/>
                        <a:buChar char="-"/>
                      </a:pPr>
                      <a:r>
                        <a:rPr lang="fr-FR" sz="1600" dirty="0">
                          <a:effectLst/>
                        </a:rPr>
                        <a:t>mettre son pied derrière pour tirer fort sans tomber</a:t>
                      </a:r>
                    </a:p>
                    <a:p>
                      <a:pPr marL="342900" marR="106045" lvl="0" indent="-342900" algn="l">
                        <a:spcBef>
                          <a:spcPts val="5"/>
                        </a:spcBef>
                        <a:spcAft>
                          <a:spcPts val="0"/>
                        </a:spcAft>
                        <a:buFont typeface="Times New Roman" panose="02020603050405020304" pitchFamily="18" charset="0"/>
                        <a:buChar char="-"/>
                      </a:pPr>
                      <a:r>
                        <a:rPr lang="fr-FR" sz="1600" dirty="0">
                          <a:effectLst/>
                        </a:rPr>
                        <a:t>porter sans occulter la vue</a:t>
                      </a:r>
                      <a:endParaRPr lang="fr-F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chemeClr val="accent1">
                        <a:lumMod val="60000"/>
                        <a:lumOff val="40000"/>
                      </a:schemeClr>
                    </a:solidFill>
                  </a:tcPr>
                </a:tc>
                <a:tc>
                  <a:txBody>
                    <a:bodyPr/>
                    <a:lstStyle/>
                    <a:p>
                      <a:pPr marL="69850" marR="128905" algn="l">
                        <a:spcBef>
                          <a:spcPts val="5"/>
                        </a:spcBef>
                        <a:spcAft>
                          <a:spcPts val="0"/>
                        </a:spcAft>
                      </a:pPr>
                      <a:r>
                        <a:rPr lang="fr-FR" sz="1600" dirty="0">
                          <a:effectLst/>
                        </a:rPr>
                        <a:t> - collaborer pour mieux réussir</a:t>
                      </a:r>
                    </a:p>
                    <a:p>
                      <a:pPr marL="355600" marR="128905" indent="-285750" algn="l">
                        <a:spcBef>
                          <a:spcPts val="5"/>
                        </a:spcBef>
                        <a:spcAft>
                          <a:spcPts val="0"/>
                        </a:spcAft>
                        <a:buFontTx/>
                        <a:buChar char="-"/>
                      </a:pPr>
                      <a:r>
                        <a:rPr lang="fr-FR" sz="1600" dirty="0">
                          <a:effectLst/>
                        </a:rPr>
                        <a:t>Tirer par les membres</a:t>
                      </a:r>
                    </a:p>
                    <a:p>
                      <a:pPr marL="355600" marR="128905" indent="-285750" algn="l">
                        <a:spcBef>
                          <a:spcPts val="5"/>
                        </a:spcBef>
                        <a:spcAft>
                          <a:spcPts val="0"/>
                        </a:spcAft>
                        <a:buFontTx/>
                        <a:buChar char="-"/>
                      </a:pPr>
                      <a:r>
                        <a:rPr lang="fr-FR" sz="1600" dirty="0">
                          <a:effectLst/>
                        </a:rPr>
                        <a:t>Pousser le corps, le faire rouler</a:t>
                      </a:r>
                    </a:p>
                    <a:p>
                      <a:pPr marL="355600" marR="128905" indent="-285750" algn="l">
                        <a:spcBef>
                          <a:spcPts val="5"/>
                        </a:spcBef>
                        <a:spcAft>
                          <a:spcPts val="0"/>
                        </a:spcAft>
                        <a:buFontTx/>
                        <a:buChar char="-"/>
                      </a:pPr>
                      <a:r>
                        <a:rPr lang="fr-FR" sz="1600" dirty="0">
                          <a:effectLst/>
                        </a:rPr>
                        <a:t>Porter à plusieurs</a:t>
                      </a:r>
                      <a:endParaRPr lang="fr-F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chemeClr val="accent5">
                        <a:lumMod val="60000"/>
                        <a:lumOff val="40000"/>
                      </a:schemeClr>
                    </a:solidFill>
                  </a:tcPr>
                </a:tc>
                <a:tc>
                  <a:txBody>
                    <a:bodyPr/>
                    <a:lstStyle/>
                    <a:p>
                      <a:pPr marL="342900" marR="318135" lvl="0" indent="-342900" algn="l">
                        <a:spcBef>
                          <a:spcPts val="5"/>
                        </a:spcBef>
                        <a:spcAft>
                          <a:spcPts val="0"/>
                        </a:spcAft>
                        <a:buFont typeface="Times New Roman" panose="02020603050405020304" pitchFamily="18" charset="0"/>
                        <a:buChar char="-"/>
                      </a:pPr>
                      <a:r>
                        <a:rPr lang="fr-FR" sz="1600" dirty="0">
                          <a:effectLst/>
                        </a:rPr>
                        <a:t>Être proche de son adversaire</a:t>
                      </a:r>
                    </a:p>
                    <a:p>
                      <a:pPr marL="342900" marR="318135" lvl="0" indent="-342900" algn="l">
                        <a:spcBef>
                          <a:spcPts val="5"/>
                        </a:spcBef>
                        <a:spcAft>
                          <a:spcPts val="0"/>
                        </a:spcAft>
                        <a:buFont typeface="Times New Roman" panose="02020603050405020304" pitchFamily="18" charset="0"/>
                        <a:buChar char="-"/>
                      </a:pPr>
                      <a:r>
                        <a:rPr lang="fr-FR" sz="1600" dirty="0">
                          <a:effectLst/>
                        </a:rPr>
                        <a:t>jouer sur tirer, pousser</a:t>
                      </a:r>
                    </a:p>
                    <a:p>
                      <a:pPr marL="342900" marR="318135" lvl="0" indent="-342900" algn="l">
                        <a:spcBef>
                          <a:spcPts val="5"/>
                        </a:spcBef>
                        <a:spcAft>
                          <a:spcPts val="0"/>
                        </a:spcAft>
                        <a:buFont typeface="Times New Roman" panose="02020603050405020304" pitchFamily="18" charset="0"/>
                        <a:buChar char="-"/>
                      </a:pPr>
                      <a:r>
                        <a:rPr lang="fr-FR" sz="1600" dirty="0">
                          <a:effectLst/>
                        </a:rPr>
                        <a:t>retourner en faisant perdre un contact au sol</a:t>
                      </a:r>
                      <a:endParaRPr lang="fr-F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rgbClr val="92D050"/>
                    </a:solidFill>
                  </a:tcPr>
                </a:tc>
                <a:extLst>
                  <a:ext uri="{0D108BD9-81ED-4DB2-BD59-A6C34878D82A}">
                    <a16:rowId xmlns:a16="http://schemas.microsoft.com/office/drawing/2014/main" val="2717055724"/>
                  </a:ext>
                </a:extLst>
              </a:tr>
            </a:tbl>
          </a:graphicData>
        </a:graphic>
      </p:graphicFrame>
    </p:spTree>
    <p:extLst>
      <p:ext uri="{BB962C8B-B14F-4D97-AF65-F5344CB8AC3E}">
        <p14:creationId xmlns:p14="http://schemas.microsoft.com/office/powerpoint/2010/main" val="34115723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90853E-EA01-844E-BBD2-1D3136A0D74D}"/>
              </a:ext>
            </a:extLst>
          </p:cNvPr>
          <p:cNvSpPr>
            <a:spLocks noGrp="1"/>
          </p:cNvSpPr>
          <p:nvPr>
            <p:ph type="title"/>
          </p:nvPr>
        </p:nvSpPr>
        <p:spPr/>
        <p:txBody>
          <a:bodyPr/>
          <a:lstStyle/>
          <a:p>
            <a:r>
              <a:rPr lang="fr-FR" sz="3200" dirty="0"/>
              <a:t>Un point de sécurité </a:t>
            </a:r>
            <a:r>
              <a:rPr lang="fr-FR" dirty="0">
                <a:hlinkClick r:id="rId2" action="ppaction://hlinksldjump"/>
              </a:rPr>
              <a:t>&lt;</a:t>
            </a:r>
            <a:endParaRPr lang="fr-FR" dirty="0"/>
          </a:p>
        </p:txBody>
      </p:sp>
      <p:sp>
        <p:nvSpPr>
          <p:cNvPr id="3" name="Espace réservé du contenu 2">
            <a:extLst>
              <a:ext uri="{FF2B5EF4-FFF2-40B4-BE49-F238E27FC236}">
                <a16:creationId xmlns:a16="http://schemas.microsoft.com/office/drawing/2014/main" id="{81F53B82-F57D-6D4B-A7B5-23F4EA524464}"/>
              </a:ext>
            </a:extLst>
          </p:cNvPr>
          <p:cNvSpPr>
            <a:spLocks noGrp="1"/>
          </p:cNvSpPr>
          <p:nvPr>
            <p:ph idx="1"/>
          </p:nvPr>
        </p:nvSpPr>
        <p:spPr>
          <a:xfrm>
            <a:off x="685801" y="1917700"/>
            <a:ext cx="10131425" cy="4434974"/>
          </a:xfrm>
        </p:spPr>
        <p:txBody>
          <a:bodyPr>
            <a:normAutofit fontScale="92500"/>
          </a:bodyPr>
          <a:lstStyle/>
          <a:p>
            <a:r>
              <a:rPr lang="fr-FR" sz="2400" dirty="0"/>
              <a:t>Bien organiser l’espace pour assurer la sécurité en matérialisant chaque zone de travail et les sens de déplacements empruntés par les élèves. </a:t>
            </a:r>
          </a:p>
          <a:p>
            <a:r>
              <a:rPr lang="fr-FR" sz="2400" dirty="0"/>
              <a:t>Donner des repères aux enfants en faisant appel à leur imaginaire (zone d’attente= ancienne maison/ réserve=camion de déménagement/ cible=nouvelle maison)</a:t>
            </a:r>
          </a:p>
          <a:p>
            <a:r>
              <a:rPr lang="fr-FR" sz="2400" dirty="0"/>
              <a:t>En fonction du nombre de tapis limiter l’effectif d’enfants et travailler par rotation</a:t>
            </a:r>
          </a:p>
          <a:p>
            <a:r>
              <a:rPr lang="fr-FR" sz="2400" dirty="0"/>
              <a:t>Matérialiser les espaces avec des couleurs différentes et des affiches pour illustrer les zones (maison /camion/, tanière avec ours/forêt, tortue)</a:t>
            </a:r>
          </a:p>
          <a:p>
            <a:r>
              <a:rPr lang="fr-FR" sz="2400" dirty="0"/>
              <a:t>Dans les oppositions rapprochées rappeler les règles de sécurité aux élèves (retirer les bijoux, les chaussures/ ne pas tirer les vêtements/ ne pas faire mal et se laisser faire mal.</a:t>
            </a:r>
            <a:endParaRPr lang="fr-FR" dirty="0"/>
          </a:p>
        </p:txBody>
      </p:sp>
    </p:spTree>
    <p:extLst>
      <p:ext uri="{BB962C8B-B14F-4D97-AF65-F5344CB8AC3E}">
        <p14:creationId xmlns:p14="http://schemas.microsoft.com/office/powerpoint/2010/main" val="10191920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90853E-EA01-844E-BBD2-1D3136A0D74D}"/>
              </a:ext>
            </a:extLst>
          </p:cNvPr>
          <p:cNvSpPr>
            <a:spLocks noGrp="1"/>
          </p:cNvSpPr>
          <p:nvPr>
            <p:ph type="title"/>
          </p:nvPr>
        </p:nvSpPr>
        <p:spPr>
          <a:xfrm>
            <a:off x="527537" y="66428"/>
            <a:ext cx="10131425" cy="1127404"/>
          </a:xfrm>
        </p:spPr>
        <p:txBody>
          <a:bodyPr>
            <a:normAutofit/>
          </a:bodyPr>
          <a:lstStyle/>
          <a:p>
            <a:r>
              <a:rPr lang="fr-FR" sz="3200" dirty="0"/>
              <a:t>La démarche</a:t>
            </a:r>
          </a:p>
        </p:txBody>
      </p:sp>
      <p:sp>
        <p:nvSpPr>
          <p:cNvPr id="6" name="Espace réservé du contenu 2"/>
          <p:cNvSpPr>
            <a:spLocks noGrp="1"/>
          </p:cNvSpPr>
          <p:nvPr>
            <p:ph idx="1"/>
          </p:nvPr>
        </p:nvSpPr>
        <p:spPr>
          <a:xfrm>
            <a:off x="375022" y="1371998"/>
            <a:ext cx="10861547" cy="489883"/>
          </a:xfrm>
        </p:spPr>
        <p:txBody>
          <a:bodyPr>
            <a:noAutofit/>
          </a:bodyPr>
          <a:lstStyle/>
          <a:p>
            <a:r>
              <a:rPr lang="fr-FR" sz="2000" dirty="0"/>
              <a:t>L’objectif est de faire émerger des savoirs à partir de points de comparaison. Nous nous servirons des critères d’observation, d’analyse des résultats pour guider les élèves.</a:t>
            </a:r>
          </a:p>
          <a:p>
            <a:endParaRPr lang="fr-FR" sz="2000" dirty="0"/>
          </a:p>
        </p:txBody>
      </p:sp>
      <p:graphicFrame>
        <p:nvGraphicFramePr>
          <p:cNvPr id="8" name="Tableau 7"/>
          <p:cNvGraphicFramePr>
            <a:graphicFrameLocks noGrp="1"/>
          </p:cNvGraphicFramePr>
          <p:nvPr>
            <p:extLst>
              <p:ext uri="{D42A27DB-BD31-4B8C-83A1-F6EECF244321}">
                <p14:modId xmlns:p14="http://schemas.microsoft.com/office/powerpoint/2010/main" val="550777427"/>
              </p:ext>
            </p:extLst>
          </p:nvPr>
        </p:nvGraphicFramePr>
        <p:xfrm>
          <a:off x="707522" y="2040047"/>
          <a:ext cx="10529047" cy="4267200"/>
        </p:xfrm>
        <a:graphic>
          <a:graphicData uri="http://schemas.openxmlformats.org/drawingml/2006/table">
            <a:tbl>
              <a:tblPr firstRow="1" firstCol="1" lastRow="1" lastCol="1" bandRow="1" bandCol="1">
                <a:tableStyleId>{5C22544A-7EE6-4342-B048-85BDC9FD1C3A}</a:tableStyleId>
              </a:tblPr>
              <a:tblGrid>
                <a:gridCol w="3375212">
                  <a:extLst>
                    <a:ext uri="{9D8B030D-6E8A-4147-A177-3AD203B41FA5}">
                      <a16:colId xmlns:a16="http://schemas.microsoft.com/office/drawing/2014/main" val="2850336941"/>
                    </a:ext>
                  </a:extLst>
                </a:gridCol>
                <a:gridCol w="3630706">
                  <a:extLst>
                    <a:ext uri="{9D8B030D-6E8A-4147-A177-3AD203B41FA5}">
                      <a16:colId xmlns:a16="http://schemas.microsoft.com/office/drawing/2014/main" val="2319410459"/>
                    </a:ext>
                  </a:extLst>
                </a:gridCol>
                <a:gridCol w="3523129">
                  <a:extLst>
                    <a:ext uri="{9D8B030D-6E8A-4147-A177-3AD203B41FA5}">
                      <a16:colId xmlns:a16="http://schemas.microsoft.com/office/drawing/2014/main" val="2779811061"/>
                    </a:ext>
                  </a:extLst>
                </a:gridCol>
              </a:tblGrid>
              <a:tr h="714649">
                <a:tc>
                  <a:txBody>
                    <a:bodyPr/>
                    <a:lstStyle/>
                    <a:p>
                      <a:pPr marL="131445" marR="136525" indent="-131445" algn="ctr">
                        <a:spcAft>
                          <a:spcPts val="0"/>
                        </a:spcAft>
                      </a:pPr>
                      <a:r>
                        <a:rPr lang="fr-FR" sz="2000" dirty="0">
                          <a:effectLst/>
                        </a:rPr>
                        <a:t> </a:t>
                      </a:r>
                    </a:p>
                    <a:p>
                      <a:pPr marL="131445" marR="136525" indent="-131445" algn="ctr">
                        <a:spcAft>
                          <a:spcPts val="0"/>
                        </a:spcAft>
                      </a:pPr>
                      <a:r>
                        <a:rPr lang="fr-FR" sz="2000" dirty="0">
                          <a:effectLst/>
                        </a:rPr>
                        <a:t> </a:t>
                      </a:r>
                      <a:r>
                        <a:rPr lang="fr-FR" sz="2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ETAPE 1 </a:t>
                      </a:r>
                    </a:p>
                    <a:p>
                      <a:pPr marL="66675" marR="106045" algn="ctr">
                        <a:spcBef>
                          <a:spcPts val="5"/>
                        </a:spcBef>
                        <a:spcAft>
                          <a:spcPts val="0"/>
                        </a:spcAft>
                      </a:pPr>
                      <a:r>
                        <a:rPr lang="fr-FR" sz="2000" baseline="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autour de 2 / 3 ans</a:t>
                      </a:r>
                      <a:endParaRPr lang="fr-FR" sz="2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66675" marR="106045" algn="ctr">
                        <a:spcBef>
                          <a:spcPts val="5"/>
                        </a:spcBef>
                        <a:spcAft>
                          <a:spcPts val="0"/>
                        </a:spcAft>
                      </a:pPr>
                      <a:endParaRPr lang="fr-FR" sz="2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rgbClr val="FF66CC"/>
                    </a:solidFill>
                  </a:tcPr>
                </a:tc>
                <a:tc>
                  <a:txBody>
                    <a:bodyPr/>
                    <a:lstStyle/>
                    <a:p>
                      <a:pPr marL="69850" marR="128905" indent="0" algn="ctr" defTabSz="914400" rtl="0" eaLnBrk="1" fontAlgn="auto" latinLnBrk="0" hangingPunct="1">
                        <a:lnSpc>
                          <a:spcPct val="100000"/>
                        </a:lnSpc>
                        <a:spcBef>
                          <a:spcPts val="5"/>
                        </a:spcBef>
                        <a:spcAft>
                          <a:spcPts val="0"/>
                        </a:spcAft>
                        <a:buClrTx/>
                        <a:buSzTx/>
                        <a:buFontTx/>
                        <a:buNone/>
                        <a:tabLst/>
                        <a:defRPr/>
                      </a:pPr>
                      <a:endParaRPr lang="fr-F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marR="128905" indent="0" algn="ctr" defTabSz="914400" rtl="0" eaLnBrk="1" fontAlgn="auto" latinLnBrk="0" hangingPunct="1">
                        <a:lnSpc>
                          <a:spcPct val="100000"/>
                        </a:lnSpc>
                        <a:spcBef>
                          <a:spcPts val="5"/>
                        </a:spcBef>
                        <a:spcAft>
                          <a:spcPts val="0"/>
                        </a:spcAft>
                        <a:buClrTx/>
                        <a:buSzTx/>
                        <a:buFontTx/>
                        <a:buNone/>
                        <a:tabLst/>
                        <a:defRPr/>
                      </a:pPr>
                      <a:r>
                        <a:rPr lang="fr-FR" sz="2000" dirty="0">
                          <a:effectLst/>
                          <a:latin typeface="Times New Roman" panose="02020603050405020304" pitchFamily="18" charset="0"/>
                          <a:ea typeface="Times New Roman" panose="02020603050405020304" pitchFamily="18" charset="0"/>
                          <a:cs typeface="Times New Roman" panose="02020603050405020304" pitchFamily="18" charset="0"/>
                        </a:rPr>
                        <a:t>ETAPE 2 </a:t>
                      </a:r>
                    </a:p>
                    <a:p>
                      <a:pPr marL="69850" marR="128905" indent="0" algn="ctr" defTabSz="914400" rtl="0" eaLnBrk="1" fontAlgn="auto" latinLnBrk="0" hangingPunct="1">
                        <a:lnSpc>
                          <a:spcPct val="100000"/>
                        </a:lnSpc>
                        <a:spcBef>
                          <a:spcPts val="5"/>
                        </a:spcBef>
                        <a:spcAft>
                          <a:spcPts val="0"/>
                        </a:spcAft>
                        <a:buClrTx/>
                        <a:buSzTx/>
                        <a:buFontTx/>
                        <a:buNone/>
                        <a:tabLst/>
                        <a:defRPr/>
                      </a:pPr>
                      <a:r>
                        <a:rPr lang="fr-FR" sz="2000" baseline="0" dirty="0">
                          <a:effectLst/>
                          <a:latin typeface="Times New Roman" panose="02020603050405020304" pitchFamily="18" charset="0"/>
                          <a:ea typeface="Times New Roman" panose="02020603050405020304" pitchFamily="18" charset="0"/>
                          <a:cs typeface="Times New Roman" panose="02020603050405020304" pitchFamily="18" charset="0"/>
                        </a:rPr>
                        <a:t>autour de 3 / 4 ans</a:t>
                      </a:r>
                      <a:endParaRPr lang="fr-F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marR="128905" algn="ctr">
                        <a:spcBef>
                          <a:spcPts val="5"/>
                        </a:spcBef>
                        <a:spcAft>
                          <a:spcPts val="0"/>
                        </a:spcAft>
                      </a:pPr>
                      <a:endParaRPr lang="fr-F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rgbClr val="B381D9"/>
                    </a:solidFill>
                  </a:tcPr>
                </a:tc>
                <a:tc>
                  <a:txBody>
                    <a:bodyPr/>
                    <a:lstStyle/>
                    <a:p>
                      <a:pPr marL="66675" marR="318135" indent="0" algn="ctr" defTabSz="914400" rtl="0" eaLnBrk="1" fontAlgn="auto" latinLnBrk="0" hangingPunct="1">
                        <a:lnSpc>
                          <a:spcPct val="100000"/>
                        </a:lnSpc>
                        <a:spcBef>
                          <a:spcPts val="5"/>
                        </a:spcBef>
                        <a:spcAft>
                          <a:spcPts val="0"/>
                        </a:spcAft>
                        <a:buClrTx/>
                        <a:buSzTx/>
                        <a:buFontTx/>
                        <a:buNone/>
                        <a:tabLst/>
                        <a:defRPr/>
                      </a:pPr>
                      <a:endParaRPr lang="fr-F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66675" marR="318135" indent="0" algn="ctr" defTabSz="914400" rtl="0" eaLnBrk="1" fontAlgn="auto" latinLnBrk="0" hangingPunct="1">
                        <a:lnSpc>
                          <a:spcPct val="100000"/>
                        </a:lnSpc>
                        <a:spcBef>
                          <a:spcPts val="5"/>
                        </a:spcBef>
                        <a:spcAft>
                          <a:spcPts val="0"/>
                        </a:spcAft>
                        <a:buClrTx/>
                        <a:buSzTx/>
                        <a:buFontTx/>
                        <a:buNone/>
                        <a:tabLst/>
                        <a:defRPr/>
                      </a:pPr>
                      <a:r>
                        <a:rPr lang="fr-FR" sz="2000" dirty="0">
                          <a:effectLst/>
                          <a:latin typeface="Times New Roman" panose="02020603050405020304" pitchFamily="18" charset="0"/>
                          <a:ea typeface="Times New Roman" panose="02020603050405020304" pitchFamily="18" charset="0"/>
                          <a:cs typeface="Times New Roman" panose="02020603050405020304" pitchFamily="18" charset="0"/>
                        </a:rPr>
                        <a:t>ETAPE 3</a:t>
                      </a:r>
                    </a:p>
                    <a:p>
                      <a:pPr marL="66675" marR="318135" indent="0" algn="ctr" defTabSz="914400" rtl="0" eaLnBrk="1" fontAlgn="auto" latinLnBrk="0" hangingPunct="1">
                        <a:lnSpc>
                          <a:spcPct val="100000"/>
                        </a:lnSpc>
                        <a:spcBef>
                          <a:spcPts val="5"/>
                        </a:spcBef>
                        <a:spcAft>
                          <a:spcPts val="0"/>
                        </a:spcAft>
                        <a:buClrTx/>
                        <a:buSzTx/>
                        <a:buFontTx/>
                        <a:buNone/>
                        <a:tabLst/>
                        <a:defRPr/>
                      </a:pPr>
                      <a:r>
                        <a:rPr lang="fr-FR" sz="2000" baseline="0" dirty="0">
                          <a:effectLst/>
                          <a:latin typeface="Times New Roman" panose="02020603050405020304" pitchFamily="18" charset="0"/>
                          <a:ea typeface="Times New Roman" panose="02020603050405020304" pitchFamily="18" charset="0"/>
                          <a:cs typeface="Times New Roman" panose="02020603050405020304" pitchFamily="18" charset="0"/>
                        </a:rPr>
                        <a:t> autour  de 4/5 ans</a:t>
                      </a:r>
                      <a:endParaRPr lang="fr-F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66675" marR="318135" algn="ctr">
                        <a:spcBef>
                          <a:spcPts val="5"/>
                        </a:spcBef>
                        <a:spcAft>
                          <a:spcPts val="0"/>
                        </a:spcAft>
                      </a:pPr>
                      <a:endParaRPr lang="fr-F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rgbClr val="A2D668"/>
                    </a:solidFill>
                  </a:tcPr>
                </a:tc>
                <a:extLst>
                  <a:ext uri="{0D108BD9-81ED-4DB2-BD59-A6C34878D82A}">
                    <a16:rowId xmlns:a16="http://schemas.microsoft.com/office/drawing/2014/main" val="3353508325"/>
                  </a:ext>
                </a:extLst>
              </a:tr>
              <a:tr h="769209">
                <a:tc>
                  <a:txBody>
                    <a:bodyPr/>
                    <a:lstStyle/>
                    <a:p>
                      <a:pPr marL="66675" marR="106045" indent="0" algn="ctr" defTabSz="914400" rtl="0" eaLnBrk="1" fontAlgn="auto" latinLnBrk="0" hangingPunct="1">
                        <a:lnSpc>
                          <a:spcPct val="100000"/>
                        </a:lnSpc>
                        <a:spcBef>
                          <a:spcPts val="5"/>
                        </a:spcBef>
                        <a:spcAft>
                          <a:spcPts val="0"/>
                        </a:spcAft>
                        <a:buClrTx/>
                        <a:buSzTx/>
                        <a:buFontTx/>
                        <a:buNone/>
                        <a:tabLst/>
                        <a:defRPr/>
                      </a:pPr>
                      <a:r>
                        <a:rPr lang="fr-FR" sz="2000" dirty="0">
                          <a:solidFill>
                            <a:schemeClr val="bg1"/>
                          </a:solidFill>
                          <a:effectLst/>
                        </a:rPr>
                        <a:t>Transporter, déplacer des objets en suivant un trajet</a:t>
                      </a:r>
                      <a:endParaRPr lang="fr-FR" sz="2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66675" marR="106045" algn="ctr">
                        <a:spcBef>
                          <a:spcPts val="5"/>
                        </a:spcBef>
                        <a:spcAft>
                          <a:spcPts val="0"/>
                        </a:spcAft>
                      </a:pPr>
                      <a:endParaRPr lang="fr-FR" sz="2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rgbClr val="FF66CC"/>
                    </a:solidFill>
                  </a:tcPr>
                </a:tc>
                <a:tc>
                  <a:txBody>
                    <a:bodyPr/>
                    <a:lstStyle/>
                    <a:p>
                      <a:pPr marL="69850" marR="128905" indent="0" algn="ctr" defTabSz="914400" rtl="0" eaLnBrk="1" fontAlgn="auto" latinLnBrk="0" hangingPunct="1">
                        <a:lnSpc>
                          <a:spcPct val="100000"/>
                        </a:lnSpc>
                        <a:spcBef>
                          <a:spcPts val="5"/>
                        </a:spcBef>
                        <a:spcAft>
                          <a:spcPts val="0"/>
                        </a:spcAft>
                        <a:buClrTx/>
                        <a:buSzTx/>
                        <a:buFontTx/>
                        <a:buNone/>
                        <a:tabLst/>
                        <a:defRPr/>
                      </a:pPr>
                      <a:r>
                        <a:rPr lang="fr-FR" sz="2000" dirty="0">
                          <a:solidFill>
                            <a:schemeClr val="bg1"/>
                          </a:solidFill>
                          <a:effectLst/>
                        </a:rPr>
                        <a:t> </a:t>
                      </a:r>
                      <a:r>
                        <a:rPr lang="fr-FR" sz="2000" b="1" dirty="0">
                          <a:solidFill>
                            <a:schemeClr val="bg1"/>
                          </a:solidFill>
                          <a:effectLst/>
                        </a:rPr>
                        <a:t>S’opposer un contre un à distance, par médiation d’un objet ou en situation collective</a:t>
                      </a:r>
                      <a:endParaRPr lang="fr-FR" sz="20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rgbClr val="B381D9"/>
                    </a:solidFill>
                  </a:tcPr>
                </a:tc>
                <a:tc>
                  <a:txBody>
                    <a:bodyPr/>
                    <a:lstStyle/>
                    <a:p>
                      <a:pPr marL="66675" marR="318135" indent="0" algn="ctr" defTabSz="914400" rtl="0" eaLnBrk="1" fontAlgn="auto" latinLnBrk="0" hangingPunct="1">
                        <a:lnSpc>
                          <a:spcPct val="100000"/>
                        </a:lnSpc>
                        <a:spcBef>
                          <a:spcPts val="5"/>
                        </a:spcBef>
                        <a:spcAft>
                          <a:spcPts val="0"/>
                        </a:spcAft>
                        <a:buClrTx/>
                        <a:buSzTx/>
                        <a:buFontTx/>
                        <a:buNone/>
                        <a:tabLst/>
                        <a:defRPr/>
                      </a:pPr>
                      <a:r>
                        <a:rPr lang="fr-FR" sz="2000" dirty="0">
                          <a:solidFill>
                            <a:schemeClr val="bg1"/>
                          </a:solidFill>
                          <a:effectLst/>
                        </a:rPr>
                        <a:t>S’opposer directement un contre un en contact rapproché</a:t>
                      </a:r>
                      <a:endParaRPr lang="fr-FR" sz="2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66675" marR="318135" algn="l">
                        <a:spcBef>
                          <a:spcPts val="5"/>
                        </a:spcBef>
                        <a:spcAft>
                          <a:spcPts val="0"/>
                        </a:spcAft>
                      </a:pPr>
                      <a:endParaRPr lang="fr-F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rgbClr val="A2D668"/>
                    </a:solidFill>
                  </a:tcPr>
                </a:tc>
                <a:extLst>
                  <a:ext uri="{0D108BD9-81ED-4DB2-BD59-A6C34878D82A}">
                    <a16:rowId xmlns:a16="http://schemas.microsoft.com/office/drawing/2014/main" val="4238392736"/>
                  </a:ext>
                </a:extLst>
              </a:tr>
              <a:tr h="833758">
                <a:tc>
                  <a:txBody>
                    <a:bodyPr/>
                    <a:lstStyle/>
                    <a:p>
                      <a:pPr marL="131445" marR="136525" indent="-131445" algn="l">
                        <a:spcAft>
                          <a:spcPts val="0"/>
                        </a:spcAft>
                      </a:pPr>
                      <a:r>
                        <a:rPr lang="fr-FR" sz="2000" dirty="0">
                          <a:effectLst/>
                        </a:rPr>
                        <a:t>             </a:t>
                      </a:r>
                      <a:r>
                        <a:rPr lang="fr-FR" sz="2000" dirty="0">
                          <a:solidFill>
                            <a:schemeClr val="tx1"/>
                          </a:solidFill>
                          <a:effectLst/>
                        </a:rPr>
                        <a:t>Les</a:t>
                      </a:r>
                      <a:r>
                        <a:rPr lang="fr-FR" sz="2000" baseline="0" dirty="0">
                          <a:solidFill>
                            <a:schemeClr val="tx1"/>
                          </a:solidFill>
                          <a:effectLst/>
                        </a:rPr>
                        <a:t> enfants sont invités à t</a:t>
                      </a:r>
                      <a:r>
                        <a:rPr lang="fr-FR" sz="2000" dirty="0">
                          <a:solidFill>
                            <a:schemeClr val="tx1"/>
                          </a:solidFill>
                          <a:effectLst/>
                        </a:rPr>
                        <a:t>ransporter en continu un meuble</a:t>
                      </a:r>
                      <a:r>
                        <a:rPr lang="fr-FR" sz="2000" baseline="0" dirty="0">
                          <a:solidFill>
                            <a:schemeClr val="tx1"/>
                          </a:solidFill>
                          <a:effectLst/>
                        </a:rPr>
                        <a:t> (objet)</a:t>
                      </a:r>
                      <a:r>
                        <a:rPr lang="fr-FR" sz="2000" dirty="0">
                          <a:solidFill>
                            <a:schemeClr val="tx1"/>
                          </a:solidFill>
                          <a:effectLst/>
                        </a:rPr>
                        <a:t> du</a:t>
                      </a:r>
                      <a:r>
                        <a:rPr lang="fr-FR" sz="2000" baseline="0" dirty="0">
                          <a:solidFill>
                            <a:schemeClr val="tx1"/>
                          </a:solidFill>
                          <a:effectLst/>
                        </a:rPr>
                        <a:t> camion(</a:t>
                      </a:r>
                      <a:r>
                        <a:rPr lang="fr-FR" sz="2000" dirty="0">
                          <a:solidFill>
                            <a:schemeClr val="tx1"/>
                          </a:solidFill>
                          <a:effectLst/>
                        </a:rPr>
                        <a:t> la réserve) à la nouvelle maison</a:t>
                      </a:r>
                      <a:endParaRPr lang="fr-FR"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rgbClr val="FF66CC"/>
                    </a:solidFill>
                  </a:tcPr>
                </a:tc>
                <a:tc>
                  <a:txBody>
                    <a:bodyPr/>
                    <a:lstStyle/>
                    <a:p>
                      <a:pPr marL="0" marR="128905" lvl="0" indent="0" algn="l">
                        <a:spcBef>
                          <a:spcPts val="5"/>
                        </a:spcBef>
                        <a:spcAft>
                          <a:spcPts val="0"/>
                        </a:spcAft>
                        <a:buFont typeface="Times New Roman" panose="02020603050405020304" pitchFamily="18" charset="0"/>
                        <a:buNone/>
                      </a:pPr>
                      <a:r>
                        <a:rPr lang="fr-FR" sz="2000" baseline="0" dirty="0">
                          <a:solidFill>
                            <a:schemeClr val="tx1"/>
                          </a:solidFill>
                          <a:effectLst/>
                        </a:rPr>
                        <a:t>                L</a:t>
                      </a:r>
                      <a:r>
                        <a:rPr lang="fr-FR" sz="2000" dirty="0">
                          <a:solidFill>
                            <a:schemeClr val="tx1"/>
                          </a:solidFill>
                          <a:effectLst/>
                        </a:rPr>
                        <a:t>es</a:t>
                      </a:r>
                      <a:r>
                        <a:rPr lang="fr-FR" sz="2000" baseline="0" dirty="0">
                          <a:solidFill>
                            <a:schemeClr val="tx1"/>
                          </a:solidFill>
                          <a:effectLst/>
                        </a:rPr>
                        <a:t> enfants doivent s</a:t>
                      </a:r>
                      <a:r>
                        <a:rPr lang="fr-FR" sz="2000" dirty="0">
                          <a:solidFill>
                            <a:schemeClr val="tx1"/>
                          </a:solidFill>
                          <a:effectLst/>
                        </a:rPr>
                        <a:t>ortir le plus d’ours endormis</a:t>
                      </a:r>
                      <a:r>
                        <a:rPr lang="fr-FR" sz="2000" baseline="0" dirty="0">
                          <a:solidFill>
                            <a:schemeClr val="tx1"/>
                          </a:solidFill>
                          <a:effectLst/>
                        </a:rPr>
                        <a:t> </a:t>
                      </a:r>
                      <a:r>
                        <a:rPr lang="fr-FR" sz="2000" dirty="0">
                          <a:solidFill>
                            <a:schemeClr val="tx1"/>
                          </a:solidFill>
                          <a:effectLst/>
                        </a:rPr>
                        <a:t> (camarades) de la tanière (zone</a:t>
                      </a:r>
                      <a:r>
                        <a:rPr lang="fr-FR" sz="2000" baseline="0" dirty="0">
                          <a:solidFill>
                            <a:schemeClr val="tx1"/>
                          </a:solidFill>
                          <a:effectLst/>
                        </a:rPr>
                        <a:t> matérialisée par les</a:t>
                      </a:r>
                      <a:r>
                        <a:rPr lang="fr-FR" sz="2000" dirty="0">
                          <a:solidFill>
                            <a:schemeClr val="tx1"/>
                          </a:solidFill>
                          <a:effectLst/>
                        </a:rPr>
                        <a:t> tapis) en un temps déterminé</a:t>
                      </a:r>
                      <a:endParaRPr lang="fr-FR"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rgbClr val="B381D9"/>
                    </a:solidFill>
                  </a:tcPr>
                </a:tc>
                <a:tc>
                  <a:txBody>
                    <a:bodyPr/>
                    <a:lstStyle/>
                    <a:p>
                      <a:pPr marL="0" marR="318135" lvl="0" indent="0" algn="l">
                        <a:spcBef>
                          <a:spcPts val="5"/>
                        </a:spcBef>
                        <a:spcAft>
                          <a:spcPts val="0"/>
                        </a:spcAft>
                        <a:buFont typeface="Times New Roman" panose="02020603050405020304" pitchFamily="18" charset="0"/>
                        <a:buNone/>
                      </a:pPr>
                      <a:r>
                        <a:rPr lang="fr-FR" sz="2000" dirty="0">
                          <a:solidFill>
                            <a:schemeClr val="tx1"/>
                          </a:solidFill>
                          <a:effectLst/>
                        </a:rPr>
                        <a:t>           Chaque</a:t>
                      </a:r>
                      <a:r>
                        <a:rPr lang="fr-FR" sz="2000" baseline="0" dirty="0">
                          <a:solidFill>
                            <a:schemeClr val="tx1"/>
                          </a:solidFill>
                          <a:effectLst/>
                        </a:rPr>
                        <a:t> enfant doit r</a:t>
                      </a:r>
                      <a:r>
                        <a:rPr lang="fr-FR" sz="2000" dirty="0">
                          <a:solidFill>
                            <a:schemeClr val="tx1"/>
                          </a:solidFill>
                          <a:effectLst/>
                        </a:rPr>
                        <a:t>etourner la tortue avant 15s alors qu’elle va vouloir résister pour protéger son</a:t>
                      </a:r>
                      <a:r>
                        <a:rPr lang="fr-FR" sz="2000" baseline="0" dirty="0">
                          <a:solidFill>
                            <a:schemeClr val="tx1"/>
                          </a:solidFill>
                          <a:effectLst/>
                        </a:rPr>
                        <a:t> œuf.</a:t>
                      </a:r>
                    </a:p>
                    <a:p>
                      <a:pPr marL="0" marR="318135" lvl="0" indent="0" algn="l">
                        <a:spcBef>
                          <a:spcPts val="5"/>
                        </a:spcBef>
                        <a:spcAft>
                          <a:spcPts val="0"/>
                        </a:spcAft>
                        <a:buFont typeface="Times New Roman" panose="02020603050405020304" pitchFamily="18" charset="0"/>
                        <a:buNone/>
                      </a:pPr>
                      <a:endParaRPr lang="fr-F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rgbClr val="A2D668"/>
                    </a:solidFill>
                  </a:tcPr>
                </a:tc>
                <a:extLst>
                  <a:ext uri="{0D108BD9-81ED-4DB2-BD59-A6C34878D82A}">
                    <a16:rowId xmlns:a16="http://schemas.microsoft.com/office/drawing/2014/main" val="225401656"/>
                  </a:ext>
                </a:extLst>
              </a:tr>
            </a:tbl>
          </a:graphicData>
        </a:graphic>
      </p:graphicFrame>
      <p:sp>
        <p:nvSpPr>
          <p:cNvPr id="3" name="ZoneTexte 2"/>
          <p:cNvSpPr txBox="1"/>
          <p:nvPr/>
        </p:nvSpPr>
        <p:spPr>
          <a:xfrm>
            <a:off x="9580728" y="4585648"/>
            <a:ext cx="805218" cy="369332"/>
          </a:xfrm>
          <a:prstGeom prst="rect">
            <a:avLst/>
          </a:prstGeom>
          <a:noFill/>
        </p:spPr>
        <p:txBody>
          <a:bodyPr wrap="square" rtlCol="0">
            <a:spAutoFit/>
          </a:bodyPr>
          <a:lstStyle/>
          <a:p>
            <a:r>
              <a:rPr lang="fr-FR" dirty="0">
                <a:hlinkClick r:id="rId2" action="ppaction://hlinksldjump"/>
              </a:rPr>
              <a:t>suite</a:t>
            </a:r>
            <a:endParaRPr lang="fr-FR" dirty="0"/>
          </a:p>
        </p:txBody>
      </p:sp>
    </p:spTree>
    <p:extLst>
      <p:ext uri="{BB962C8B-B14F-4D97-AF65-F5344CB8AC3E}">
        <p14:creationId xmlns:p14="http://schemas.microsoft.com/office/powerpoint/2010/main" val="42346396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90853E-EA01-844E-BBD2-1D3136A0D74D}"/>
              </a:ext>
            </a:extLst>
          </p:cNvPr>
          <p:cNvSpPr>
            <a:spLocks noGrp="1"/>
          </p:cNvSpPr>
          <p:nvPr>
            <p:ph type="title"/>
          </p:nvPr>
        </p:nvSpPr>
        <p:spPr>
          <a:xfrm>
            <a:off x="527537" y="66428"/>
            <a:ext cx="10131425" cy="1127404"/>
          </a:xfrm>
        </p:spPr>
        <p:txBody>
          <a:bodyPr>
            <a:normAutofit/>
          </a:bodyPr>
          <a:lstStyle/>
          <a:p>
            <a:r>
              <a:rPr lang="fr-FR" sz="3200" dirty="0"/>
              <a:t>La démarche </a:t>
            </a:r>
            <a:r>
              <a:rPr lang="fr-FR" sz="3200" dirty="0">
                <a:hlinkClick r:id="rId2" action="ppaction://hlinksldjump"/>
              </a:rPr>
              <a:t>&lt;</a:t>
            </a:r>
            <a:endParaRPr lang="fr-FR" sz="3200" dirty="0"/>
          </a:p>
        </p:txBody>
      </p:sp>
      <p:graphicFrame>
        <p:nvGraphicFramePr>
          <p:cNvPr id="8" name="Tableau 7"/>
          <p:cNvGraphicFramePr>
            <a:graphicFrameLocks noGrp="1"/>
          </p:cNvGraphicFramePr>
          <p:nvPr>
            <p:extLst>
              <p:ext uri="{D42A27DB-BD31-4B8C-83A1-F6EECF244321}">
                <p14:modId xmlns:p14="http://schemas.microsoft.com/office/powerpoint/2010/main" val="2813933277"/>
              </p:ext>
            </p:extLst>
          </p:nvPr>
        </p:nvGraphicFramePr>
        <p:xfrm>
          <a:off x="685800" y="1193832"/>
          <a:ext cx="10529047" cy="4907280"/>
        </p:xfrm>
        <a:graphic>
          <a:graphicData uri="http://schemas.openxmlformats.org/drawingml/2006/table">
            <a:tbl>
              <a:tblPr firstRow="1" firstCol="1" lastRow="1" lastCol="1" bandRow="1" bandCol="1">
                <a:tableStyleId>{5C22544A-7EE6-4342-B048-85BDC9FD1C3A}</a:tableStyleId>
              </a:tblPr>
              <a:tblGrid>
                <a:gridCol w="3375212">
                  <a:extLst>
                    <a:ext uri="{9D8B030D-6E8A-4147-A177-3AD203B41FA5}">
                      <a16:colId xmlns:a16="http://schemas.microsoft.com/office/drawing/2014/main" val="2850336941"/>
                    </a:ext>
                  </a:extLst>
                </a:gridCol>
                <a:gridCol w="3630706">
                  <a:extLst>
                    <a:ext uri="{9D8B030D-6E8A-4147-A177-3AD203B41FA5}">
                      <a16:colId xmlns:a16="http://schemas.microsoft.com/office/drawing/2014/main" val="2319410459"/>
                    </a:ext>
                  </a:extLst>
                </a:gridCol>
                <a:gridCol w="3523129">
                  <a:extLst>
                    <a:ext uri="{9D8B030D-6E8A-4147-A177-3AD203B41FA5}">
                      <a16:colId xmlns:a16="http://schemas.microsoft.com/office/drawing/2014/main" val="2779811061"/>
                    </a:ext>
                  </a:extLst>
                </a:gridCol>
              </a:tblGrid>
              <a:tr h="714649">
                <a:tc>
                  <a:txBody>
                    <a:bodyPr/>
                    <a:lstStyle/>
                    <a:p>
                      <a:pPr marL="131445" marR="136525" indent="-131445" algn="ctr">
                        <a:spcAft>
                          <a:spcPts val="0"/>
                        </a:spcAft>
                      </a:pPr>
                      <a:r>
                        <a:rPr lang="fr-FR" sz="1400" dirty="0">
                          <a:effectLst/>
                        </a:rPr>
                        <a:t> </a:t>
                      </a:r>
                    </a:p>
                    <a:p>
                      <a:pPr marL="131445" marR="136525" indent="-131445" algn="ctr">
                        <a:spcAft>
                          <a:spcPts val="0"/>
                        </a:spcAft>
                      </a:pPr>
                      <a:r>
                        <a:rPr lang="fr-FR" sz="1400" dirty="0">
                          <a:effectLst/>
                        </a:rPr>
                        <a:t> </a:t>
                      </a:r>
                      <a:r>
                        <a:rPr lang="fr-FR" sz="1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ETAPE 1 </a:t>
                      </a:r>
                    </a:p>
                    <a:p>
                      <a:pPr marL="66675" marR="106045" algn="ctr">
                        <a:spcBef>
                          <a:spcPts val="5"/>
                        </a:spcBef>
                        <a:spcAft>
                          <a:spcPts val="0"/>
                        </a:spcAft>
                      </a:pPr>
                      <a:r>
                        <a:rPr lang="fr-FR" sz="1400" baseline="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autour de 2 / 3 ans</a:t>
                      </a:r>
                      <a:endParaRPr lang="fr-FR" sz="1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66675" marR="106045" algn="ctr">
                        <a:spcBef>
                          <a:spcPts val="5"/>
                        </a:spcBef>
                        <a:spcAft>
                          <a:spcPts val="0"/>
                        </a:spcAft>
                      </a:pPr>
                      <a:endParaRPr lang="fr-FR" sz="1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rgbClr val="FF66CC"/>
                    </a:solidFill>
                  </a:tcPr>
                </a:tc>
                <a:tc>
                  <a:txBody>
                    <a:bodyPr/>
                    <a:lstStyle/>
                    <a:p>
                      <a:pPr marL="69850" marR="128905" indent="0" algn="ctr" defTabSz="914400" rtl="0" eaLnBrk="1" fontAlgn="auto" latinLnBrk="0" hangingPunct="1">
                        <a:lnSpc>
                          <a:spcPct val="100000"/>
                        </a:lnSpc>
                        <a:spcBef>
                          <a:spcPts val="5"/>
                        </a:spcBef>
                        <a:spcAft>
                          <a:spcPts val="0"/>
                        </a:spcAft>
                        <a:buClrTx/>
                        <a:buSzTx/>
                        <a:buFontTx/>
                        <a:buNone/>
                        <a:tabLst/>
                        <a:defRPr/>
                      </a:pPr>
                      <a:endParaRPr lang="fr-F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marR="128905" indent="0" algn="ctr" defTabSz="914400" rtl="0" eaLnBrk="1" fontAlgn="auto" latinLnBrk="0" hangingPunct="1">
                        <a:lnSpc>
                          <a:spcPct val="100000"/>
                        </a:lnSpc>
                        <a:spcBef>
                          <a:spcPts val="5"/>
                        </a:spcBef>
                        <a:spcAft>
                          <a:spcPts val="0"/>
                        </a:spcAft>
                        <a:buClrTx/>
                        <a:buSzTx/>
                        <a:buFontTx/>
                        <a:buNone/>
                        <a:tabLst/>
                        <a:defRPr/>
                      </a:pPr>
                      <a:r>
                        <a:rPr lang="fr-FR" sz="1400" dirty="0">
                          <a:effectLst/>
                          <a:latin typeface="Times New Roman" panose="02020603050405020304" pitchFamily="18" charset="0"/>
                          <a:ea typeface="Times New Roman" panose="02020603050405020304" pitchFamily="18" charset="0"/>
                          <a:cs typeface="Times New Roman" panose="02020603050405020304" pitchFamily="18" charset="0"/>
                        </a:rPr>
                        <a:t>ETAPE 2 </a:t>
                      </a:r>
                    </a:p>
                    <a:p>
                      <a:pPr marL="69850" marR="128905" indent="0" algn="ctr" defTabSz="914400" rtl="0" eaLnBrk="1" fontAlgn="auto" latinLnBrk="0" hangingPunct="1">
                        <a:lnSpc>
                          <a:spcPct val="100000"/>
                        </a:lnSpc>
                        <a:spcBef>
                          <a:spcPts val="5"/>
                        </a:spcBef>
                        <a:spcAft>
                          <a:spcPts val="0"/>
                        </a:spcAft>
                        <a:buClrTx/>
                        <a:buSzTx/>
                        <a:buFontTx/>
                        <a:buNone/>
                        <a:tabLst/>
                        <a:defRPr/>
                      </a:pPr>
                      <a:r>
                        <a:rPr lang="fr-FR" sz="1400" baseline="0" dirty="0">
                          <a:effectLst/>
                          <a:latin typeface="Times New Roman" panose="02020603050405020304" pitchFamily="18" charset="0"/>
                          <a:ea typeface="Times New Roman" panose="02020603050405020304" pitchFamily="18" charset="0"/>
                          <a:cs typeface="Times New Roman" panose="02020603050405020304" pitchFamily="18" charset="0"/>
                        </a:rPr>
                        <a:t>autour de 3 / 4 ans</a:t>
                      </a:r>
                      <a:endParaRPr lang="fr-F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marR="128905" algn="ctr">
                        <a:spcBef>
                          <a:spcPts val="5"/>
                        </a:spcBef>
                        <a:spcAft>
                          <a:spcPts val="0"/>
                        </a:spcAft>
                      </a:pPr>
                      <a:endParaRPr lang="fr-F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rgbClr val="B381D9"/>
                    </a:solidFill>
                  </a:tcPr>
                </a:tc>
                <a:tc>
                  <a:txBody>
                    <a:bodyPr/>
                    <a:lstStyle/>
                    <a:p>
                      <a:pPr marL="66675" marR="318135" indent="0" algn="ctr" defTabSz="914400" rtl="0" eaLnBrk="1" fontAlgn="auto" latinLnBrk="0" hangingPunct="1">
                        <a:lnSpc>
                          <a:spcPct val="100000"/>
                        </a:lnSpc>
                        <a:spcBef>
                          <a:spcPts val="5"/>
                        </a:spcBef>
                        <a:spcAft>
                          <a:spcPts val="0"/>
                        </a:spcAft>
                        <a:buClrTx/>
                        <a:buSzTx/>
                        <a:buFontTx/>
                        <a:buNone/>
                        <a:tabLst/>
                        <a:defRPr/>
                      </a:pPr>
                      <a:endParaRPr lang="fr-F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66675" marR="318135" indent="0" algn="ctr" defTabSz="914400" rtl="0" eaLnBrk="1" fontAlgn="auto" latinLnBrk="0" hangingPunct="1">
                        <a:lnSpc>
                          <a:spcPct val="100000"/>
                        </a:lnSpc>
                        <a:spcBef>
                          <a:spcPts val="5"/>
                        </a:spcBef>
                        <a:spcAft>
                          <a:spcPts val="0"/>
                        </a:spcAft>
                        <a:buClrTx/>
                        <a:buSzTx/>
                        <a:buFontTx/>
                        <a:buNone/>
                        <a:tabLst/>
                        <a:defRPr/>
                      </a:pPr>
                      <a:r>
                        <a:rPr lang="fr-FR" sz="1400" dirty="0">
                          <a:effectLst/>
                          <a:latin typeface="Times New Roman" panose="02020603050405020304" pitchFamily="18" charset="0"/>
                          <a:ea typeface="Times New Roman" panose="02020603050405020304" pitchFamily="18" charset="0"/>
                          <a:cs typeface="Times New Roman" panose="02020603050405020304" pitchFamily="18" charset="0"/>
                        </a:rPr>
                        <a:t>ETAPE 3</a:t>
                      </a:r>
                    </a:p>
                    <a:p>
                      <a:pPr marL="66675" marR="318135" indent="0" algn="ctr" defTabSz="914400" rtl="0" eaLnBrk="1" fontAlgn="auto" latinLnBrk="0" hangingPunct="1">
                        <a:lnSpc>
                          <a:spcPct val="100000"/>
                        </a:lnSpc>
                        <a:spcBef>
                          <a:spcPts val="5"/>
                        </a:spcBef>
                        <a:spcAft>
                          <a:spcPts val="0"/>
                        </a:spcAft>
                        <a:buClrTx/>
                        <a:buSzTx/>
                        <a:buFontTx/>
                        <a:buNone/>
                        <a:tabLst/>
                        <a:defRPr/>
                      </a:pPr>
                      <a:r>
                        <a:rPr lang="fr-FR" sz="1400" baseline="0" dirty="0">
                          <a:effectLst/>
                          <a:latin typeface="Times New Roman" panose="02020603050405020304" pitchFamily="18" charset="0"/>
                          <a:ea typeface="Times New Roman" panose="02020603050405020304" pitchFamily="18" charset="0"/>
                          <a:cs typeface="Times New Roman" panose="02020603050405020304" pitchFamily="18" charset="0"/>
                        </a:rPr>
                        <a:t> autour  de 4/5 ans</a:t>
                      </a:r>
                      <a:endParaRPr lang="fr-F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66675" marR="318135" algn="ctr">
                        <a:spcBef>
                          <a:spcPts val="5"/>
                        </a:spcBef>
                        <a:spcAft>
                          <a:spcPts val="0"/>
                        </a:spcAft>
                      </a:pPr>
                      <a:endParaRPr lang="fr-F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rgbClr val="A2D668"/>
                    </a:solidFill>
                  </a:tcPr>
                </a:tc>
                <a:extLst>
                  <a:ext uri="{0D108BD9-81ED-4DB2-BD59-A6C34878D82A}">
                    <a16:rowId xmlns:a16="http://schemas.microsoft.com/office/drawing/2014/main" val="3353508325"/>
                  </a:ext>
                </a:extLst>
              </a:tr>
              <a:tr h="321592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400" b="0" i="0" u="none" strike="noStrike" kern="1200" baseline="0" dirty="0">
                          <a:solidFill>
                            <a:schemeClr val="bg1"/>
                          </a:solidFill>
                          <a:latin typeface="+mn-lt"/>
                          <a:ea typeface="+mn-ea"/>
                          <a:cs typeface="+mn-cs"/>
                        </a:rPr>
                        <a:t>     L’objectif est de faire découvrir à l’élève le geste le plus adapté en le laissant , tester. Des interventions ponctuelles du PE,  enrichies de</a:t>
                      </a:r>
                      <a:r>
                        <a:rPr lang="fr-FR" sz="1400" b="0" dirty="0">
                          <a:solidFill>
                            <a:schemeClr val="bg1"/>
                          </a:solidFill>
                          <a:effectLst/>
                        </a:rPr>
                        <a:t> vidéos et de photos  prises pendant la séance  permettront de</a:t>
                      </a:r>
                      <a:r>
                        <a:rPr lang="fr-FR" sz="1400" b="0" baseline="0" dirty="0">
                          <a:solidFill>
                            <a:schemeClr val="bg1"/>
                          </a:solidFill>
                          <a:effectLst/>
                        </a:rPr>
                        <a:t> </a:t>
                      </a:r>
                      <a:r>
                        <a:rPr lang="fr-FR" sz="1400" b="0" dirty="0">
                          <a:solidFill>
                            <a:schemeClr val="bg1"/>
                          </a:solidFill>
                          <a:effectLst/>
                        </a:rPr>
                        <a:t>revenir en classe en langage et faire émerger les critères de réussite:</a:t>
                      </a:r>
                    </a:p>
                    <a:p>
                      <a:pPr marL="171450" indent="-171450">
                        <a:buFontTx/>
                        <a:buChar char="-"/>
                      </a:pPr>
                      <a:r>
                        <a:rPr lang="fr-FR" sz="1400" b="0" dirty="0">
                          <a:solidFill>
                            <a:schemeClr val="bg1"/>
                          </a:solidFill>
                          <a:effectLst/>
                        </a:rPr>
                        <a:t>pousser sur les pieds et les mains en même temps</a:t>
                      </a:r>
                    </a:p>
                    <a:p>
                      <a:pPr marL="171450" indent="-171450">
                        <a:buFontTx/>
                        <a:buChar char="-"/>
                      </a:pPr>
                      <a:r>
                        <a:rPr lang="fr-FR" sz="1400" b="0" dirty="0">
                          <a:solidFill>
                            <a:schemeClr val="bg1"/>
                          </a:solidFill>
                          <a:effectLst/>
                        </a:rPr>
                        <a:t>mettre son pied devant pour pousser fort</a:t>
                      </a:r>
                    </a:p>
                    <a:p>
                      <a:pPr marL="0" marR="106045" lvl="0" indent="0" algn="l">
                        <a:spcBef>
                          <a:spcPts val="5"/>
                        </a:spcBef>
                        <a:spcAft>
                          <a:spcPts val="0"/>
                        </a:spcAft>
                        <a:buFont typeface="Times New Roman" panose="02020603050405020304" pitchFamily="18" charset="0"/>
                        <a:buNone/>
                      </a:pPr>
                      <a:r>
                        <a:rPr lang="fr-FR" sz="1400" b="0" dirty="0">
                          <a:solidFill>
                            <a:schemeClr val="bg1"/>
                          </a:solidFill>
                          <a:effectLst/>
                        </a:rPr>
                        <a:t>-</a:t>
                      </a:r>
                      <a:r>
                        <a:rPr lang="fr-FR" sz="1400" b="0" baseline="0" dirty="0">
                          <a:solidFill>
                            <a:schemeClr val="bg1"/>
                          </a:solidFill>
                          <a:effectLst/>
                        </a:rPr>
                        <a:t>  </a:t>
                      </a:r>
                      <a:r>
                        <a:rPr lang="fr-FR" sz="1400" b="0" dirty="0">
                          <a:solidFill>
                            <a:schemeClr val="bg1"/>
                          </a:solidFill>
                          <a:effectLst/>
                        </a:rPr>
                        <a:t>mettre son pied derrière pour tirer fort sans tomber</a:t>
                      </a:r>
                    </a:p>
                    <a:p>
                      <a:pPr marL="171450" marR="106045" lvl="0" indent="-171450" algn="l">
                        <a:spcBef>
                          <a:spcPts val="5"/>
                        </a:spcBef>
                        <a:spcAft>
                          <a:spcPts val="0"/>
                        </a:spcAft>
                        <a:buFontTx/>
                        <a:buChar char="-"/>
                      </a:pPr>
                      <a:r>
                        <a:rPr lang="fr-FR" sz="1400" b="0" dirty="0">
                          <a:solidFill>
                            <a:schemeClr val="bg1"/>
                          </a:solidFill>
                          <a:effectLst/>
                        </a:rPr>
                        <a:t>porter sans occulter la vue</a:t>
                      </a:r>
                    </a:p>
                    <a:p>
                      <a:pPr marL="0" marR="106045" lvl="0" indent="0" algn="l">
                        <a:spcBef>
                          <a:spcPts val="5"/>
                        </a:spcBef>
                        <a:spcAft>
                          <a:spcPts val="0"/>
                        </a:spcAft>
                        <a:buFontTx/>
                        <a:buNone/>
                      </a:pPr>
                      <a:r>
                        <a:rPr lang="fr-FR" sz="1400" b="0" dirty="0">
                          <a:solidFill>
                            <a:schemeClr val="bg1"/>
                          </a:solidFill>
                          <a:effectLst/>
                        </a:rPr>
                        <a:t>Les meubles (objets) seront variés (cartons</a:t>
                      </a:r>
                      <a:r>
                        <a:rPr lang="fr-FR" sz="1400" b="0" baseline="0" dirty="0">
                          <a:solidFill>
                            <a:schemeClr val="bg1"/>
                          </a:solidFill>
                          <a:effectLst/>
                        </a:rPr>
                        <a:t> de différentes tailles) qui permettront de modifier  les comportements dans les déplacements. La route suivie par les déménageurs  sera modifiée (droite, avec virages, avec des obstacles…) pour provoquer des changements  d’actions.</a:t>
                      </a:r>
                      <a:endParaRPr lang="fr-FR" sz="1400" b="0" dirty="0">
                        <a:solidFill>
                          <a:schemeClr val="bg1"/>
                        </a:solidFill>
                        <a:effectLst/>
                      </a:endParaRPr>
                    </a:p>
                  </a:txBody>
                  <a:tcPr marL="0" marR="0" marT="0" marB="0">
                    <a:solidFill>
                      <a:srgbClr val="FF66CC"/>
                    </a:solidFill>
                  </a:tcPr>
                </a:tc>
                <a:tc>
                  <a:txBody>
                    <a:bodyPr/>
                    <a:lstStyle/>
                    <a:p>
                      <a:pPr marL="69850" marR="128905" algn="l">
                        <a:spcBef>
                          <a:spcPts val="5"/>
                        </a:spcBef>
                        <a:spcAft>
                          <a:spcPts val="0"/>
                        </a:spcAft>
                      </a:pPr>
                      <a:r>
                        <a:rPr lang="fr-FR" sz="1400" b="0" i="0" u="none" strike="noStrike" kern="1200" baseline="0" dirty="0">
                          <a:solidFill>
                            <a:schemeClr val="lt1"/>
                          </a:solidFill>
                          <a:latin typeface="+mn-lt"/>
                          <a:ea typeface="+mn-ea"/>
                          <a:cs typeface="+mn-cs"/>
                        </a:rPr>
                        <a:t>   </a:t>
                      </a:r>
                      <a:r>
                        <a:rPr lang="fr-FR" sz="1400" b="0" i="0" u="none" strike="noStrike" kern="1200" baseline="0" dirty="0">
                          <a:solidFill>
                            <a:schemeClr val="bg1"/>
                          </a:solidFill>
                          <a:latin typeface="+mn-lt"/>
                          <a:ea typeface="+mn-ea"/>
                          <a:cs typeface="+mn-cs"/>
                        </a:rPr>
                        <a:t>L’objectif est de faire découvrir à l’élève qu’en collaborant avec d’autres camarades il est plus rapide et efficace mais qu’il doit communiquer avec l’autre.</a:t>
                      </a:r>
                      <a:r>
                        <a:rPr lang="fr-FR" sz="1400" dirty="0">
                          <a:solidFill>
                            <a:schemeClr val="bg1"/>
                          </a:solidFill>
                          <a:effectLst/>
                        </a:rPr>
                        <a:t> </a:t>
                      </a:r>
                    </a:p>
                    <a:p>
                      <a:pPr marL="69850" marR="128905" indent="0" algn="l">
                        <a:spcBef>
                          <a:spcPts val="5"/>
                        </a:spcBef>
                        <a:spcAft>
                          <a:spcPts val="0"/>
                        </a:spcAft>
                        <a:buFontTx/>
                        <a:buNone/>
                      </a:pPr>
                      <a:r>
                        <a:rPr lang="fr-FR" sz="1400" b="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L’enseignant mettra en évidence  pendant</a:t>
                      </a:r>
                      <a:r>
                        <a:rPr lang="fr-FR" sz="1400" b="0" baseline="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la séance différentes façons de procéder en invitant à observer puis tester et comparer pour faire verbaliser les différentes actions motrices:</a:t>
                      </a:r>
                    </a:p>
                    <a:p>
                      <a:pPr marL="69850" marR="128905" indent="0" algn="l" defTabSz="914400" rtl="0" eaLnBrk="1" fontAlgn="auto" latinLnBrk="0" hangingPunct="1">
                        <a:lnSpc>
                          <a:spcPct val="100000"/>
                        </a:lnSpc>
                        <a:spcBef>
                          <a:spcPts val="5"/>
                        </a:spcBef>
                        <a:spcAft>
                          <a:spcPts val="0"/>
                        </a:spcAft>
                        <a:buClrTx/>
                        <a:buSzTx/>
                        <a:buFontTx/>
                        <a:buNone/>
                        <a:tabLst/>
                        <a:defRPr/>
                      </a:pPr>
                      <a:r>
                        <a:rPr lang="fr-FR" sz="1400" b="0" baseline="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1400" b="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Tirer par les membres</a:t>
                      </a:r>
                      <a:endParaRPr lang="fr-FR" sz="1400" b="0" baseline="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marR="128905" indent="0" algn="l">
                        <a:spcBef>
                          <a:spcPts val="5"/>
                        </a:spcBef>
                        <a:spcAft>
                          <a:spcPts val="0"/>
                        </a:spcAft>
                        <a:buFontTx/>
                        <a:buNone/>
                      </a:pPr>
                      <a:r>
                        <a:rPr lang="fr-FR" sz="1400" b="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Pousser le corps, le faire rouler</a:t>
                      </a:r>
                    </a:p>
                    <a:p>
                      <a:pPr marL="69850" marR="128905" indent="0" algn="l">
                        <a:spcBef>
                          <a:spcPts val="5"/>
                        </a:spcBef>
                        <a:spcAft>
                          <a:spcPts val="0"/>
                        </a:spcAft>
                        <a:buFontTx/>
                        <a:buNone/>
                      </a:pPr>
                      <a:r>
                        <a:rPr lang="fr-FR" sz="1400" b="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Porter à plusieurs</a:t>
                      </a:r>
                    </a:p>
                  </a:txBody>
                  <a:tcPr marL="0" marR="0" marT="0" marB="0">
                    <a:solidFill>
                      <a:srgbClr val="B381D9"/>
                    </a:solidFill>
                  </a:tcPr>
                </a:tc>
                <a:tc>
                  <a:txBody>
                    <a:bodyPr/>
                    <a:lstStyle/>
                    <a:p>
                      <a:pPr marL="0" marR="318135" lvl="0" indent="0" algn="l">
                        <a:spcBef>
                          <a:spcPts val="5"/>
                        </a:spcBef>
                        <a:spcAft>
                          <a:spcPts val="0"/>
                        </a:spcAft>
                        <a:buFont typeface="Times New Roman" panose="02020603050405020304" pitchFamily="18" charset="0"/>
                        <a:buNone/>
                      </a:pPr>
                      <a:r>
                        <a:rPr lang="fr-FR" sz="1400" b="0" baseline="0" dirty="0">
                          <a:solidFill>
                            <a:schemeClr val="bg1"/>
                          </a:solidFill>
                          <a:effectLst/>
                        </a:rPr>
                        <a:t>     L’</a:t>
                      </a:r>
                      <a:r>
                        <a:rPr lang="fr-FR" sz="1400" b="0" dirty="0">
                          <a:solidFill>
                            <a:schemeClr val="bg1"/>
                          </a:solidFill>
                          <a:effectLst/>
                        </a:rPr>
                        <a:t>’objectif est de permettre</a:t>
                      </a:r>
                      <a:r>
                        <a:rPr lang="fr-FR" sz="1400" b="0" baseline="0" dirty="0">
                          <a:solidFill>
                            <a:schemeClr val="bg1"/>
                          </a:solidFill>
                          <a:effectLst/>
                        </a:rPr>
                        <a:t> à l’enfant de tester, observer, comparer différentes actions pour choisir la plus efficace.</a:t>
                      </a:r>
                    </a:p>
                    <a:p>
                      <a:pPr marL="0" marR="318135" lvl="0" indent="0" algn="l">
                        <a:spcBef>
                          <a:spcPts val="5"/>
                        </a:spcBef>
                        <a:spcAft>
                          <a:spcPts val="0"/>
                        </a:spcAft>
                        <a:buFont typeface="Times New Roman" panose="02020603050405020304" pitchFamily="18" charset="0"/>
                        <a:buNone/>
                      </a:pPr>
                      <a:r>
                        <a:rPr lang="fr-FR" sz="1400" b="0" baseline="0" dirty="0">
                          <a:solidFill>
                            <a:schemeClr val="bg1"/>
                          </a:solidFill>
                          <a:effectLst/>
                        </a:rPr>
                        <a:t>  En observant ses camarades en action pendant la séance et en vidéo, il pourra verbaliser et prendre conscience  des actions motrices:</a:t>
                      </a:r>
                      <a:endParaRPr lang="fr-FR" sz="1400" b="0" dirty="0">
                        <a:solidFill>
                          <a:schemeClr val="bg1"/>
                        </a:solidFill>
                        <a:effectLst/>
                      </a:endParaRPr>
                    </a:p>
                    <a:p>
                      <a:pPr marL="342900" marR="318135" lvl="0" indent="-342900" algn="l">
                        <a:spcBef>
                          <a:spcPts val="5"/>
                        </a:spcBef>
                        <a:spcAft>
                          <a:spcPts val="0"/>
                        </a:spcAft>
                        <a:buFont typeface="Times New Roman" panose="02020603050405020304" pitchFamily="18" charset="0"/>
                        <a:buChar char="-"/>
                      </a:pPr>
                      <a:r>
                        <a:rPr lang="fr-FR" sz="1400" b="0" dirty="0">
                          <a:solidFill>
                            <a:schemeClr val="bg1"/>
                          </a:solidFill>
                          <a:effectLst/>
                        </a:rPr>
                        <a:t>jouer sur tirer, pousser</a:t>
                      </a:r>
                    </a:p>
                    <a:p>
                      <a:pPr marL="342900" marR="318135" lvl="0" indent="-342900" algn="l">
                        <a:spcBef>
                          <a:spcPts val="5"/>
                        </a:spcBef>
                        <a:spcAft>
                          <a:spcPts val="0"/>
                        </a:spcAft>
                        <a:buFont typeface="Times New Roman" panose="02020603050405020304" pitchFamily="18" charset="0"/>
                        <a:buChar char="-"/>
                      </a:pPr>
                      <a:r>
                        <a:rPr lang="fr-FR" sz="1400" b="0" dirty="0">
                          <a:solidFill>
                            <a:schemeClr val="bg1"/>
                          </a:solidFill>
                          <a:effectLst/>
                        </a:rPr>
                        <a:t>retourner en faisant perdre un contact au sol</a:t>
                      </a:r>
                    </a:p>
                    <a:p>
                      <a:pPr marL="342900" marR="318135" lvl="0" indent="-342900" algn="l">
                        <a:spcBef>
                          <a:spcPts val="5"/>
                        </a:spcBef>
                        <a:spcAft>
                          <a:spcPts val="0"/>
                        </a:spcAft>
                        <a:buFont typeface="Times New Roman" panose="02020603050405020304" pitchFamily="18" charset="0"/>
                        <a:buChar char="-"/>
                      </a:pPr>
                      <a:r>
                        <a:rPr lang="fr-FR" sz="1400" b="0" dirty="0">
                          <a:solidFill>
                            <a:schemeClr val="bg1"/>
                          </a:solidFill>
                          <a:effectLst/>
                        </a:rPr>
                        <a:t>immobiliser en écrasant l’adversaire</a:t>
                      </a:r>
                      <a:endParaRPr lang="fr-FR" sz="1400" b="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rgbClr val="A2D668"/>
                    </a:solidFill>
                  </a:tcPr>
                </a:tc>
                <a:extLst>
                  <a:ext uri="{0D108BD9-81ED-4DB2-BD59-A6C34878D82A}">
                    <a16:rowId xmlns:a16="http://schemas.microsoft.com/office/drawing/2014/main" val="1442689840"/>
                  </a:ext>
                </a:extLst>
              </a:tr>
            </a:tbl>
          </a:graphicData>
        </a:graphic>
      </p:graphicFrame>
    </p:spTree>
    <p:extLst>
      <p:ext uri="{BB962C8B-B14F-4D97-AF65-F5344CB8AC3E}">
        <p14:creationId xmlns:p14="http://schemas.microsoft.com/office/powerpoint/2010/main" val="29297163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47C06A-8412-B24F-93C4-9FB4453BD762}"/>
              </a:ext>
            </a:extLst>
          </p:cNvPr>
          <p:cNvSpPr>
            <a:spLocks noGrp="1"/>
          </p:cNvSpPr>
          <p:nvPr>
            <p:ph type="title"/>
          </p:nvPr>
        </p:nvSpPr>
        <p:spPr/>
        <p:txBody>
          <a:bodyPr/>
          <a:lstStyle/>
          <a:p>
            <a:r>
              <a:rPr lang="fr-FR" dirty="0"/>
              <a:t>3-Un travail sur le lexique </a:t>
            </a:r>
            <a:r>
              <a:rPr lang="fr-FR" dirty="0">
                <a:hlinkClick r:id="rId2" action="ppaction://hlinksldjump"/>
              </a:rPr>
              <a:t>&lt;</a:t>
            </a:r>
            <a:endParaRPr lang="fr-FR" dirty="0"/>
          </a:p>
        </p:txBody>
      </p:sp>
      <p:sp>
        <p:nvSpPr>
          <p:cNvPr id="3" name="Espace réservé du contenu 2">
            <a:extLst>
              <a:ext uri="{FF2B5EF4-FFF2-40B4-BE49-F238E27FC236}">
                <a16:creationId xmlns:a16="http://schemas.microsoft.com/office/drawing/2014/main" id="{A69FE437-AA5C-8543-9195-79A5F4794ED3}"/>
              </a:ext>
            </a:extLst>
          </p:cNvPr>
          <p:cNvSpPr>
            <a:spLocks noGrp="1"/>
          </p:cNvSpPr>
          <p:nvPr>
            <p:ph idx="1"/>
          </p:nvPr>
        </p:nvSpPr>
        <p:spPr>
          <a:xfrm>
            <a:off x="275897" y="449318"/>
            <a:ext cx="10885816" cy="4390696"/>
          </a:xfrm>
        </p:spPr>
        <p:txBody>
          <a:bodyPr>
            <a:normAutofit/>
          </a:bodyPr>
          <a:lstStyle/>
          <a:p>
            <a:r>
              <a:rPr lang="fr-FR" sz="2800" dirty="0"/>
              <a:t>Une carte </a:t>
            </a:r>
            <a:r>
              <a:rPr lang="fr-FR" sz="2800" dirty="0">
                <a:hlinkClick r:id="rId3" action="ppaction://hlinksldjump"/>
              </a:rPr>
              <a:t>+</a:t>
            </a:r>
            <a:endParaRPr lang="fr-FR" sz="2800" dirty="0"/>
          </a:p>
          <a:p>
            <a:r>
              <a:rPr lang="fr-FR" sz="2800" dirty="0"/>
              <a:t>Illustration d’un lexique au regard des 3 étapes </a:t>
            </a:r>
            <a:r>
              <a:rPr lang="fr-FR" sz="2800" dirty="0">
                <a:hlinkClick r:id="rId4" action="ppaction://hlinksldjump"/>
              </a:rPr>
              <a:t>+</a:t>
            </a:r>
            <a:endParaRPr lang="fr-FR" sz="2800" dirty="0"/>
          </a:p>
          <a:p>
            <a:r>
              <a:rPr lang="fr-FR" sz="2800" dirty="0"/>
              <a:t>Le carnet du champion </a:t>
            </a:r>
            <a:r>
              <a:rPr lang="fr-FR" sz="2800" dirty="0">
                <a:hlinkClick r:id="rId5" action="ppaction://hlinksldjump"/>
              </a:rPr>
              <a:t>+</a:t>
            </a:r>
            <a:endParaRPr lang="fr-FR" sz="2800" dirty="0"/>
          </a:p>
        </p:txBody>
      </p:sp>
    </p:spTree>
    <p:extLst>
      <p:ext uri="{BB962C8B-B14F-4D97-AF65-F5344CB8AC3E}">
        <p14:creationId xmlns:p14="http://schemas.microsoft.com/office/powerpoint/2010/main" val="80016164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2A8F3C-0739-B04E-AA2C-031F40512C87}"/>
              </a:ext>
            </a:extLst>
          </p:cNvPr>
          <p:cNvSpPr>
            <a:spLocks noGrp="1"/>
          </p:cNvSpPr>
          <p:nvPr>
            <p:ph type="title"/>
          </p:nvPr>
        </p:nvSpPr>
        <p:spPr>
          <a:xfrm>
            <a:off x="744243" y="199089"/>
            <a:ext cx="10131425" cy="1094116"/>
          </a:xfrm>
        </p:spPr>
        <p:txBody>
          <a:bodyPr>
            <a:normAutofit/>
          </a:bodyPr>
          <a:lstStyle/>
          <a:p>
            <a:r>
              <a:rPr lang="fr-FR" sz="3200" dirty="0"/>
              <a:t>Une carte mentale pour construire le lexique de la </a:t>
            </a:r>
            <a:r>
              <a:rPr lang="fr-FR" sz="3200" dirty="0" err="1"/>
              <a:t>motricite</a:t>
            </a:r>
            <a:r>
              <a:rPr lang="fr-FR" sz="3200" dirty="0"/>
              <a:t>. </a:t>
            </a:r>
            <a:r>
              <a:rPr lang="fr-FR" sz="3200" dirty="0">
                <a:hlinkClick r:id="rId2" action="ppaction://hlinksldjump"/>
              </a:rPr>
              <a:t>&lt;</a:t>
            </a:r>
            <a:r>
              <a:rPr lang="fr-FR" sz="3200" dirty="0"/>
              <a:t>  </a:t>
            </a:r>
          </a:p>
        </p:txBody>
      </p:sp>
      <p:sp>
        <p:nvSpPr>
          <p:cNvPr id="24" name="Ellipse 23"/>
          <p:cNvSpPr/>
          <p:nvPr/>
        </p:nvSpPr>
        <p:spPr>
          <a:xfrm>
            <a:off x="4976741" y="3361403"/>
            <a:ext cx="2521338" cy="14805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t>S’OPPOSER</a:t>
            </a:r>
          </a:p>
        </p:txBody>
      </p:sp>
      <p:sp>
        <p:nvSpPr>
          <p:cNvPr id="25" name="Ellipse 24"/>
          <p:cNvSpPr/>
          <p:nvPr/>
        </p:nvSpPr>
        <p:spPr>
          <a:xfrm>
            <a:off x="498594" y="1937645"/>
            <a:ext cx="3024553" cy="1294229"/>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MATERIEL:</a:t>
            </a:r>
          </a:p>
          <a:p>
            <a:pPr algn="ctr"/>
            <a:r>
              <a:rPr lang="fr-FR" sz="1200" dirty="0"/>
              <a:t>Cartons, tapis, ballons, caisse, anneaux, balles, quilles, sacs de graine, corde, plots</a:t>
            </a:r>
          </a:p>
        </p:txBody>
      </p:sp>
      <p:sp>
        <p:nvSpPr>
          <p:cNvPr id="26" name="Ellipse 25"/>
          <p:cNvSpPr/>
          <p:nvPr/>
        </p:nvSpPr>
        <p:spPr>
          <a:xfrm>
            <a:off x="8033826" y="836023"/>
            <a:ext cx="3319974" cy="1940873"/>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ACTIONS:  </a:t>
            </a:r>
            <a:r>
              <a:rPr lang="fr-FR" sz="1200" dirty="0"/>
              <a:t>pousser, tirer, porter, retourner, résister, se laisser faire</a:t>
            </a:r>
          </a:p>
          <a:p>
            <a:pPr algn="ctr"/>
            <a:r>
              <a:rPr lang="fr-FR" sz="1200" dirty="0"/>
              <a:t>soulever, se déplacer, attraper, immobiliser, bloquer, cacher, courir, prendre, déposer, mettre, faire glisser, plier, fléchir, s’agenouiller, s’approcher.</a:t>
            </a:r>
          </a:p>
        </p:txBody>
      </p:sp>
      <p:sp>
        <p:nvSpPr>
          <p:cNvPr id="27" name="Ellipse 26"/>
          <p:cNvSpPr/>
          <p:nvPr/>
        </p:nvSpPr>
        <p:spPr>
          <a:xfrm>
            <a:off x="8823163" y="2884499"/>
            <a:ext cx="3235569" cy="1448227"/>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RESULTAT DE L’ACTION: </a:t>
            </a:r>
            <a:r>
              <a:rPr lang="fr-FR" sz="1200" dirty="0"/>
              <a:t>être rapide, surprendre l’adversaire, enchaîner les actions</a:t>
            </a:r>
          </a:p>
        </p:txBody>
      </p:sp>
      <p:sp>
        <p:nvSpPr>
          <p:cNvPr id="28" name="Ellipse 27"/>
          <p:cNvSpPr/>
          <p:nvPr/>
        </p:nvSpPr>
        <p:spPr>
          <a:xfrm>
            <a:off x="8375265" y="4439685"/>
            <a:ext cx="3404381" cy="1476773"/>
          </a:xfrm>
          <a:prstGeom prst="ellipse">
            <a:avLst/>
          </a:prstGeom>
          <a:solidFill>
            <a:srgbClr val="FF66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REGLES D’EFFICACITE: </a:t>
            </a:r>
            <a:r>
              <a:rPr lang="fr-FR" sz="1200" dirty="0"/>
              <a:t>pousser fort, tirer fort</a:t>
            </a:r>
            <a:r>
              <a:rPr lang="fr-FR" dirty="0"/>
              <a:t>,</a:t>
            </a:r>
            <a:r>
              <a:rPr lang="fr-FR" sz="1200" dirty="0"/>
              <a:t> soulever ensemble, porter à plusieurs, tirer à deux, retirer un appui pour retourner, alterner tirer/pousser, être proche du corps de la tortue</a:t>
            </a:r>
            <a:endParaRPr lang="fr-FR" dirty="0"/>
          </a:p>
        </p:txBody>
      </p:sp>
      <p:sp>
        <p:nvSpPr>
          <p:cNvPr id="29" name="Ellipse 28"/>
          <p:cNvSpPr/>
          <p:nvPr/>
        </p:nvSpPr>
        <p:spPr>
          <a:xfrm>
            <a:off x="6028444" y="5459053"/>
            <a:ext cx="2939271" cy="1288477"/>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DIFFERENTES PARTIES DU CORPS: </a:t>
            </a:r>
            <a:r>
              <a:rPr lang="fr-FR" sz="1200" dirty="0"/>
              <a:t>bras, jambes, pieds, épaules, genoux</a:t>
            </a:r>
          </a:p>
        </p:txBody>
      </p:sp>
      <p:sp>
        <p:nvSpPr>
          <p:cNvPr id="30" name="Ellipse 29"/>
          <p:cNvSpPr/>
          <p:nvPr/>
        </p:nvSpPr>
        <p:spPr>
          <a:xfrm>
            <a:off x="1062478" y="4744363"/>
            <a:ext cx="2053882" cy="128847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TEMPS: </a:t>
            </a:r>
            <a:r>
              <a:rPr lang="fr-FR" sz="1200" dirty="0"/>
              <a:t>avant la fin, le plus vite possible</a:t>
            </a:r>
          </a:p>
        </p:txBody>
      </p:sp>
      <p:sp>
        <p:nvSpPr>
          <p:cNvPr id="31" name="Ellipse 30"/>
          <p:cNvSpPr/>
          <p:nvPr/>
        </p:nvSpPr>
        <p:spPr>
          <a:xfrm>
            <a:off x="51142" y="3387214"/>
            <a:ext cx="2976490" cy="1288477"/>
          </a:xfrm>
          <a:prstGeom prst="ellipse">
            <a:avLst/>
          </a:prstGeom>
          <a:solidFill>
            <a:srgbClr val="FF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ESPACE: </a:t>
            </a:r>
            <a:r>
              <a:rPr lang="fr-FR" sz="1200" dirty="0"/>
              <a:t>devant, derrière,</a:t>
            </a:r>
          </a:p>
          <a:p>
            <a:pPr algn="ctr"/>
            <a:r>
              <a:rPr lang="fr-FR" sz="1200" dirty="0"/>
              <a:t>dans , dedans, à l’intérieur, à l’extérieur,  sous, sur, autour, dessus, au-dessus,  à côté de </a:t>
            </a:r>
          </a:p>
        </p:txBody>
      </p:sp>
      <p:sp>
        <p:nvSpPr>
          <p:cNvPr id="32" name="Ellipse 31"/>
          <p:cNvSpPr/>
          <p:nvPr/>
        </p:nvSpPr>
        <p:spPr>
          <a:xfrm>
            <a:off x="3685734" y="1282065"/>
            <a:ext cx="4248443" cy="16024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SECURITE ORGANISATION: </a:t>
            </a:r>
            <a:r>
              <a:rPr lang="fr-FR" sz="1200" dirty="0"/>
              <a:t>suivre le parcours/chemin/route,  rester dans son trou, ne pas faire mal, ne pas se laisser faire mal, ne pas tirer les vêtements, ne pas attraper par la tête</a:t>
            </a:r>
          </a:p>
        </p:txBody>
      </p:sp>
      <p:cxnSp>
        <p:nvCxnSpPr>
          <p:cNvPr id="33" name="Connecteur droit 32"/>
          <p:cNvCxnSpPr>
            <a:endCxn id="24" idx="1"/>
          </p:cNvCxnSpPr>
          <p:nvPr/>
        </p:nvCxnSpPr>
        <p:spPr>
          <a:xfrm>
            <a:off x="3334043" y="2884499"/>
            <a:ext cx="2011939" cy="693720"/>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34" name="Connecteur droit 33"/>
          <p:cNvCxnSpPr>
            <a:stCxn id="31" idx="6"/>
            <a:endCxn id="24" idx="2"/>
          </p:cNvCxnSpPr>
          <p:nvPr/>
        </p:nvCxnSpPr>
        <p:spPr>
          <a:xfrm>
            <a:off x="3027632" y="4031453"/>
            <a:ext cx="1949109" cy="70207"/>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35" name="Connecteur droit 34"/>
          <p:cNvCxnSpPr>
            <a:stCxn id="30" idx="7"/>
          </p:cNvCxnSpPr>
          <p:nvPr/>
        </p:nvCxnSpPr>
        <p:spPr>
          <a:xfrm flipV="1">
            <a:off x="2815576" y="4439685"/>
            <a:ext cx="2305064" cy="493371"/>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36" name="Connecteur droit 35"/>
          <p:cNvCxnSpPr/>
          <p:nvPr/>
        </p:nvCxnSpPr>
        <p:spPr>
          <a:xfrm flipV="1">
            <a:off x="5081514" y="4696870"/>
            <a:ext cx="381667" cy="481201"/>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37" name="Connecteur droit 36"/>
          <p:cNvCxnSpPr/>
          <p:nvPr/>
        </p:nvCxnSpPr>
        <p:spPr>
          <a:xfrm>
            <a:off x="6763338" y="4765180"/>
            <a:ext cx="411184" cy="70695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38" name="Connecteur droit 37"/>
          <p:cNvCxnSpPr/>
          <p:nvPr/>
        </p:nvCxnSpPr>
        <p:spPr>
          <a:xfrm>
            <a:off x="7402895" y="4383501"/>
            <a:ext cx="1117130" cy="431112"/>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39" name="Connecteur droit 38"/>
          <p:cNvCxnSpPr>
            <a:endCxn id="27" idx="2"/>
          </p:cNvCxnSpPr>
          <p:nvPr/>
        </p:nvCxnSpPr>
        <p:spPr>
          <a:xfrm flipV="1">
            <a:off x="7498079" y="3608613"/>
            <a:ext cx="1325084" cy="347607"/>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40" name="Connecteur droit 39"/>
          <p:cNvCxnSpPr>
            <a:stCxn id="24" idx="7"/>
            <a:endCxn id="26" idx="3"/>
          </p:cNvCxnSpPr>
          <p:nvPr/>
        </p:nvCxnSpPr>
        <p:spPr>
          <a:xfrm flipV="1">
            <a:off x="7128838" y="2492662"/>
            <a:ext cx="1391187" cy="1085557"/>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41" name="Connecteur droit 40"/>
          <p:cNvCxnSpPr>
            <a:stCxn id="32" idx="4"/>
            <a:endCxn id="24" idx="0"/>
          </p:cNvCxnSpPr>
          <p:nvPr/>
        </p:nvCxnSpPr>
        <p:spPr>
          <a:xfrm>
            <a:off x="5809956" y="2884499"/>
            <a:ext cx="427454" cy="476904"/>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96" name="Ellipse 95"/>
          <p:cNvSpPr/>
          <p:nvPr/>
        </p:nvSpPr>
        <p:spPr>
          <a:xfrm>
            <a:off x="3116360" y="5055043"/>
            <a:ext cx="2560026" cy="1741631"/>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RESSENTIS: </a:t>
            </a:r>
            <a:r>
              <a:rPr lang="fr-FR" sz="1200" dirty="0"/>
              <a:t>lourd, gros, grand, petit,  léger, facile, difficile, résistant , vite</a:t>
            </a:r>
          </a:p>
        </p:txBody>
      </p:sp>
    </p:spTree>
    <p:extLst>
      <p:ext uri="{BB962C8B-B14F-4D97-AF65-F5344CB8AC3E}">
        <p14:creationId xmlns:p14="http://schemas.microsoft.com/office/powerpoint/2010/main" val="223042176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A408B1A-4C23-7C4A-AB39-3229D3E13B52}"/>
              </a:ext>
            </a:extLst>
          </p:cNvPr>
          <p:cNvSpPr>
            <a:spLocks noGrp="1"/>
          </p:cNvSpPr>
          <p:nvPr>
            <p:ph type="title"/>
          </p:nvPr>
        </p:nvSpPr>
        <p:spPr>
          <a:xfrm>
            <a:off x="1134081" y="0"/>
            <a:ext cx="10131425" cy="946997"/>
          </a:xfrm>
        </p:spPr>
        <p:txBody>
          <a:bodyPr>
            <a:normAutofit/>
          </a:bodyPr>
          <a:lstStyle/>
          <a:p>
            <a:r>
              <a:rPr lang="fr-FR" sz="3200" dirty="0"/>
              <a:t>Le lexique au regard des 3 étapes </a:t>
            </a:r>
            <a:r>
              <a:rPr lang="fr-FR" sz="3200" dirty="0">
                <a:hlinkClick r:id="rId2" action="ppaction://hlinksldjump"/>
              </a:rPr>
              <a:t>&lt;</a:t>
            </a:r>
            <a:endParaRPr lang="fr-FR" sz="3200" dirty="0"/>
          </a:p>
        </p:txBody>
      </p:sp>
      <p:graphicFrame>
        <p:nvGraphicFramePr>
          <p:cNvPr id="3" name="Tableau 2"/>
          <p:cNvGraphicFramePr>
            <a:graphicFrameLocks noGrp="1"/>
          </p:cNvGraphicFramePr>
          <p:nvPr>
            <p:extLst>
              <p:ext uri="{D42A27DB-BD31-4B8C-83A1-F6EECF244321}">
                <p14:modId xmlns:p14="http://schemas.microsoft.com/office/powerpoint/2010/main" val="1054320947"/>
              </p:ext>
            </p:extLst>
          </p:nvPr>
        </p:nvGraphicFramePr>
        <p:xfrm>
          <a:off x="749906" y="946997"/>
          <a:ext cx="10515600" cy="5882640"/>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944968006"/>
                    </a:ext>
                  </a:extLst>
                </a:gridCol>
                <a:gridCol w="2628900">
                  <a:extLst>
                    <a:ext uri="{9D8B030D-6E8A-4147-A177-3AD203B41FA5}">
                      <a16:colId xmlns:a16="http://schemas.microsoft.com/office/drawing/2014/main" val="2113204334"/>
                    </a:ext>
                  </a:extLst>
                </a:gridCol>
                <a:gridCol w="2628900">
                  <a:extLst>
                    <a:ext uri="{9D8B030D-6E8A-4147-A177-3AD203B41FA5}">
                      <a16:colId xmlns:a16="http://schemas.microsoft.com/office/drawing/2014/main" val="2100805072"/>
                    </a:ext>
                  </a:extLst>
                </a:gridCol>
                <a:gridCol w="2628900">
                  <a:extLst>
                    <a:ext uri="{9D8B030D-6E8A-4147-A177-3AD203B41FA5}">
                      <a16:colId xmlns:a16="http://schemas.microsoft.com/office/drawing/2014/main" val="1010000254"/>
                    </a:ext>
                  </a:extLst>
                </a:gridCol>
              </a:tblGrid>
              <a:tr h="849083">
                <a:tc>
                  <a:txBody>
                    <a:bodyPr/>
                    <a:lstStyle/>
                    <a:p>
                      <a:endParaRPr lang="fr-FR" dirty="0"/>
                    </a:p>
                  </a:txBody>
                  <a:tcPr>
                    <a:solidFill>
                      <a:schemeClr val="accent6">
                        <a:lumMod val="40000"/>
                        <a:lumOff val="60000"/>
                      </a:schemeClr>
                    </a:solidFill>
                  </a:tcPr>
                </a:tc>
                <a:tc>
                  <a:txBody>
                    <a:bodyPr/>
                    <a:lstStyle/>
                    <a:p>
                      <a:pPr marL="131445" marR="136525" indent="-131445" algn="ctr">
                        <a:spcAft>
                          <a:spcPts val="0"/>
                        </a:spcAft>
                      </a:pPr>
                      <a:r>
                        <a:rPr lang="fr-FR" sz="1200" dirty="0">
                          <a:effectLst/>
                        </a:rPr>
                        <a:t>  </a:t>
                      </a:r>
                      <a:r>
                        <a:rPr lang="fr-FR" sz="1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ETAPE 1 </a:t>
                      </a:r>
                    </a:p>
                    <a:p>
                      <a:pPr marL="66675" marR="106045" algn="ctr">
                        <a:spcBef>
                          <a:spcPts val="5"/>
                        </a:spcBef>
                        <a:spcAft>
                          <a:spcPts val="0"/>
                        </a:spcAft>
                      </a:pPr>
                      <a:r>
                        <a:rPr lang="fr-FR" sz="1200" baseline="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autour de 2 / 3 ans</a:t>
                      </a:r>
                    </a:p>
                    <a:p>
                      <a:pPr marL="66675" marR="106045" algn="ctr">
                        <a:spcBef>
                          <a:spcPts val="5"/>
                        </a:spcBef>
                        <a:spcAft>
                          <a:spcPts val="0"/>
                        </a:spcAft>
                      </a:pPr>
                      <a:r>
                        <a:rPr lang="fr-FR" sz="1800" b="0" i="0" u="none" strike="noStrike" kern="1200" baseline="0" dirty="0">
                          <a:solidFill>
                            <a:schemeClr val="lt1"/>
                          </a:solidFill>
                          <a:latin typeface="+mn-lt"/>
                          <a:ea typeface="+mn-ea"/>
                          <a:cs typeface="+mn-cs"/>
                        </a:rPr>
                        <a:t>Découvrir/ explorer</a:t>
                      </a:r>
                      <a:endParaRPr lang="fr-FR" sz="1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rgbClr val="FF66CC"/>
                    </a:solidFill>
                  </a:tcPr>
                </a:tc>
                <a:tc>
                  <a:txBody>
                    <a:bodyPr/>
                    <a:lstStyle/>
                    <a:p>
                      <a:pPr marL="69850" marR="128905" indent="0" algn="ctr" defTabSz="914400" rtl="0" eaLnBrk="1" fontAlgn="auto" latinLnBrk="0" hangingPunct="1">
                        <a:lnSpc>
                          <a:spcPct val="100000"/>
                        </a:lnSpc>
                        <a:spcBef>
                          <a:spcPts val="5"/>
                        </a:spcBef>
                        <a:spcAft>
                          <a:spcPts val="0"/>
                        </a:spcAft>
                        <a:buClrTx/>
                        <a:buSzTx/>
                        <a:buFontTx/>
                        <a:buNone/>
                        <a:tabLst/>
                        <a:defRPr/>
                      </a:pPr>
                      <a:r>
                        <a:rPr lang="fr-FR" sz="1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ETAPE 2 </a:t>
                      </a:r>
                    </a:p>
                    <a:p>
                      <a:pPr marL="69850" marR="128905" indent="0" algn="ctr" defTabSz="914400" rtl="0" eaLnBrk="1" fontAlgn="auto" latinLnBrk="0" hangingPunct="1">
                        <a:lnSpc>
                          <a:spcPct val="100000"/>
                        </a:lnSpc>
                        <a:spcBef>
                          <a:spcPts val="5"/>
                        </a:spcBef>
                        <a:spcAft>
                          <a:spcPts val="0"/>
                        </a:spcAft>
                        <a:buClrTx/>
                        <a:buSzTx/>
                        <a:buFontTx/>
                        <a:buNone/>
                        <a:tabLst/>
                        <a:defRPr/>
                      </a:pPr>
                      <a:r>
                        <a:rPr lang="fr-FR" sz="1200" baseline="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autour de 3 / 4 ans</a:t>
                      </a:r>
                    </a:p>
                    <a:p>
                      <a:pPr marL="69850" marR="128905" indent="0" algn="ctr" defTabSz="914400" rtl="0" eaLnBrk="1" fontAlgn="auto" latinLnBrk="0" hangingPunct="1">
                        <a:lnSpc>
                          <a:spcPct val="100000"/>
                        </a:lnSpc>
                        <a:spcBef>
                          <a:spcPts val="5"/>
                        </a:spcBef>
                        <a:spcAft>
                          <a:spcPts val="0"/>
                        </a:spcAft>
                        <a:buClrTx/>
                        <a:buSzTx/>
                        <a:buFontTx/>
                        <a:buNone/>
                        <a:tabLst/>
                        <a:defRPr/>
                      </a:pPr>
                      <a:r>
                        <a:rPr lang="fr-FR" sz="1800" b="0" i="0" u="none" strike="noStrike" kern="1200" baseline="0" dirty="0">
                          <a:solidFill>
                            <a:schemeClr val="lt1"/>
                          </a:solidFill>
                          <a:latin typeface="+mn-lt"/>
                          <a:ea typeface="+mn-ea"/>
                          <a:cs typeface="+mn-cs"/>
                        </a:rPr>
                        <a:t>Explorer/ affiner</a:t>
                      </a:r>
                      <a:endParaRPr lang="fr-F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rgbClr val="B381D9"/>
                    </a:solidFill>
                  </a:tcPr>
                </a:tc>
                <a:tc>
                  <a:txBody>
                    <a:bodyPr/>
                    <a:lstStyle/>
                    <a:p>
                      <a:pPr marL="66675" marR="318135" indent="0" algn="ctr" defTabSz="914400" rtl="0" eaLnBrk="1" fontAlgn="auto" latinLnBrk="0" hangingPunct="1">
                        <a:lnSpc>
                          <a:spcPct val="100000"/>
                        </a:lnSpc>
                        <a:spcBef>
                          <a:spcPts val="5"/>
                        </a:spcBef>
                        <a:spcAft>
                          <a:spcPts val="0"/>
                        </a:spcAft>
                        <a:buClrTx/>
                        <a:buSzTx/>
                        <a:buFontTx/>
                        <a:buNone/>
                        <a:tabLst/>
                        <a:defRPr/>
                      </a:pPr>
                      <a:r>
                        <a:rPr lang="fr-FR" sz="1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ETAPE 3</a:t>
                      </a:r>
                    </a:p>
                    <a:p>
                      <a:pPr marL="66675" marR="318135" indent="0" algn="ctr" defTabSz="914400" rtl="0" eaLnBrk="1" fontAlgn="auto" latinLnBrk="0" hangingPunct="1">
                        <a:lnSpc>
                          <a:spcPct val="100000"/>
                        </a:lnSpc>
                        <a:spcBef>
                          <a:spcPts val="5"/>
                        </a:spcBef>
                        <a:spcAft>
                          <a:spcPts val="0"/>
                        </a:spcAft>
                        <a:buClrTx/>
                        <a:buSzTx/>
                        <a:buFontTx/>
                        <a:buNone/>
                        <a:tabLst/>
                        <a:defRPr/>
                      </a:pPr>
                      <a:r>
                        <a:rPr lang="fr-FR" sz="1200" baseline="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autour  de 4/5 ans</a:t>
                      </a:r>
                    </a:p>
                    <a:p>
                      <a:pPr algn="ctr"/>
                      <a:r>
                        <a:rPr lang="fr-FR" sz="1600" b="0" i="0" u="none" strike="noStrike" kern="1200" baseline="0" dirty="0">
                          <a:solidFill>
                            <a:schemeClr val="lt1"/>
                          </a:solidFill>
                          <a:latin typeface="+mn-lt"/>
                          <a:ea typeface="+mn-ea"/>
                          <a:cs typeface="+mn-cs"/>
                        </a:rPr>
                        <a:t>Affiner, ajuster, enchaîner</a:t>
                      </a:r>
                    </a:p>
                    <a:p>
                      <a:pPr algn="ctr"/>
                      <a:r>
                        <a:rPr lang="fr-FR" sz="1600" b="0" i="0" u="none" strike="noStrike" kern="1200" baseline="0" dirty="0">
                          <a:solidFill>
                            <a:schemeClr val="lt1"/>
                          </a:solidFill>
                          <a:latin typeface="+mn-lt"/>
                          <a:ea typeface="+mn-ea"/>
                          <a:cs typeface="+mn-cs"/>
                        </a:rPr>
                        <a:t>Construire un projet d’actions</a:t>
                      </a:r>
                      <a:endParaRPr lang="fr-F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rgbClr val="A2D668"/>
                    </a:solidFill>
                  </a:tcPr>
                </a:tc>
                <a:extLst>
                  <a:ext uri="{0D108BD9-81ED-4DB2-BD59-A6C34878D82A}">
                    <a16:rowId xmlns:a16="http://schemas.microsoft.com/office/drawing/2014/main" val="3121841238"/>
                  </a:ext>
                </a:extLst>
              </a:tr>
              <a:tr h="370840">
                <a:tc rowSpan="2">
                  <a:txBody>
                    <a:bodyPr/>
                    <a:lstStyle/>
                    <a:p>
                      <a:pPr algn="ctr"/>
                      <a:endParaRPr lang="fr-FR" sz="1800" b="0" i="0" u="none" strike="noStrike" kern="1200" baseline="0" dirty="0">
                        <a:solidFill>
                          <a:schemeClr val="dk1"/>
                        </a:solidFill>
                        <a:latin typeface="+mn-lt"/>
                        <a:ea typeface="+mn-ea"/>
                        <a:cs typeface="+mn-cs"/>
                      </a:endParaRPr>
                    </a:p>
                    <a:p>
                      <a:pPr algn="ctr"/>
                      <a:endParaRPr lang="fr-FR" sz="1800" b="0" i="0" u="none" strike="noStrike" kern="1200" baseline="0" dirty="0">
                        <a:solidFill>
                          <a:schemeClr val="dk1"/>
                        </a:solidFill>
                        <a:latin typeface="+mn-lt"/>
                        <a:ea typeface="+mn-ea"/>
                        <a:cs typeface="+mn-cs"/>
                      </a:endParaRPr>
                    </a:p>
                    <a:p>
                      <a:pPr algn="ctr"/>
                      <a:r>
                        <a:rPr lang="fr-FR" sz="1800" b="1" i="0" u="none" strike="noStrike" kern="1200" baseline="0" dirty="0">
                          <a:solidFill>
                            <a:schemeClr val="dk1"/>
                          </a:solidFill>
                          <a:latin typeface="+mn-lt"/>
                          <a:ea typeface="+mn-ea"/>
                          <a:cs typeface="+mn-cs"/>
                        </a:rPr>
                        <a:t>S’exprimer à partir</a:t>
                      </a:r>
                    </a:p>
                    <a:p>
                      <a:pPr algn="ctr"/>
                      <a:r>
                        <a:rPr lang="fr-FR" sz="1800" b="1" i="0" u="none" strike="noStrike" kern="1200" baseline="0" dirty="0">
                          <a:solidFill>
                            <a:schemeClr val="dk1"/>
                          </a:solidFill>
                          <a:latin typeface="+mn-lt"/>
                          <a:ea typeface="+mn-ea"/>
                          <a:cs typeface="+mn-cs"/>
                        </a:rPr>
                        <a:t>d’un vocabulaire</a:t>
                      </a:r>
                    </a:p>
                    <a:p>
                      <a:pPr algn="ctr"/>
                      <a:r>
                        <a:rPr lang="fr-FR" sz="1800" b="1" i="0" u="sng" strike="noStrike" kern="1200" baseline="0" dirty="0">
                          <a:solidFill>
                            <a:schemeClr val="dk1"/>
                          </a:solidFill>
                          <a:latin typeface="+mn-lt"/>
                          <a:ea typeface="+mn-ea"/>
                          <a:cs typeface="+mn-cs"/>
                        </a:rPr>
                        <a:t>appris</a:t>
                      </a:r>
                      <a:endParaRPr lang="fr-FR" b="1" u="sng" dirty="0"/>
                    </a:p>
                  </a:txBody>
                  <a:tcPr>
                    <a:solidFill>
                      <a:schemeClr val="accent6">
                        <a:lumMod val="20000"/>
                        <a:lumOff val="80000"/>
                      </a:schemeClr>
                    </a:solidFill>
                  </a:tcPr>
                </a:tc>
                <a:tc>
                  <a:txBody>
                    <a:bodyPr/>
                    <a:lstStyle/>
                    <a:p>
                      <a:r>
                        <a:rPr lang="fr-FR" sz="1600" b="1" dirty="0"/>
                        <a:t>Un lexique lié au déplacement d’objets  </a:t>
                      </a:r>
                      <a:r>
                        <a:rPr lang="fr-FR" sz="1600" b="1" dirty="0">
                          <a:hlinkClick r:id="rId3" action="ppaction://hlinksldjump"/>
                        </a:rPr>
                        <a:t>&gt;</a:t>
                      </a:r>
                      <a:r>
                        <a:rPr lang="fr-FR" sz="1600" b="1" dirty="0"/>
                        <a:t> </a:t>
                      </a:r>
                      <a:r>
                        <a:rPr lang="fr-FR" sz="1600" b="1" dirty="0">
                          <a:solidFill>
                            <a:schemeClr val="bg1"/>
                          </a:solidFill>
                          <a:hlinkClick r:id="rId3" action="ppaction://hlinksldjump"/>
                        </a:rPr>
                        <a:t>&gt;</a:t>
                      </a:r>
                      <a:endParaRPr lang="fr-FR" sz="1600" b="1" dirty="0">
                        <a:solidFill>
                          <a:schemeClr val="bg1"/>
                        </a:solidFill>
                      </a:endParaRPr>
                    </a:p>
                  </a:txBody>
                  <a:tcPr>
                    <a:solidFill>
                      <a:srgbClr val="FF66CC"/>
                    </a:solidFill>
                  </a:tcPr>
                </a:tc>
                <a:tc>
                  <a:txBody>
                    <a:bodyPr/>
                    <a:lstStyle/>
                    <a:p>
                      <a:r>
                        <a:rPr lang="fr-FR" sz="1600" b="1" dirty="0"/>
                        <a:t>Un lexique lié au déplacement de corps </a:t>
                      </a:r>
                      <a:r>
                        <a:rPr lang="fr-FR" sz="1600" b="1" dirty="0">
                          <a:hlinkClick r:id="rId4" action="ppaction://hlinksldjump"/>
                        </a:rPr>
                        <a:t>&gt;</a:t>
                      </a:r>
                      <a:endParaRPr lang="fr-FR" sz="1600" b="1" dirty="0"/>
                    </a:p>
                  </a:txBody>
                  <a:tcPr>
                    <a:solidFill>
                      <a:srgbClr val="B381D9"/>
                    </a:solidFill>
                  </a:tcPr>
                </a:tc>
                <a:tc>
                  <a:txBody>
                    <a:bodyPr/>
                    <a:lstStyle/>
                    <a:p>
                      <a:r>
                        <a:rPr lang="fr-FR" sz="1600" b="1" dirty="0"/>
                        <a:t>Un lexique lié aux actions pour agir sur le corps </a:t>
                      </a:r>
                      <a:r>
                        <a:rPr lang="fr-FR" sz="1600" b="1" baseline="0" dirty="0"/>
                        <a:t> </a:t>
                      </a:r>
                      <a:r>
                        <a:rPr lang="fr-FR" sz="1600" b="1" baseline="0" dirty="0">
                          <a:hlinkClick r:id="rId5" action="ppaction://hlinksldjump"/>
                        </a:rPr>
                        <a:t>&gt;</a:t>
                      </a:r>
                      <a:endParaRPr lang="fr-FR" sz="1600" b="1" dirty="0"/>
                    </a:p>
                  </a:txBody>
                  <a:tcPr>
                    <a:solidFill>
                      <a:srgbClr val="A2D668"/>
                    </a:solidFill>
                  </a:tcPr>
                </a:tc>
                <a:extLst>
                  <a:ext uri="{0D108BD9-81ED-4DB2-BD59-A6C34878D82A}">
                    <a16:rowId xmlns:a16="http://schemas.microsoft.com/office/drawing/2014/main" val="539571079"/>
                  </a:ext>
                </a:extLst>
              </a:tr>
              <a:tr h="1798320">
                <a:tc vMerge="1">
                  <a:txBody>
                    <a:bodyPr/>
                    <a:lstStyle/>
                    <a:p>
                      <a:endParaRPr lang="fr-FR" dirty="0"/>
                    </a:p>
                  </a:txBody>
                  <a:tcPr/>
                </a:tc>
                <a:tc>
                  <a:txBody>
                    <a:bodyPr/>
                    <a:lstStyle/>
                    <a:p>
                      <a:r>
                        <a:rPr lang="fr-FR" sz="1200" b="0" i="0" u="sng" strike="noStrike" kern="1200" baseline="0" dirty="0">
                          <a:solidFill>
                            <a:schemeClr val="dk1"/>
                          </a:solidFill>
                          <a:latin typeface="+mn-lt"/>
                          <a:ea typeface="+mn-ea"/>
                          <a:cs typeface="+mn-cs"/>
                        </a:rPr>
                        <a:t>Savoir nommer des objets</a:t>
                      </a:r>
                      <a:r>
                        <a:rPr lang="fr-FR" sz="1200" b="0" i="0" u="none" strike="noStrike" kern="1200" baseline="0" dirty="0">
                          <a:solidFill>
                            <a:schemeClr val="dk1"/>
                          </a:solidFill>
                          <a:latin typeface="+mn-lt"/>
                          <a:ea typeface="+mn-ea"/>
                          <a:cs typeface="+mn-cs"/>
                        </a:rPr>
                        <a:t>(meubles): anneaux, quilles, cartons, …</a:t>
                      </a:r>
                    </a:p>
                    <a:p>
                      <a:r>
                        <a:rPr lang="fr-FR" sz="1200" b="0" i="0" u="sng" strike="noStrike" kern="1200" baseline="0" dirty="0">
                          <a:solidFill>
                            <a:schemeClr val="dk1"/>
                          </a:solidFill>
                          <a:latin typeface="+mn-lt"/>
                          <a:ea typeface="+mn-ea"/>
                          <a:cs typeface="+mn-cs"/>
                        </a:rPr>
                        <a:t>Savoir nommer une action</a:t>
                      </a:r>
                      <a:r>
                        <a:rPr lang="fr-FR" sz="1200" b="0" i="0" u="none" strike="noStrike" kern="1200" baseline="0" dirty="0">
                          <a:solidFill>
                            <a:schemeClr val="dk1"/>
                          </a:solidFill>
                          <a:latin typeface="+mn-lt"/>
                          <a:ea typeface="+mn-ea"/>
                          <a:cs typeface="+mn-cs"/>
                        </a:rPr>
                        <a:t>: tirer, porter, pousser</a:t>
                      </a:r>
                    </a:p>
                    <a:p>
                      <a:r>
                        <a:rPr lang="fr-FR" sz="1200" b="0" i="0" u="sng" strike="noStrike" kern="1200" baseline="0" dirty="0">
                          <a:solidFill>
                            <a:schemeClr val="dk1"/>
                          </a:solidFill>
                          <a:latin typeface="+mn-lt"/>
                          <a:ea typeface="+mn-ea"/>
                          <a:cs typeface="+mn-cs"/>
                        </a:rPr>
                        <a:t>Savoir nommer des lieux</a:t>
                      </a:r>
                      <a:r>
                        <a:rPr lang="fr-FR" sz="1200" b="0" i="0" u="none" strike="noStrike" kern="1200" baseline="0" dirty="0">
                          <a:solidFill>
                            <a:schemeClr val="dk1"/>
                          </a:solidFill>
                          <a:latin typeface="+mn-lt"/>
                          <a:ea typeface="+mn-ea"/>
                          <a:cs typeface="+mn-cs"/>
                        </a:rPr>
                        <a:t>: maison, camion, nouvelle maison, route, chemin </a:t>
                      </a:r>
                    </a:p>
                  </a:txBody>
                  <a:tcPr>
                    <a:solidFill>
                      <a:srgbClr val="FF66CC"/>
                    </a:solidFill>
                  </a:tcPr>
                </a:tc>
                <a:tc>
                  <a:txBody>
                    <a:bodyPr/>
                    <a:lstStyle/>
                    <a:p>
                      <a:r>
                        <a:rPr lang="fr-FR" sz="1200" u="sng" dirty="0"/>
                        <a:t>Savoir nommer les parties</a:t>
                      </a:r>
                      <a:r>
                        <a:rPr lang="fr-FR" sz="1200" u="sng" baseline="0" dirty="0"/>
                        <a:t> du corps</a:t>
                      </a:r>
                      <a:r>
                        <a:rPr lang="fr-FR" sz="1200" baseline="0" dirty="0"/>
                        <a:t>: bras, jambes, pieds, épaules, …</a:t>
                      </a:r>
                    </a:p>
                    <a:p>
                      <a:r>
                        <a:rPr lang="fr-FR" sz="1200" u="sng" baseline="0" dirty="0"/>
                        <a:t>Savoir nommer les actions menées sur les parties du corps</a:t>
                      </a:r>
                      <a:r>
                        <a:rPr lang="fr-FR" sz="1200" baseline="0" dirty="0"/>
                        <a:t>: attraper les jambes et tirer pour sortir, pousser sur le dos pour sortir, soulever les bras et les jambes à plusieurs pour porter</a:t>
                      </a:r>
                    </a:p>
                    <a:p>
                      <a:r>
                        <a:rPr lang="fr-FR" sz="1200" u="sng" baseline="0" dirty="0"/>
                        <a:t>Savoir dire si on a réussi</a:t>
                      </a:r>
                    </a:p>
                    <a:p>
                      <a:endParaRPr lang="fr-FR" sz="1200" u="sng" dirty="0"/>
                    </a:p>
                  </a:txBody>
                  <a:tcPr>
                    <a:solidFill>
                      <a:srgbClr val="B381D9"/>
                    </a:solidFill>
                  </a:tcPr>
                </a:tc>
                <a:tc>
                  <a:txBody>
                    <a:bodyPr/>
                    <a:lstStyle/>
                    <a:p>
                      <a:r>
                        <a:rPr lang="fr-FR" sz="1200" b="0" i="0" u="sng" strike="noStrike" kern="1200" baseline="0" dirty="0">
                          <a:solidFill>
                            <a:schemeClr val="dk1"/>
                          </a:solidFill>
                          <a:latin typeface="+mn-lt"/>
                          <a:ea typeface="+mn-ea"/>
                          <a:cs typeface="+mn-cs"/>
                        </a:rPr>
                        <a:t>Savoir identifier les différentes actions réalisées pour obtenir l’effet de son action</a:t>
                      </a:r>
                      <a:r>
                        <a:rPr lang="fr-FR" sz="1200" b="0" i="0" u="none" strike="noStrike" kern="1200" baseline="0" dirty="0">
                          <a:solidFill>
                            <a:schemeClr val="dk1"/>
                          </a:solidFill>
                          <a:latin typeface="+mn-lt"/>
                          <a:ea typeface="+mn-ea"/>
                          <a:cs typeface="+mn-cs"/>
                        </a:rPr>
                        <a:t>: </a:t>
                      </a:r>
                    </a:p>
                    <a:p>
                      <a:r>
                        <a:rPr lang="fr-FR" sz="1200" b="0" i="0" u="none" strike="noStrike" kern="1200" baseline="0" dirty="0">
                          <a:solidFill>
                            <a:schemeClr val="dk1"/>
                          </a:solidFill>
                          <a:latin typeface="+mn-lt"/>
                          <a:ea typeface="+mn-ea"/>
                          <a:cs typeface="+mn-cs"/>
                        </a:rPr>
                        <a:t>- Tirer, pousser puis tirer pour gêner le copain, l’embêter pour mieux réussir à récupérer</a:t>
                      </a:r>
                    </a:p>
                    <a:p>
                      <a:r>
                        <a:rPr lang="fr-FR" sz="1200" b="0" i="0" u="none" strike="noStrike" kern="1200" baseline="0" dirty="0">
                          <a:solidFill>
                            <a:schemeClr val="dk1"/>
                          </a:solidFill>
                          <a:latin typeface="+mn-lt"/>
                          <a:ea typeface="+mn-ea"/>
                          <a:cs typeface="+mn-cs"/>
                        </a:rPr>
                        <a:t>- Soulever pour attraper et retourner</a:t>
                      </a:r>
                      <a:endParaRPr lang="fr-FR" sz="1200" dirty="0"/>
                    </a:p>
                  </a:txBody>
                  <a:tcPr>
                    <a:solidFill>
                      <a:srgbClr val="A2D668"/>
                    </a:solidFill>
                  </a:tcPr>
                </a:tc>
                <a:extLst>
                  <a:ext uri="{0D108BD9-81ED-4DB2-BD59-A6C34878D82A}">
                    <a16:rowId xmlns:a16="http://schemas.microsoft.com/office/drawing/2014/main" val="139461840"/>
                  </a:ext>
                </a:extLst>
              </a:tr>
              <a:tr h="370840">
                <a:tc>
                  <a:txBody>
                    <a:bodyPr/>
                    <a:lstStyle/>
                    <a:p>
                      <a:endParaRPr lang="fr-FR" dirty="0"/>
                    </a:p>
                    <a:p>
                      <a:pPr algn="ctr"/>
                      <a:r>
                        <a:rPr lang="fr-FR" b="1" dirty="0"/>
                        <a:t>S’exprimer pour expliquer</a:t>
                      </a:r>
                      <a:r>
                        <a:rPr lang="fr-FR" b="1" baseline="0" dirty="0"/>
                        <a:t> et comprendre le QUOI puis le COMMENT</a:t>
                      </a:r>
                      <a:endParaRPr lang="fr-FR" b="1" dirty="0"/>
                    </a:p>
                  </a:txBody>
                  <a:tcPr>
                    <a:solidFill>
                      <a:schemeClr val="accent6">
                        <a:lumMod val="20000"/>
                        <a:lumOff val="80000"/>
                      </a:schemeClr>
                    </a:solidFill>
                  </a:tcPr>
                </a:tc>
                <a:tc>
                  <a:txBody>
                    <a:bodyPr/>
                    <a:lstStyle/>
                    <a:p>
                      <a:pPr>
                        <a:spcBef>
                          <a:spcPts val="0"/>
                        </a:spcBef>
                        <a:spcAft>
                          <a:spcPts val="0"/>
                        </a:spcAft>
                      </a:pPr>
                      <a:r>
                        <a:rPr lang="fr-FR" sz="1200" b="1" dirty="0">
                          <a:solidFill>
                            <a:schemeClr val="bg1"/>
                          </a:solidFill>
                          <a:effectLst/>
                          <a:latin typeface="Times New Roman" panose="02020603050405020304" pitchFamily="18" charset="0"/>
                        </a:rPr>
                        <a:t>L’élève sait exprimer ses émotions et a compris la tâche à réaliser en action ou en y mettant des mots et en</a:t>
                      </a:r>
                      <a:r>
                        <a:rPr lang="fr-FR" sz="1200" b="1" baseline="0" dirty="0">
                          <a:solidFill>
                            <a:schemeClr val="bg1"/>
                          </a:solidFill>
                          <a:effectLst/>
                          <a:latin typeface="Times New Roman" panose="02020603050405020304" pitchFamily="18" charset="0"/>
                        </a:rPr>
                        <a:t> </a:t>
                      </a:r>
                      <a:r>
                        <a:rPr lang="fr-FR" sz="1200" b="1" dirty="0">
                          <a:solidFill>
                            <a:schemeClr val="bg1"/>
                          </a:solidFill>
                          <a:effectLst/>
                          <a:latin typeface="Times New Roman" panose="02020603050405020304" pitchFamily="18" charset="0"/>
                        </a:rPr>
                        <a:t>construisant des phrases simples :</a:t>
                      </a:r>
                    </a:p>
                    <a:p>
                      <a:pPr>
                        <a:spcBef>
                          <a:spcPts val="0"/>
                        </a:spcBef>
                        <a:spcAft>
                          <a:spcPts val="0"/>
                        </a:spcAft>
                      </a:pPr>
                      <a:endParaRPr lang="fr-FR" sz="1200" b="1" dirty="0">
                        <a:solidFill>
                          <a:schemeClr val="bg1"/>
                        </a:solidFill>
                        <a:effectLst/>
                        <a:latin typeface="Times New Roman" panose="02020603050405020304" pitchFamily="18" charset="0"/>
                      </a:endParaRPr>
                    </a:p>
                    <a:p>
                      <a:pPr>
                        <a:spcBef>
                          <a:spcPts val="0"/>
                        </a:spcBef>
                        <a:spcAft>
                          <a:spcPts val="0"/>
                        </a:spcAft>
                      </a:pPr>
                      <a:r>
                        <a:rPr lang="fr-FR" sz="1200" b="1" i="1" dirty="0">
                          <a:solidFill>
                            <a:schemeClr val="bg1"/>
                          </a:solidFill>
                          <a:effectLst/>
                          <a:latin typeface="Times New Roman" panose="02020603050405020304" pitchFamily="18" charset="0"/>
                        </a:rPr>
                        <a:t>« Jules porte le carton (avec …)»</a:t>
                      </a:r>
                    </a:p>
                    <a:p>
                      <a:pPr>
                        <a:spcBef>
                          <a:spcPts val="0"/>
                        </a:spcBef>
                        <a:spcAft>
                          <a:spcPts val="0"/>
                        </a:spcAft>
                      </a:pPr>
                      <a:r>
                        <a:rPr lang="fr-FR" sz="1200" b="1" i="1" dirty="0">
                          <a:solidFill>
                            <a:schemeClr val="bg1"/>
                          </a:solidFill>
                          <a:effectLst/>
                          <a:latin typeface="Times New Roman" panose="02020603050405020304" pitchFamily="18" charset="0"/>
                        </a:rPr>
                        <a:t>« Jules pousse</a:t>
                      </a:r>
                      <a:r>
                        <a:rPr lang="fr-FR" sz="1200" b="1" i="1" baseline="0" dirty="0">
                          <a:solidFill>
                            <a:schemeClr val="bg1"/>
                          </a:solidFill>
                          <a:effectLst/>
                          <a:latin typeface="Times New Roman" panose="02020603050405020304" pitchFamily="18" charset="0"/>
                        </a:rPr>
                        <a:t> le carton (avec …)»</a:t>
                      </a:r>
                    </a:p>
                    <a:p>
                      <a:pPr>
                        <a:spcBef>
                          <a:spcPts val="0"/>
                        </a:spcBef>
                        <a:spcAft>
                          <a:spcPts val="0"/>
                        </a:spcAft>
                      </a:pPr>
                      <a:r>
                        <a:rPr lang="fr-FR" sz="1200" b="1" i="1" baseline="0" dirty="0">
                          <a:solidFill>
                            <a:schemeClr val="bg1"/>
                          </a:solidFill>
                          <a:effectLst/>
                          <a:latin typeface="Times New Roman" panose="02020603050405020304" pitchFamily="18" charset="0"/>
                        </a:rPr>
                        <a:t>« Jules tire le carton (avec …) »</a:t>
                      </a:r>
                      <a:r>
                        <a:rPr lang="fr-FR" i="1" dirty="0">
                          <a:solidFill>
                            <a:schemeClr val="bg1"/>
                          </a:solidFill>
                          <a:effectLst/>
                        </a:rPr>
                        <a:t> </a:t>
                      </a:r>
                    </a:p>
                  </a:txBody>
                  <a:tcPr marL="68580" marR="68580" marT="0" marB="0" anchor="ctr">
                    <a:solidFill>
                      <a:srgbClr val="FF66CC"/>
                    </a:solidFill>
                  </a:tcPr>
                </a:tc>
                <a:tc>
                  <a:txBody>
                    <a:bodyPr/>
                    <a:lstStyle/>
                    <a:p>
                      <a:pPr>
                        <a:spcBef>
                          <a:spcPts val="0"/>
                        </a:spcBef>
                        <a:spcAft>
                          <a:spcPts val="0"/>
                        </a:spcAft>
                      </a:pPr>
                      <a:r>
                        <a:rPr lang="fr-FR" sz="1200" b="1" dirty="0">
                          <a:solidFill>
                            <a:schemeClr val="bg1"/>
                          </a:solidFill>
                          <a:effectLst/>
                          <a:latin typeface="Times New Roman" panose="02020603050405020304" pitchFamily="18" charset="0"/>
                        </a:rPr>
                        <a:t>Il a compris que</a:t>
                      </a:r>
                      <a:r>
                        <a:rPr lang="fr-FR" sz="1200" b="1" baseline="0" dirty="0">
                          <a:solidFill>
                            <a:schemeClr val="bg1"/>
                          </a:solidFill>
                          <a:effectLst/>
                          <a:latin typeface="Times New Roman" panose="02020603050405020304" pitchFamily="18" charset="0"/>
                        </a:rPr>
                        <a:t> les actions menées sur les objets peuvent être transférées sur le corps pour obtenir un résultat. I</a:t>
                      </a:r>
                      <a:r>
                        <a:rPr lang="fr-FR" sz="1200" b="1" dirty="0">
                          <a:solidFill>
                            <a:schemeClr val="bg1"/>
                          </a:solidFill>
                          <a:effectLst/>
                          <a:latin typeface="Times New Roman" panose="02020603050405020304" pitchFamily="18" charset="0"/>
                        </a:rPr>
                        <a:t>l sait l’expliquer en développant des phrases simples de plus en plus riches pour décrire des actions et exprimer ses émotions.</a:t>
                      </a:r>
                    </a:p>
                    <a:p>
                      <a:pPr>
                        <a:spcBef>
                          <a:spcPts val="0"/>
                        </a:spcBef>
                        <a:spcAft>
                          <a:spcPts val="0"/>
                        </a:spcAft>
                      </a:pPr>
                      <a:r>
                        <a:rPr lang="fr-FR" sz="1200" b="1" i="1" dirty="0">
                          <a:solidFill>
                            <a:schemeClr val="bg1"/>
                          </a:solidFill>
                          <a:effectLst/>
                        </a:rPr>
                        <a:t>« J’attrape</a:t>
                      </a:r>
                      <a:r>
                        <a:rPr lang="fr-FR" sz="1200" b="1" i="1" baseline="0" dirty="0">
                          <a:solidFill>
                            <a:schemeClr val="bg1"/>
                          </a:solidFill>
                          <a:effectLst/>
                        </a:rPr>
                        <a:t> les bras de l’ours avec mon copain pour le tirer »</a:t>
                      </a:r>
                      <a:endParaRPr lang="fr-FR" sz="1200" b="1" i="1" dirty="0">
                        <a:solidFill>
                          <a:schemeClr val="bg1"/>
                        </a:solidFill>
                        <a:effectLst/>
                      </a:endParaRPr>
                    </a:p>
                  </a:txBody>
                  <a:tcPr marL="68580" marR="68580" marT="0" marB="0" anchor="ctr">
                    <a:solidFill>
                      <a:srgbClr val="B381D9"/>
                    </a:solidFill>
                  </a:tcPr>
                </a:tc>
                <a:tc>
                  <a:txBody>
                    <a:bodyPr/>
                    <a:lstStyle/>
                    <a:p>
                      <a:pPr algn="l">
                        <a:spcBef>
                          <a:spcPts val="0"/>
                        </a:spcBef>
                        <a:spcAft>
                          <a:spcPts val="0"/>
                        </a:spcAft>
                      </a:pPr>
                      <a:r>
                        <a:rPr lang="fr-FR" sz="1200" b="1" dirty="0">
                          <a:solidFill>
                            <a:schemeClr val="bg1"/>
                          </a:solidFill>
                          <a:effectLst/>
                          <a:latin typeface="Times New Roman" panose="02020603050405020304" pitchFamily="18" charset="0"/>
                        </a:rPr>
                        <a:t>Il a compris quel</a:t>
                      </a:r>
                      <a:r>
                        <a:rPr lang="fr-FR" sz="1200" b="1" baseline="0" dirty="0">
                          <a:solidFill>
                            <a:schemeClr val="bg1"/>
                          </a:solidFill>
                          <a:effectLst/>
                          <a:latin typeface="Times New Roman" panose="02020603050405020304" pitchFamily="18" charset="0"/>
                        </a:rPr>
                        <a:t> </a:t>
                      </a:r>
                      <a:r>
                        <a:rPr lang="fr-FR" sz="1200" b="1" dirty="0">
                          <a:solidFill>
                            <a:schemeClr val="bg1"/>
                          </a:solidFill>
                          <a:effectLst/>
                          <a:latin typeface="Times New Roman" panose="02020603050405020304" pitchFamily="18" charset="0"/>
                        </a:rPr>
                        <a:t>enchainement</a:t>
                      </a:r>
                      <a:r>
                        <a:rPr lang="fr-FR" sz="1200" b="1" baseline="0" dirty="0">
                          <a:solidFill>
                            <a:schemeClr val="bg1"/>
                          </a:solidFill>
                          <a:effectLst/>
                          <a:latin typeface="Times New Roman" panose="02020603050405020304" pitchFamily="18" charset="0"/>
                        </a:rPr>
                        <a:t> d’actions menées pour obtenir le résultat attendu et </a:t>
                      </a:r>
                      <a:r>
                        <a:rPr lang="fr-FR" sz="1200" b="1" dirty="0">
                          <a:solidFill>
                            <a:schemeClr val="bg1"/>
                          </a:solidFill>
                          <a:effectLst/>
                          <a:latin typeface="Liberation Serif" panose="02020603050405020304" pitchFamily="18" charset="0"/>
                        </a:rPr>
                        <a:t>peut traduire son ressenti quant à sa marge de progression.</a:t>
                      </a:r>
                      <a:endParaRPr lang="fr-FR" dirty="0">
                        <a:solidFill>
                          <a:schemeClr val="bg1"/>
                        </a:solidFill>
                        <a:effectLst/>
                      </a:endParaRPr>
                    </a:p>
                    <a:p>
                      <a:pPr algn="l">
                        <a:spcBef>
                          <a:spcPts val="0"/>
                        </a:spcBef>
                        <a:spcAft>
                          <a:spcPts val="0"/>
                        </a:spcAft>
                      </a:pPr>
                      <a:r>
                        <a:rPr lang="fr-FR" sz="1200" b="1" dirty="0">
                          <a:solidFill>
                            <a:schemeClr val="bg1"/>
                          </a:solidFill>
                          <a:effectLst/>
                          <a:latin typeface="Liberation Serif" panose="02020603050405020304" pitchFamily="18" charset="0"/>
                        </a:rPr>
                        <a:t>L’enfant construit  des phrases complexes pou</a:t>
                      </a:r>
                      <a:r>
                        <a:rPr lang="fr-FR" sz="1200" dirty="0">
                          <a:solidFill>
                            <a:schemeClr val="bg1"/>
                          </a:solidFill>
                          <a:effectLst/>
                          <a:latin typeface="Liberation Serif" panose="02020603050405020304" pitchFamily="18" charset="0"/>
                        </a:rPr>
                        <a:t>r </a:t>
                      </a:r>
                      <a:r>
                        <a:rPr lang="fr-FR" sz="1200" b="1" dirty="0">
                          <a:solidFill>
                            <a:schemeClr val="bg1"/>
                          </a:solidFill>
                          <a:effectLst/>
                          <a:latin typeface="Liberation Serif" panose="02020603050405020304" pitchFamily="18" charset="0"/>
                        </a:rPr>
                        <a:t>décrire des enchaînement d’actions et expliquer comment il a fait.</a:t>
                      </a:r>
                    </a:p>
                    <a:p>
                      <a:pPr algn="l">
                        <a:spcBef>
                          <a:spcPts val="0"/>
                        </a:spcBef>
                        <a:spcAft>
                          <a:spcPts val="0"/>
                        </a:spcAft>
                      </a:pPr>
                      <a:r>
                        <a:rPr lang="fr-FR" sz="1200" b="0" i="1" dirty="0">
                          <a:solidFill>
                            <a:schemeClr val="bg1"/>
                          </a:solidFill>
                          <a:effectLst/>
                          <a:latin typeface="Liberation Serif" panose="02020603050405020304" pitchFamily="18" charset="0"/>
                        </a:rPr>
                        <a:t>« J’essaie d’attraper la jambe de la tortue pour  que ce soit plus facile de la retourner.</a:t>
                      </a:r>
                      <a:r>
                        <a:rPr lang="fr-FR" sz="1200" b="0" i="1" baseline="0" dirty="0">
                          <a:solidFill>
                            <a:schemeClr val="bg1"/>
                          </a:solidFill>
                          <a:effectLst/>
                          <a:latin typeface="Liberation Serif" panose="02020603050405020304" pitchFamily="18" charset="0"/>
                        </a:rPr>
                        <a:t> Elle</a:t>
                      </a:r>
                      <a:r>
                        <a:rPr lang="fr-FR" sz="1200" b="0" i="1" dirty="0">
                          <a:solidFill>
                            <a:schemeClr val="bg1"/>
                          </a:solidFill>
                          <a:effectLst/>
                          <a:latin typeface="Liberation Serif" panose="02020603050405020304" pitchFamily="18" charset="0"/>
                        </a:rPr>
                        <a:t> n’a plus toute</a:t>
                      </a:r>
                      <a:r>
                        <a:rPr lang="fr-FR" sz="1200" b="0" i="1" baseline="0" dirty="0">
                          <a:solidFill>
                            <a:schemeClr val="bg1"/>
                          </a:solidFill>
                          <a:effectLst/>
                          <a:latin typeface="Liberation Serif" panose="02020603050405020304" pitchFamily="18" charset="0"/>
                        </a:rPr>
                        <a:t> sa force pour garder son œuf »</a:t>
                      </a:r>
                      <a:r>
                        <a:rPr lang="fr-FR" sz="1200" dirty="0">
                          <a:solidFill>
                            <a:schemeClr val="tx1"/>
                          </a:solidFill>
                          <a:effectLst/>
                          <a:latin typeface="Times New Roman" panose="02020603050405020304" pitchFamily="18" charset="0"/>
                        </a:rPr>
                        <a:t/>
                      </a:r>
                      <a:br>
                        <a:rPr lang="fr-FR" sz="1200" dirty="0">
                          <a:solidFill>
                            <a:schemeClr val="tx1"/>
                          </a:solidFill>
                          <a:effectLst/>
                          <a:latin typeface="Times New Roman" panose="02020603050405020304" pitchFamily="18" charset="0"/>
                        </a:rPr>
                      </a:br>
                      <a:endParaRPr lang="fr-FR" dirty="0">
                        <a:effectLst/>
                      </a:endParaRPr>
                    </a:p>
                  </a:txBody>
                  <a:tcPr marL="68580" marR="68580" marT="0" marB="0" anchor="ctr">
                    <a:solidFill>
                      <a:srgbClr val="A2D668"/>
                    </a:solidFill>
                  </a:tcPr>
                </a:tc>
                <a:extLst>
                  <a:ext uri="{0D108BD9-81ED-4DB2-BD59-A6C34878D82A}">
                    <a16:rowId xmlns:a16="http://schemas.microsoft.com/office/drawing/2014/main" val="100623838"/>
                  </a:ext>
                </a:extLst>
              </a:tr>
            </a:tbl>
          </a:graphicData>
        </a:graphic>
      </p:graphicFrame>
    </p:spTree>
    <p:extLst>
      <p:ext uri="{BB962C8B-B14F-4D97-AF65-F5344CB8AC3E}">
        <p14:creationId xmlns:p14="http://schemas.microsoft.com/office/powerpoint/2010/main" val="99881928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JEU DES DEMENAGEURS ETAPE 1</a:t>
            </a:r>
            <a:r>
              <a:rPr lang="fr-FR" dirty="0">
                <a:hlinkClick r:id="rId4" action="ppaction://hlinksldjump"/>
              </a:rPr>
              <a:t>retour</a:t>
            </a:r>
            <a:endParaRPr lang="fr-FR" dirty="0"/>
          </a:p>
        </p:txBody>
      </p:sp>
      <p:pic>
        <p:nvPicPr>
          <p:cNvPr id="4" name="Mots des déménageurs modifiés1">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2506663" y="2141538"/>
            <a:ext cx="6488112" cy="3649662"/>
          </a:xfrm>
        </p:spPr>
      </p:pic>
    </p:spTree>
    <p:extLst>
      <p:ext uri="{BB962C8B-B14F-4D97-AF65-F5344CB8AC3E}">
        <p14:creationId xmlns:p14="http://schemas.microsoft.com/office/powerpoint/2010/main" val="311852139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JEU DES OURS  ETAPE 2 </a:t>
            </a:r>
            <a:r>
              <a:rPr lang="fr-FR" dirty="0">
                <a:hlinkClick r:id="rId4" action="ppaction://hlinksldjump"/>
              </a:rPr>
              <a:t>Retour</a:t>
            </a:r>
            <a:endParaRPr lang="fr-FR" dirty="0"/>
          </a:p>
        </p:txBody>
      </p:sp>
      <p:pic>
        <p:nvPicPr>
          <p:cNvPr id="4" name="Mots du jeu de la tanière">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3317875" y="2141538"/>
            <a:ext cx="4865688" cy="3649662"/>
          </a:xfrm>
        </p:spPr>
      </p:pic>
    </p:spTree>
    <p:extLst>
      <p:ext uri="{BB962C8B-B14F-4D97-AF65-F5344CB8AC3E}">
        <p14:creationId xmlns:p14="http://schemas.microsoft.com/office/powerpoint/2010/main" val="93905916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graphicFrame>
        <p:nvGraphicFramePr>
          <p:cNvPr id="4" name="Tableau 4">
            <a:extLst>
              <a:ext uri="{FF2B5EF4-FFF2-40B4-BE49-F238E27FC236}">
                <a16:creationId xmlns:a16="http://schemas.microsoft.com/office/drawing/2014/main" id="{4FC91391-26A4-E441-87CD-BC939FF90C13}"/>
              </a:ext>
            </a:extLst>
          </p:cNvPr>
          <p:cNvGraphicFramePr>
            <a:graphicFrameLocks noGrp="1"/>
          </p:cNvGraphicFramePr>
          <p:nvPr>
            <p:ph idx="1"/>
            <p:extLst>
              <p:ext uri="{D42A27DB-BD31-4B8C-83A1-F6EECF244321}">
                <p14:modId xmlns:p14="http://schemas.microsoft.com/office/powerpoint/2010/main" val="3800361246"/>
              </p:ext>
            </p:extLst>
          </p:nvPr>
        </p:nvGraphicFramePr>
        <p:xfrm>
          <a:off x="1081668" y="879709"/>
          <a:ext cx="10247971" cy="5095280"/>
        </p:xfrm>
        <a:graphic>
          <a:graphicData uri="http://schemas.openxmlformats.org/drawingml/2006/table">
            <a:tbl>
              <a:tblPr firstRow="1" bandRow="1">
                <a:tableStyleId>{5C22544A-7EE6-4342-B048-85BDC9FD1C3A}</a:tableStyleId>
              </a:tblPr>
              <a:tblGrid>
                <a:gridCol w="10247971">
                  <a:extLst>
                    <a:ext uri="{9D8B030D-6E8A-4147-A177-3AD203B41FA5}">
                      <a16:colId xmlns:a16="http://schemas.microsoft.com/office/drawing/2014/main" val="3604383565"/>
                    </a:ext>
                  </a:extLst>
                </a:gridCol>
              </a:tblGrid>
              <a:tr h="1317081">
                <a:tc>
                  <a:txBody>
                    <a:bodyPr/>
                    <a:lstStyle/>
                    <a:p>
                      <a:pPr algn="ctr"/>
                      <a:r>
                        <a:rPr lang="fr-FR" sz="3200" dirty="0"/>
                        <a:t>Document 3 :</a:t>
                      </a:r>
                    </a:p>
                    <a:p>
                      <a:pPr algn="ctr"/>
                      <a:r>
                        <a:rPr lang="fr-FR" sz="3200" dirty="0"/>
                        <a:t>Apports théoriques</a:t>
                      </a:r>
                      <a:r>
                        <a:rPr lang="fr-FR" dirty="0"/>
                        <a:t>.</a:t>
                      </a:r>
                    </a:p>
                  </a:txBody>
                  <a:tcPr/>
                </a:tc>
                <a:extLst>
                  <a:ext uri="{0D108BD9-81ED-4DB2-BD59-A6C34878D82A}">
                    <a16:rowId xmlns:a16="http://schemas.microsoft.com/office/drawing/2014/main" val="2202677427"/>
                  </a:ext>
                </a:extLst>
              </a:tr>
              <a:tr h="744662">
                <a:tc>
                  <a:txBody>
                    <a:bodyPr/>
                    <a:lstStyle/>
                    <a:p>
                      <a:pPr algn="ctr"/>
                      <a:r>
                        <a:rPr lang="fr-FR" sz="2400" dirty="0"/>
                        <a:t>1- Des connaissances sur le développement de l'enfant.</a:t>
                      </a:r>
                      <a:r>
                        <a:rPr lang="fr-FR" sz="2400" dirty="0">
                          <a:hlinkClick r:id="rId2" action="ppaction://hlinksldjump"/>
                        </a:rPr>
                        <a:t>+</a:t>
                      </a:r>
                      <a:endParaRPr lang="fr-FR" sz="2400" dirty="0"/>
                    </a:p>
                  </a:txBody>
                  <a:tcPr/>
                </a:tc>
                <a:extLst>
                  <a:ext uri="{0D108BD9-81ED-4DB2-BD59-A6C34878D82A}">
                    <a16:rowId xmlns:a16="http://schemas.microsoft.com/office/drawing/2014/main" val="1066896891"/>
                  </a:ext>
                </a:extLst>
              </a:tr>
              <a:tr h="744662">
                <a:tc>
                  <a:txBody>
                    <a:bodyPr/>
                    <a:lstStyle/>
                    <a:p>
                      <a:pPr algn="ctr"/>
                      <a:r>
                        <a:rPr lang="fr-FR" sz="2400" dirty="0"/>
                        <a:t>2-Interaction entre le langage et l’action.</a:t>
                      </a:r>
                      <a:r>
                        <a:rPr lang="fr-FR" sz="2400" dirty="0">
                          <a:hlinkClick r:id="rId3" action="ppaction://hlinksldjump"/>
                        </a:rPr>
                        <a:t>&gt;</a:t>
                      </a:r>
                      <a:endParaRPr lang="fr-FR" sz="2400" dirty="0"/>
                    </a:p>
                  </a:txBody>
                  <a:tcPr/>
                </a:tc>
                <a:extLst>
                  <a:ext uri="{0D108BD9-81ED-4DB2-BD59-A6C34878D82A}">
                    <a16:rowId xmlns:a16="http://schemas.microsoft.com/office/drawing/2014/main" val="2509181639"/>
                  </a:ext>
                </a:extLst>
              </a:tr>
              <a:tr h="799551">
                <a:tc>
                  <a:txBody>
                    <a:bodyPr/>
                    <a:lstStyle/>
                    <a:p>
                      <a:pPr algn="ctr"/>
                      <a:r>
                        <a:rPr lang="fr-FR" sz="2400" dirty="0"/>
                        <a:t>3-Illustration document Eduscol.</a:t>
                      </a:r>
                      <a:r>
                        <a:rPr lang="fr-FR" sz="2400" dirty="0">
                          <a:hlinkClick r:id="rId4" action="ppaction://hlinksldjump"/>
                        </a:rPr>
                        <a:t>+</a:t>
                      </a:r>
                      <a:endParaRPr lang="fr-FR" sz="2400" dirty="0"/>
                    </a:p>
                  </a:txBody>
                  <a:tcPr/>
                </a:tc>
                <a:extLst>
                  <a:ext uri="{0D108BD9-81ED-4DB2-BD59-A6C34878D82A}">
                    <a16:rowId xmlns:a16="http://schemas.microsoft.com/office/drawing/2014/main" val="3326648107"/>
                  </a:ext>
                </a:extLst>
              </a:tr>
              <a:tr h="744662">
                <a:tc>
                  <a:txBody>
                    <a:bodyPr/>
                    <a:lstStyle/>
                    <a:p>
                      <a:pPr algn="ctr"/>
                      <a:r>
                        <a:rPr lang="fr-FR" sz="2400" dirty="0"/>
                        <a:t>4-Extrait des programmes.</a:t>
                      </a:r>
                      <a:r>
                        <a:rPr lang="fr-FR" sz="2400" dirty="0">
                          <a:hlinkClick r:id="rId4" action="ppaction://hlinksldjump"/>
                        </a:rPr>
                        <a:t>+</a:t>
                      </a:r>
                      <a:r>
                        <a:rPr lang="fr-FR" sz="2400" dirty="0"/>
                        <a:t> </a:t>
                      </a:r>
                    </a:p>
                  </a:txBody>
                  <a:tcPr/>
                </a:tc>
                <a:extLst>
                  <a:ext uri="{0D108BD9-81ED-4DB2-BD59-A6C34878D82A}">
                    <a16:rowId xmlns:a16="http://schemas.microsoft.com/office/drawing/2014/main" val="2653559306"/>
                  </a:ext>
                </a:extLst>
              </a:tr>
              <a:tr h="744662">
                <a:tc>
                  <a:txBody>
                    <a:bodyPr/>
                    <a:lstStyle/>
                    <a:p>
                      <a:pPr algn="ctr"/>
                      <a:r>
                        <a:rPr lang="fr-FR" sz="2400" dirty="0"/>
                        <a:t>5-La mémorisation et l’activité physique.</a:t>
                      </a:r>
                      <a:r>
                        <a:rPr lang="fr-FR" sz="2400" dirty="0">
                          <a:hlinkClick r:id="rId5" action="ppaction://hlinksldjump"/>
                        </a:rPr>
                        <a:t>+</a:t>
                      </a:r>
                      <a:r>
                        <a:rPr lang="fr-FR" sz="2400" dirty="0"/>
                        <a:t>  </a:t>
                      </a:r>
                      <a:r>
                        <a:rPr lang="fr-FR" sz="2400" dirty="0">
                          <a:hlinkClick r:id="rId6" action="ppaction://hlinksldjump"/>
                        </a:rPr>
                        <a:t>Retour.</a:t>
                      </a:r>
                      <a:endParaRPr lang="fr-FR" sz="2400" dirty="0"/>
                    </a:p>
                  </a:txBody>
                  <a:tcPr/>
                </a:tc>
                <a:extLst>
                  <a:ext uri="{0D108BD9-81ED-4DB2-BD59-A6C34878D82A}">
                    <a16:rowId xmlns:a16="http://schemas.microsoft.com/office/drawing/2014/main" val="2560593296"/>
                  </a:ext>
                </a:extLst>
              </a:tr>
            </a:tbl>
          </a:graphicData>
        </a:graphic>
      </p:graphicFrame>
    </p:spTree>
    <p:extLst>
      <p:ext uri="{BB962C8B-B14F-4D97-AF65-F5344CB8AC3E}">
        <p14:creationId xmlns:p14="http://schemas.microsoft.com/office/powerpoint/2010/main" val="321587204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JEU de la TORTUE </a:t>
            </a:r>
            <a:r>
              <a:rPr lang="fr-FR"/>
              <a:t>ETAPE 3</a:t>
            </a:r>
            <a:r>
              <a:rPr lang="fr-FR">
                <a:hlinkClick r:id="rId4" action="ppaction://hlinksldjump"/>
              </a:rPr>
              <a:t>retour</a:t>
            </a:r>
            <a:endParaRPr lang="fr-FR" dirty="0"/>
          </a:p>
        </p:txBody>
      </p:sp>
      <p:pic>
        <p:nvPicPr>
          <p:cNvPr id="4" name="U.A Mots sur le jeu de la tortue">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3317875" y="2141538"/>
            <a:ext cx="4865688" cy="3649662"/>
          </a:xfrm>
        </p:spPr>
      </p:pic>
    </p:spTree>
    <p:extLst>
      <p:ext uri="{BB962C8B-B14F-4D97-AF65-F5344CB8AC3E}">
        <p14:creationId xmlns:p14="http://schemas.microsoft.com/office/powerpoint/2010/main" val="160608554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graphicFrame>
        <p:nvGraphicFramePr>
          <p:cNvPr id="8" name="Espace réservé du contenu 3">
            <a:extLst>
              <a:ext uri="{FF2B5EF4-FFF2-40B4-BE49-F238E27FC236}">
                <a16:creationId xmlns:a16="http://schemas.microsoft.com/office/drawing/2014/main" id="{FDEEEE07-3415-D844-B7AF-3D3D3B82CCF1}"/>
              </a:ext>
            </a:extLst>
          </p:cNvPr>
          <p:cNvGraphicFramePr>
            <a:graphicFrameLocks/>
          </p:cNvGraphicFramePr>
          <p:nvPr>
            <p:extLst>
              <p:ext uri="{D42A27DB-BD31-4B8C-83A1-F6EECF244321}">
                <p14:modId xmlns:p14="http://schemas.microsoft.com/office/powerpoint/2010/main" val="2981926629"/>
              </p:ext>
            </p:extLst>
          </p:nvPr>
        </p:nvGraphicFramePr>
        <p:xfrm>
          <a:off x="484877" y="1316078"/>
          <a:ext cx="11222245" cy="5145072"/>
        </p:xfrm>
        <a:graphic>
          <a:graphicData uri="http://schemas.openxmlformats.org/drawingml/2006/table">
            <a:tbl>
              <a:tblPr>
                <a:tableStyleId>{5C22544A-7EE6-4342-B048-85BDC9FD1C3A}</a:tableStyleId>
              </a:tblPr>
              <a:tblGrid>
                <a:gridCol w="1873598">
                  <a:extLst>
                    <a:ext uri="{9D8B030D-6E8A-4147-A177-3AD203B41FA5}">
                      <a16:colId xmlns:a16="http://schemas.microsoft.com/office/drawing/2014/main" val="4172599329"/>
                    </a:ext>
                  </a:extLst>
                </a:gridCol>
                <a:gridCol w="2728938">
                  <a:extLst>
                    <a:ext uri="{9D8B030D-6E8A-4147-A177-3AD203B41FA5}">
                      <a16:colId xmlns:a16="http://schemas.microsoft.com/office/drawing/2014/main" val="3748100548"/>
                    </a:ext>
                  </a:extLst>
                </a:gridCol>
                <a:gridCol w="3625006">
                  <a:extLst>
                    <a:ext uri="{9D8B030D-6E8A-4147-A177-3AD203B41FA5}">
                      <a16:colId xmlns:a16="http://schemas.microsoft.com/office/drawing/2014/main" val="2109166297"/>
                    </a:ext>
                  </a:extLst>
                </a:gridCol>
                <a:gridCol w="2994703">
                  <a:extLst>
                    <a:ext uri="{9D8B030D-6E8A-4147-A177-3AD203B41FA5}">
                      <a16:colId xmlns:a16="http://schemas.microsoft.com/office/drawing/2014/main" val="227022773"/>
                    </a:ext>
                  </a:extLst>
                </a:gridCol>
              </a:tblGrid>
              <a:tr h="408644">
                <a:tc>
                  <a:txBody>
                    <a:bodyPr/>
                    <a:lstStyle/>
                    <a:p>
                      <a:pPr algn="ct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65173" marR="65173" marT="0" marB="0">
                    <a:solidFill>
                      <a:schemeClr val="accent6">
                        <a:lumMod val="40000"/>
                        <a:lumOff val="60000"/>
                      </a:schemeClr>
                    </a:solidFill>
                  </a:tcPr>
                </a:tc>
                <a:tc>
                  <a:txBody>
                    <a:bodyPr/>
                    <a:lstStyle/>
                    <a:p>
                      <a:pPr algn="ctr"/>
                      <a:r>
                        <a:rPr lang="fr-FR" sz="1400" b="1" kern="150" dirty="0">
                          <a:solidFill>
                            <a:srgbClr val="000000"/>
                          </a:solidFill>
                          <a:effectLst/>
                          <a:latin typeface="Liberation Serif"/>
                          <a:ea typeface="SimSun" panose="02010600030101010101" pitchFamily="2" charset="-122"/>
                          <a:cs typeface="Mangal" panose="02040503050203030202" pitchFamily="18" charset="0"/>
                        </a:rPr>
                        <a:t>Etape 1</a:t>
                      </a:r>
                    </a:p>
                  </a:txBody>
                  <a:tcPr marL="65173" marR="65173" marT="0" marB="0">
                    <a:solidFill>
                      <a:schemeClr val="accent1">
                        <a:lumMod val="40000"/>
                        <a:lumOff val="60000"/>
                      </a:schemeClr>
                    </a:solidFill>
                  </a:tcPr>
                </a:tc>
                <a:tc>
                  <a:txBody>
                    <a:bodyPr/>
                    <a:lstStyle/>
                    <a:p>
                      <a:pPr algn="ctr"/>
                      <a:r>
                        <a:rPr lang="fr-FR" sz="1400" b="1" kern="150" dirty="0">
                          <a:solidFill>
                            <a:srgbClr val="000000"/>
                          </a:solidFill>
                          <a:effectLst/>
                          <a:latin typeface="Liberation Serif"/>
                          <a:ea typeface="SimSun" panose="02010600030101010101" pitchFamily="2" charset="-122"/>
                          <a:cs typeface="Mangal" panose="02040503050203030202" pitchFamily="18" charset="0"/>
                        </a:rPr>
                        <a:t>Etape 2</a:t>
                      </a:r>
                    </a:p>
                  </a:txBody>
                  <a:tcPr marL="65173" marR="65173" marT="0" marB="0">
                    <a:solidFill>
                      <a:schemeClr val="accent5">
                        <a:lumMod val="60000"/>
                        <a:lumOff val="40000"/>
                      </a:schemeClr>
                    </a:solidFill>
                  </a:tcPr>
                </a:tc>
                <a:tc>
                  <a:txBody>
                    <a:bodyPr/>
                    <a:lstStyle/>
                    <a:p>
                      <a:pPr algn="ctr"/>
                      <a:r>
                        <a:rPr lang="fr-FR" sz="1400" b="1" kern="150" dirty="0">
                          <a:solidFill>
                            <a:srgbClr val="000000"/>
                          </a:solidFill>
                          <a:effectLst/>
                          <a:latin typeface="Liberation Serif"/>
                          <a:ea typeface="SimSun" panose="02010600030101010101" pitchFamily="2" charset="-122"/>
                          <a:cs typeface="Mangal" panose="02040503050203030202" pitchFamily="18" charset="0"/>
                        </a:rPr>
                        <a:t>Etape 3</a:t>
                      </a:r>
                    </a:p>
                  </a:txBody>
                  <a:tcPr marL="65173" marR="65173" marT="0" marB="0">
                    <a:solidFill>
                      <a:srgbClr val="92D050"/>
                    </a:solidFill>
                  </a:tcPr>
                </a:tc>
                <a:extLst>
                  <a:ext uri="{0D108BD9-81ED-4DB2-BD59-A6C34878D82A}">
                    <a16:rowId xmlns:a16="http://schemas.microsoft.com/office/drawing/2014/main" val="4273832517"/>
                  </a:ext>
                </a:extLst>
              </a:tr>
              <a:tr h="2285575">
                <a:tc>
                  <a:txBody>
                    <a:bodyPr/>
                    <a:lstStyle/>
                    <a:p>
                      <a:pPr algn="ctr"/>
                      <a:r>
                        <a:rPr lang="fr-FR" sz="1400" b="1" kern="150" dirty="0">
                          <a:effectLst/>
                        </a:rPr>
                        <a:t>Comprendre</a:t>
                      </a:r>
                    </a:p>
                    <a:p>
                      <a:pPr algn="ctr"/>
                      <a:r>
                        <a:rPr lang="fr-FR" sz="1400" b="1" kern="150" dirty="0">
                          <a:effectLst/>
                        </a:rPr>
                        <a:t>Quoi ?</a:t>
                      </a:r>
                      <a:endParaRPr lang="fr-FR" sz="1400" b="1" kern="150" dirty="0">
                        <a:solidFill>
                          <a:srgbClr val="000000"/>
                        </a:solidFill>
                        <a:effectLst/>
                        <a:latin typeface="Liberation Serif"/>
                        <a:ea typeface="SimSun" panose="02010600030101010101" pitchFamily="2" charset="-122"/>
                        <a:cs typeface="Mangal" panose="02040503050203030202" pitchFamily="18" charset="0"/>
                      </a:endParaRPr>
                    </a:p>
                  </a:txBody>
                  <a:tcPr marL="65173" marR="65173" marT="0" marB="0">
                    <a:solidFill>
                      <a:schemeClr val="accent6">
                        <a:lumMod val="20000"/>
                        <a:lumOff val="80000"/>
                      </a:schemeClr>
                    </a:solidFill>
                  </a:tcPr>
                </a:tc>
                <a:tc>
                  <a:txBody>
                    <a:bodyPr/>
                    <a:lstStyle/>
                    <a:p>
                      <a:r>
                        <a:rPr lang="fr-FR" sz="1400" kern="150" dirty="0">
                          <a:effectLst/>
                        </a:rPr>
                        <a:t>L’élève sait expliquer le jeu et le dispositif  à l’aide de phrases simples. Il sait également exprimer ses émotions.</a:t>
                      </a:r>
                    </a:p>
                    <a:p>
                      <a:endParaRPr lang="fr-FR" sz="1400" kern="150" dirty="0">
                        <a:effectLst/>
                      </a:endParaRPr>
                    </a:p>
                    <a:p>
                      <a:r>
                        <a:rPr lang="fr-FR" sz="1400" kern="150" dirty="0">
                          <a:effectLst/>
                        </a:rPr>
                        <a:t> </a:t>
                      </a:r>
                      <a:r>
                        <a:rPr lang="fr-FR" sz="1000" kern="150" dirty="0">
                          <a:effectLst/>
                        </a:rPr>
                        <a:t>cf. lexique</a:t>
                      </a:r>
                      <a:r>
                        <a:rPr lang="fr-FR" sz="1000" kern="150" baseline="0" dirty="0">
                          <a:effectLst/>
                        </a:rPr>
                        <a:t> encodé puis stocké et récupéré</a:t>
                      </a:r>
                      <a:endParaRPr lang="fr-FR" sz="1000" kern="150" dirty="0">
                        <a:effectLst/>
                      </a:endParaRPr>
                    </a:p>
                    <a:p>
                      <a:endParaRPr lang="fr-FR" sz="1400" kern="150" dirty="0">
                        <a:effectLst/>
                      </a:endParaRPr>
                    </a:p>
                    <a:p>
                      <a:r>
                        <a:rPr lang="fr-FR" sz="1400" b="1" kern="150" dirty="0">
                          <a:effectLst/>
                        </a:rPr>
                        <a:t>Le quoi ?</a:t>
                      </a:r>
                    </a:p>
                    <a:p>
                      <a:r>
                        <a:rPr lang="fr-FR" sz="1400" kern="150" dirty="0">
                          <a:effectLst/>
                        </a:rPr>
                        <a:t> </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65173" marR="65173" marT="0" marB="0">
                    <a:solidFill>
                      <a:schemeClr val="accent1">
                        <a:lumMod val="40000"/>
                        <a:lumOff val="60000"/>
                      </a:schemeClr>
                    </a:solidFill>
                  </a:tcPr>
                </a:tc>
                <a:tc>
                  <a:txBody>
                    <a:bodyPr/>
                    <a:lstStyle/>
                    <a:p>
                      <a:r>
                        <a:rPr lang="fr-FR" sz="1400" kern="150" dirty="0">
                          <a:effectLst/>
                        </a:rPr>
                        <a:t>Il a compris qu’il existe des</a:t>
                      </a:r>
                      <a:r>
                        <a:rPr lang="fr-FR" sz="1400" kern="150" baseline="0" dirty="0">
                          <a:effectLst/>
                        </a:rPr>
                        <a:t> actions à mener sur les objets pour obtenir un résultat. Il comprend qu’il peut les </a:t>
                      </a:r>
                      <a:r>
                        <a:rPr lang="fr-FR" sz="1400" kern="150" dirty="0">
                          <a:effectLst/>
                        </a:rPr>
                        <a:t> reproduire sur les personnes. Il sait l’expliquer en développant des phrases de plus en plus riches pour décrire ses actions et expliquer ses émotions. </a:t>
                      </a:r>
                    </a:p>
                    <a:p>
                      <a:endParaRPr lang="fr-FR" sz="1400" kern="150" dirty="0">
                        <a:effectLst/>
                      </a:endParaRPr>
                    </a:p>
                    <a:p>
                      <a:pPr marL="0" marR="0" indent="0" algn="l" defTabSz="457200" rtl="0" eaLnBrk="1" fontAlgn="auto" latinLnBrk="0" hangingPunct="1">
                        <a:lnSpc>
                          <a:spcPct val="100000"/>
                        </a:lnSpc>
                        <a:spcBef>
                          <a:spcPts val="0"/>
                        </a:spcBef>
                        <a:spcAft>
                          <a:spcPts val="0"/>
                        </a:spcAft>
                        <a:buClrTx/>
                        <a:buSzTx/>
                        <a:buFontTx/>
                        <a:buNone/>
                        <a:tabLst/>
                        <a:defRPr/>
                      </a:pPr>
                      <a:r>
                        <a:rPr lang="fr-FR" sz="1000" kern="150" dirty="0">
                          <a:effectLst/>
                        </a:rPr>
                        <a:t>Cf./ lexique </a:t>
                      </a:r>
                      <a:r>
                        <a:rPr lang="fr-FR" sz="1000" kern="150" baseline="0" dirty="0">
                          <a:effectLst/>
                        </a:rPr>
                        <a:t>encodé puis stocké et récupéré</a:t>
                      </a:r>
                      <a:endParaRPr lang="fr-FR" sz="1000" kern="150" dirty="0">
                        <a:effectLst/>
                      </a:endParaRPr>
                    </a:p>
                    <a:p>
                      <a:endParaRPr lang="fr-FR" sz="1400" kern="150" dirty="0">
                        <a:effectLst/>
                      </a:endParaRPr>
                    </a:p>
                    <a:p>
                      <a:r>
                        <a:rPr lang="fr-FR" sz="1400" b="1" kern="150" dirty="0">
                          <a:effectLst/>
                        </a:rPr>
                        <a:t>Le comment ?</a:t>
                      </a:r>
                      <a:endParaRPr lang="fr-FR" sz="1400" b="1" kern="150" dirty="0">
                        <a:solidFill>
                          <a:srgbClr val="000000"/>
                        </a:solidFill>
                        <a:effectLst/>
                        <a:latin typeface="Liberation Serif"/>
                        <a:ea typeface="SimSun" panose="02010600030101010101" pitchFamily="2" charset="-122"/>
                        <a:cs typeface="Mangal" panose="02040503050203030202" pitchFamily="18" charset="0"/>
                      </a:endParaRPr>
                    </a:p>
                  </a:txBody>
                  <a:tcPr marL="65173" marR="65173" marT="0" marB="0">
                    <a:solidFill>
                      <a:schemeClr val="accent5">
                        <a:lumMod val="60000"/>
                        <a:lumOff val="40000"/>
                      </a:schemeClr>
                    </a:solidFill>
                  </a:tcPr>
                </a:tc>
                <a:tc>
                  <a:txBody>
                    <a:bodyPr/>
                    <a:lstStyle/>
                    <a:p>
                      <a:pPr algn="l"/>
                      <a:r>
                        <a:rPr lang="fr-FR" sz="1400" kern="150" dirty="0">
                          <a:effectLst/>
                        </a:rPr>
                        <a:t>L’élève  a compris que certaines actions sont plus efficaces que d’autres selon l’attendu.</a:t>
                      </a:r>
                      <a:r>
                        <a:rPr lang="fr-FR" sz="1400" kern="150" baseline="0" dirty="0">
                          <a:effectLst/>
                        </a:rPr>
                        <a:t> </a:t>
                      </a:r>
                      <a:r>
                        <a:rPr lang="fr-FR" sz="1400" kern="150" dirty="0">
                          <a:effectLst/>
                        </a:rPr>
                        <a:t>Il  construit des phrases complexes pour décrire des enchaînements d'actions et expliquer comment il  fait</a:t>
                      </a:r>
                      <a:r>
                        <a:rPr lang="fr-FR" sz="1400" kern="150" baseline="0" dirty="0">
                          <a:effectLst/>
                        </a:rPr>
                        <a:t> et pourquoi il a choisi ces actions.</a:t>
                      </a:r>
                      <a:endParaRPr lang="fr-FR" sz="1400" kern="150" dirty="0">
                        <a:effectLst/>
                      </a:endParaRPr>
                    </a:p>
                    <a:p>
                      <a:pPr marL="0" marR="0" indent="0" algn="l" defTabSz="457200" rtl="0" eaLnBrk="1" fontAlgn="auto" latinLnBrk="0" hangingPunct="1">
                        <a:lnSpc>
                          <a:spcPct val="100000"/>
                        </a:lnSpc>
                        <a:spcBef>
                          <a:spcPts val="0"/>
                        </a:spcBef>
                        <a:spcAft>
                          <a:spcPts val="0"/>
                        </a:spcAft>
                        <a:buClrTx/>
                        <a:buSzTx/>
                        <a:buFontTx/>
                        <a:buNone/>
                        <a:tabLst/>
                        <a:defRPr/>
                      </a:pPr>
                      <a:r>
                        <a:rPr lang="fr-FR" sz="1400" kern="150" dirty="0">
                          <a:effectLst/>
                        </a:rPr>
                        <a:t/>
                      </a:r>
                      <a:br>
                        <a:rPr lang="fr-FR" sz="1400" kern="150" dirty="0">
                          <a:effectLst/>
                        </a:rPr>
                      </a:br>
                      <a:r>
                        <a:rPr lang="fr-FR" sz="1000" kern="150" dirty="0" err="1">
                          <a:effectLst/>
                        </a:rPr>
                        <a:t>Cf</a:t>
                      </a:r>
                      <a:r>
                        <a:rPr lang="fr-FR" sz="1000" kern="150" dirty="0">
                          <a:effectLst/>
                        </a:rPr>
                        <a:t> : lexique </a:t>
                      </a:r>
                      <a:r>
                        <a:rPr lang="fr-FR" sz="1000" kern="150" baseline="0" dirty="0">
                          <a:effectLst/>
                        </a:rPr>
                        <a:t>encodé puis stocké et récupéré</a:t>
                      </a:r>
                      <a:endParaRPr lang="fr-FR" sz="1000" kern="150" dirty="0">
                        <a:effectLst/>
                      </a:endParaRPr>
                    </a:p>
                    <a:p>
                      <a:pPr algn="l"/>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algn="l"/>
                      <a:r>
                        <a:rPr lang="fr-FR" sz="1400" b="1" kern="150" dirty="0">
                          <a:solidFill>
                            <a:srgbClr val="000000"/>
                          </a:solidFill>
                          <a:effectLst/>
                          <a:latin typeface="Liberation Serif"/>
                          <a:ea typeface="SimSun" panose="02010600030101010101" pitchFamily="2" charset="-122"/>
                          <a:cs typeface="Mangal" panose="02040503050203030202" pitchFamily="18" charset="0"/>
                        </a:rPr>
                        <a:t>Pourquoi comme ça ?</a:t>
                      </a:r>
                    </a:p>
                    <a:p>
                      <a:pPr algn="l"/>
                      <a:endParaRPr lang="fr-FR" sz="1400" b="1" kern="150" dirty="0">
                        <a:solidFill>
                          <a:srgbClr val="000000"/>
                        </a:solidFill>
                        <a:effectLst/>
                        <a:latin typeface="Liberation Serif"/>
                        <a:ea typeface="SimSun" panose="02010600030101010101" pitchFamily="2" charset="-122"/>
                        <a:cs typeface="Mangal" panose="02040503050203030202" pitchFamily="18" charset="0"/>
                      </a:endParaRPr>
                    </a:p>
                  </a:txBody>
                  <a:tcPr marL="65173" marR="65173" marT="0" marB="0">
                    <a:solidFill>
                      <a:srgbClr val="92D050"/>
                    </a:solidFill>
                  </a:tcPr>
                </a:tc>
                <a:extLst>
                  <a:ext uri="{0D108BD9-81ED-4DB2-BD59-A6C34878D82A}">
                    <a16:rowId xmlns:a16="http://schemas.microsoft.com/office/drawing/2014/main" val="3239572417"/>
                  </a:ext>
                </a:extLst>
              </a:tr>
              <a:tr h="2237068">
                <a:tc>
                  <a:txBody>
                    <a:bodyPr/>
                    <a:lstStyle/>
                    <a:p>
                      <a:pPr algn="ctr"/>
                      <a:r>
                        <a:rPr lang="fr-FR" sz="1400" kern="150" dirty="0">
                          <a:effectLst/>
                        </a:rPr>
                        <a:t>La réussite est accompagnée d’une vignette ou d'une photo dans le cahier multimédias sur l’ENT</a:t>
                      </a:r>
                      <a:r>
                        <a:rPr lang="fr-FR" sz="1400" kern="150" baseline="0" dirty="0">
                          <a:effectLst/>
                        </a:rPr>
                        <a:t> appelé:</a:t>
                      </a:r>
                      <a:r>
                        <a:rPr lang="fr-FR" sz="1400" kern="150" dirty="0">
                          <a:effectLst/>
                        </a:rPr>
                        <a:t> </a:t>
                      </a:r>
                      <a:r>
                        <a:rPr lang="fr-FR" sz="1400" i="1" kern="150" dirty="0">
                          <a:effectLst/>
                        </a:rPr>
                        <a:t>Je deviens un champion en</a:t>
                      </a:r>
                      <a:r>
                        <a:rPr lang="fr-FR" sz="1400" i="1" kern="150" baseline="0" dirty="0">
                          <a:effectLst/>
                        </a:rPr>
                        <a:t> jeux d’opposition à l’école maternelle LIEN</a:t>
                      </a:r>
                      <a:endParaRPr lang="fr-FR" sz="1600" i="1" kern="150" dirty="0">
                        <a:solidFill>
                          <a:srgbClr val="000000"/>
                        </a:solidFill>
                        <a:effectLst/>
                        <a:latin typeface="Liberation Serif"/>
                        <a:ea typeface="SimSun" panose="02010600030101010101" pitchFamily="2" charset="-122"/>
                        <a:cs typeface="Mangal" panose="02040503050203030202" pitchFamily="18" charset="0"/>
                      </a:endParaRPr>
                    </a:p>
                  </a:txBody>
                  <a:tcPr marL="65173" marR="65173" marT="0" marB="0">
                    <a:solidFill>
                      <a:schemeClr val="accent6">
                        <a:lumMod val="20000"/>
                        <a:lumOff val="80000"/>
                      </a:schemeClr>
                    </a:solidFill>
                  </a:tcPr>
                </a:tc>
                <a:tc>
                  <a:txBody>
                    <a:bodyPr/>
                    <a:lstStyle/>
                    <a:p>
                      <a:pPr>
                        <a:spcBef>
                          <a:spcPts val="500"/>
                        </a:spcBef>
                        <a:spcAft>
                          <a:spcPts val="500"/>
                        </a:spcAft>
                      </a:pPr>
                      <a:r>
                        <a:rPr lang="fr-FR" sz="1400" kern="150" dirty="0">
                          <a:solidFill>
                            <a:srgbClr val="000000"/>
                          </a:solidFill>
                          <a:effectLst/>
                          <a:latin typeface="Liberation Serif"/>
                          <a:ea typeface="SimSun" panose="02010600030101010101" pitchFamily="2" charset="-122"/>
                          <a:cs typeface="Mangal" panose="02040503050203030202" pitchFamily="18" charset="0"/>
                        </a:rPr>
                        <a:t>Je prends plaisir à jouer. J’ai compris le</a:t>
                      </a: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 jeu. Je réalise des actions variées.</a:t>
                      </a:r>
                    </a:p>
                    <a:p>
                      <a:pPr>
                        <a:spcBef>
                          <a:spcPts val="500"/>
                        </a:spcBef>
                        <a:spcAft>
                          <a:spcPts val="500"/>
                        </a:spcAft>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a:spcBef>
                          <a:spcPts val="500"/>
                        </a:spcBef>
                        <a:spcAft>
                          <a:spcPts val="500"/>
                        </a:spcAft>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65173" marR="65173" marT="0" marB="0">
                    <a:solidFill>
                      <a:schemeClr val="accent1">
                        <a:lumMod val="40000"/>
                        <a:lumOff val="60000"/>
                      </a:schemeClr>
                    </a:solidFill>
                  </a:tcPr>
                </a:tc>
                <a:tc>
                  <a:txBody>
                    <a:bodyPr/>
                    <a:lstStyle/>
                    <a:p>
                      <a:r>
                        <a:rPr lang="fr-FR" sz="1400" kern="150" dirty="0">
                          <a:effectLst/>
                        </a:rPr>
                        <a:t>Je</a:t>
                      </a:r>
                      <a:r>
                        <a:rPr lang="fr-FR" sz="1400" kern="150" baseline="0" dirty="0">
                          <a:effectLst/>
                        </a:rPr>
                        <a:t> transfère des actions mémorisées dans d’autres situations.</a:t>
                      </a:r>
                    </a:p>
                    <a:p>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65173" marR="65173" marT="0" marB="0">
                    <a:solidFill>
                      <a:schemeClr val="accent5">
                        <a:lumMod val="60000"/>
                        <a:lumOff val="40000"/>
                      </a:schemeClr>
                    </a:solidFill>
                  </a:tcPr>
                </a:tc>
                <a:tc>
                  <a:txBody>
                    <a:bodyPr/>
                    <a:lstStyle/>
                    <a:p>
                      <a:r>
                        <a:rPr lang="fr-FR" sz="1400" kern="150" dirty="0">
                          <a:effectLst/>
                        </a:rPr>
                        <a:t>Je sais choisir</a:t>
                      </a:r>
                      <a:r>
                        <a:rPr lang="fr-FR" sz="1400" kern="150" baseline="0" dirty="0">
                          <a:effectLst/>
                        </a:rPr>
                        <a:t> la bonne action en fonction du comportement de mon adversaire.</a:t>
                      </a:r>
                      <a:endParaRPr lang="fr-FR" sz="1400" kern="150" dirty="0">
                        <a:effectLst/>
                      </a:endParaRPr>
                    </a:p>
                    <a:p>
                      <a:r>
                        <a:rPr lang="fr-FR" sz="1400" kern="150" dirty="0">
                          <a:effectLst/>
                        </a:rPr>
                        <a:t> </a:t>
                      </a:r>
                    </a:p>
                    <a:p>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r>
                        <a:rPr lang="fr-FR" sz="1000" kern="150" dirty="0">
                          <a:solidFill>
                            <a:srgbClr val="000000"/>
                          </a:solidFill>
                          <a:effectLst/>
                          <a:latin typeface="Liberation Serif"/>
                          <a:ea typeface="SimSun" panose="02010600030101010101" pitchFamily="2" charset="-122"/>
                          <a:cs typeface="Mangal" panose="02040503050203030202" pitchFamily="18" charset="0"/>
                        </a:rPr>
                        <a:t>NB: Le cahier multimédias est illustré par les photos prises au cours des séances</a:t>
                      </a:r>
                      <a:r>
                        <a:rPr lang="fr-FR" sz="1000" kern="150" baseline="0" dirty="0">
                          <a:solidFill>
                            <a:srgbClr val="000000"/>
                          </a:solidFill>
                          <a:effectLst/>
                          <a:latin typeface="Liberation Serif"/>
                          <a:ea typeface="SimSun" panose="02010600030101010101" pitchFamily="2" charset="-122"/>
                          <a:cs typeface="Mangal" panose="02040503050203030202" pitchFamily="18" charset="0"/>
                        </a:rPr>
                        <a:t> et les phrases des enfants.</a:t>
                      </a:r>
                      <a:endParaRPr lang="fr-FR" sz="1000" kern="150" dirty="0">
                        <a:solidFill>
                          <a:srgbClr val="000000"/>
                        </a:solidFill>
                        <a:effectLst/>
                        <a:latin typeface="Liberation Serif"/>
                        <a:ea typeface="SimSun" panose="02010600030101010101" pitchFamily="2" charset="-122"/>
                        <a:cs typeface="Mangal" panose="02040503050203030202" pitchFamily="18" charset="0"/>
                      </a:endParaRPr>
                    </a:p>
                  </a:txBody>
                  <a:tcPr marL="65173" marR="65173" marT="0" marB="0">
                    <a:solidFill>
                      <a:srgbClr val="92D050"/>
                    </a:solidFill>
                  </a:tcPr>
                </a:tc>
                <a:extLst>
                  <a:ext uri="{0D108BD9-81ED-4DB2-BD59-A6C34878D82A}">
                    <a16:rowId xmlns:a16="http://schemas.microsoft.com/office/drawing/2014/main" val="548120297"/>
                  </a:ext>
                </a:extLst>
              </a:tr>
            </a:tbl>
          </a:graphicData>
        </a:graphic>
      </p:graphicFrame>
      <p:sp>
        <p:nvSpPr>
          <p:cNvPr id="2" name="ZoneTexte 1">
            <a:extLst>
              <a:ext uri="{FF2B5EF4-FFF2-40B4-BE49-F238E27FC236}">
                <a16:creationId xmlns:a16="http://schemas.microsoft.com/office/drawing/2014/main" id="{441445ED-7C7A-214E-92C6-7CDDCA738764}"/>
              </a:ext>
            </a:extLst>
          </p:cNvPr>
          <p:cNvSpPr txBox="1"/>
          <p:nvPr/>
        </p:nvSpPr>
        <p:spPr>
          <a:xfrm>
            <a:off x="2189285" y="120851"/>
            <a:ext cx="7088672" cy="584775"/>
          </a:xfrm>
          <a:prstGeom prst="rect">
            <a:avLst/>
          </a:prstGeom>
          <a:noFill/>
        </p:spPr>
        <p:txBody>
          <a:bodyPr wrap="none" rtlCol="0">
            <a:spAutoFit/>
          </a:bodyPr>
          <a:lstStyle/>
          <a:p>
            <a:r>
              <a:rPr lang="fr-FR" sz="3200" dirty="0"/>
              <a:t>4-Les indicateurs de « compréhension » </a:t>
            </a:r>
            <a:r>
              <a:rPr lang="fr-FR" sz="3200" dirty="0">
                <a:hlinkClick r:id="rId2" action="ppaction://hlinksldjump"/>
              </a:rPr>
              <a:t>&lt;</a:t>
            </a:r>
            <a:endParaRPr lang="fr-FR" sz="3200" dirty="0"/>
          </a:p>
        </p:txBody>
      </p:sp>
      <p:pic>
        <p:nvPicPr>
          <p:cNvPr id="3" name="Imag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491614" y="5013120"/>
            <a:ext cx="1098750" cy="778552"/>
          </a:xfrm>
          <a:prstGeom prst="rect">
            <a:avLst/>
          </a:prstGeom>
        </p:spPr>
      </p:pic>
      <p:pic>
        <p:nvPicPr>
          <p:cNvPr id="4" name="Image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22267" y="4706859"/>
            <a:ext cx="645067" cy="711007"/>
          </a:xfrm>
          <a:prstGeom prst="rect">
            <a:avLst/>
          </a:prstGeom>
        </p:spPr>
      </p:pic>
      <p:pic>
        <p:nvPicPr>
          <p:cNvPr id="5" name="Image 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721659" y="5455764"/>
            <a:ext cx="892093" cy="868176"/>
          </a:xfrm>
          <a:prstGeom prst="rect">
            <a:avLst/>
          </a:prstGeom>
        </p:spPr>
      </p:pic>
      <p:pic>
        <p:nvPicPr>
          <p:cNvPr id="6" name="Image 5"/>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211796" y="5406585"/>
            <a:ext cx="992808" cy="785252"/>
          </a:xfrm>
          <a:prstGeom prst="rect">
            <a:avLst/>
          </a:prstGeom>
        </p:spPr>
      </p:pic>
      <p:pic>
        <p:nvPicPr>
          <p:cNvPr id="7" name="Image 6"/>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677359" y="4433983"/>
            <a:ext cx="994925" cy="795940"/>
          </a:xfrm>
          <a:prstGeom prst="rect">
            <a:avLst/>
          </a:prstGeom>
        </p:spPr>
      </p:pic>
      <p:pic>
        <p:nvPicPr>
          <p:cNvPr id="12" name="Image 11"/>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268189" y="4878214"/>
            <a:ext cx="1195107" cy="913458"/>
          </a:xfrm>
          <a:prstGeom prst="rect">
            <a:avLst/>
          </a:prstGeom>
        </p:spPr>
      </p:pic>
      <p:pic>
        <p:nvPicPr>
          <p:cNvPr id="13" name="Image 12"/>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729732" y="4746321"/>
            <a:ext cx="902232" cy="1177243"/>
          </a:xfrm>
          <a:prstGeom prst="rect">
            <a:avLst/>
          </a:prstGeom>
        </p:spPr>
      </p:pic>
    </p:spTree>
    <p:extLst>
      <p:ext uri="{BB962C8B-B14F-4D97-AF65-F5344CB8AC3E}">
        <p14:creationId xmlns:p14="http://schemas.microsoft.com/office/powerpoint/2010/main" val="108226128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t>MON CARNET de CHAMPION</a:t>
            </a:r>
          </a:p>
        </p:txBody>
      </p:sp>
      <p:pic>
        <p:nvPicPr>
          <p:cNvPr id="4" name="Carnet du _je deviens un champion_1">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3317875" y="2141538"/>
            <a:ext cx="4865688" cy="3649662"/>
          </a:xfrm>
        </p:spPr>
      </p:pic>
      <p:sp>
        <p:nvSpPr>
          <p:cNvPr id="3" name="ZoneTexte 2"/>
          <p:cNvSpPr txBox="1"/>
          <p:nvPr/>
        </p:nvSpPr>
        <p:spPr>
          <a:xfrm>
            <a:off x="9771796" y="5322627"/>
            <a:ext cx="859809" cy="369332"/>
          </a:xfrm>
          <a:prstGeom prst="rect">
            <a:avLst/>
          </a:prstGeom>
          <a:noFill/>
        </p:spPr>
        <p:txBody>
          <a:bodyPr wrap="square" rtlCol="0">
            <a:spAutoFit/>
          </a:bodyPr>
          <a:lstStyle/>
          <a:p>
            <a:r>
              <a:rPr lang="fr-FR" dirty="0">
                <a:hlinkClick r:id="rId5" action="ppaction://hlinksldjump"/>
              </a:rPr>
              <a:t>Retour</a:t>
            </a:r>
            <a:endParaRPr lang="fr-FR" dirty="0"/>
          </a:p>
        </p:txBody>
      </p:sp>
    </p:spTree>
    <p:extLst>
      <p:ext uri="{BB962C8B-B14F-4D97-AF65-F5344CB8AC3E}">
        <p14:creationId xmlns:p14="http://schemas.microsoft.com/office/powerpoint/2010/main" val="364565990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100000">
                <p:cTn id="7" fill="hold" display="0">
                  <p:stCondLst>
                    <p:cond delay="indefinite"/>
                  </p:stCondLst>
                </p:cTn>
                <p:tgtEl>
                  <p:spTgt spid="4"/>
                </p:tgtEl>
              </p:cMediaNode>
            </p:vide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386210-D582-BD42-B098-3FCCB5950EDB}"/>
              </a:ext>
            </a:extLst>
          </p:cNvPr>
          <p:cNvSpPr>
            <a:spLocks noGrp="1"/>
          </p:cNvSpPr>
          <p:nvPr>
            <p:ph type="title"/>
          </p:nvPr>
        </p:nvSpPr>
        <p:spPr/>
        <p:txBody>
          <a:bodyPr/>
          <a:lstStyle/>
          <a:p>
            <a:r>
              <a:rPr lang="fr-FR" dirty="0"/>
              <a:t>5- Une proposition d’unité d’apprentissage</a:t>
            </a:r>
            <a:r>
              <a:rPr lang="fr-FR" dirty="0">
                <a:hlinkClick r:id="rId2" action="ppaction://hlinksldjump"/>
              </a:rPr>
              <a:t>&lt;</a:t>
            </a:r>
            <a:endParaRPr lang="fr-FR" dirty="0"/>
          </a:p>
        </p:txBody>
      </p:sp>
      <p:sp>
        <p:nvSpPr>
          <p:cNvPr id="3" name="Espace réservé du contenu 2">
            <a:extLst>
              <a:ext uri="{FF2B5EF4-FFF2-40B4-BE49-F238E27FC236}">
                <a16:creationId xmlns:a16="http://schemas.microsoft.com/office/drawing/2014/main" id="{CC557353-A9E7-9043-8F3E-BBFE5257274D}"/>
              </a:ext>
            </a:extLst>
          </p:cNvPr>
          <p:cNvSpPr>
            <a:spLocks noGrp="1"/>
          </p:cNvSpPr>
          <p:nvPr>
            <p:ph idx="1"/>
          </p:nvPr>
        </p:nvSpPr>
        <p:spPr/>
        <p:txBody>
          <a:bodyPr>
            <a:normAutofit/>
          </a:bodyPr>
          <a:lstStyle/>
          <a:p>
            <a:r>
              <a:rPr lang="fr-FR" sz="2400" dirty="0"/>
              <a:t>Pour l’étape 1 </a:t>
            </a:r>
            <a:r>
              <a:rPr lang="fr-FR" sz="2400" dirty="0">
                <a:hlinkClick r:id="rId3" action="ppaction://hlinksldjump"/>
              </a:rPr>
              <a:t>+</a:t>
            </a:r>
            <a:endParaRPr lang="fr-FR" sz="2400" dirty="0"/>
          </a:p>
          <a:p>
            <a:r>
              <a:rPr lang="fr-FR" sz="2400" dirty="0"/>
              <a:t>Pour l’étape 2 </a:t>
            </a:r>
            <a:r>
              <a:rPr lang="fr-FR" sz="2400" dirty="0">
                <a:hlinkClick r:id="rId4" action="ppaction://hlinksldjump"/>
              </a:rPr>
              <a:t>+</a:t>
            </a:r>
            <a:endParaRPr lang="fr-FR" sz="2400" dirty="0"/>
          </a:p>
          <a:p>
            <a:r>
              <a:rPr lang="fr-FR" sz="2400" dirty="0"/>
              <a:t>Pour l’étape 3 </a:t>
            </a:r>
            <a:r>
              <a:rPr lang="fr-FR" sz="2400" dirty="0">
                <a:hlinkClick r:id="rId5" action="ppaction://hlinksldjump"/>
              </a:rPr>
              <a:t>+</a:t>
            </a:r>
            <a:endParaRPr lang="fr-FR" sz="2400" dirty="0"/>
          </a:p>
        </p:txBody>
      </p:sp>
    </p:spTree>
    <p:extLst>
      <p:ext uri="{BB962C8B-B14F-4D97-AF65-F5344CB8AC3E}">
        <p14:creationId xmlns:p14="http://schemas.microsoft.com/office/powerpoint/2010/main" val="135433805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6BD8CD2F-B4A7-B745-AD46-F90226B84A05}"/>
              </a:ext>
            </a:extLst>
          </p:cNvPr>
          <p:cNvGraphicFramePr>
            <a:graphicFrameLocks noGrp="1"/>
          </p:cNvGraphicFramePr>
          <p:nvPr>
            <p:ph idx="1"/>
            <p:extLst>
              <p:ext uri="{D42A27DB-BD31-4B8C-83A1-F6EECF244321}">
                <p14:modId xmlns:p14="http://schemas.microsoft.com/office/powerpoint/2010/main" val="2194232308"/>
              </p:ext>
            </p:extLst>
          </p:nvPr>
        </p:nvGraphicFramePr>
        <p:xfrm>
          <a:off x="345688" y="174630"/>
          <a:ext cx="11195824" cy="895749"/>
        </p:xfrm>
        <a:graphic>
          <a:graphicData uri="http://schemas.openxmlformats.org/drawingml/2006/table">
            <a:tbl>
              <a:tblPr>
                <a:tableStyleId>{5C22544A-7EE6-4342-B048-85BDC9FD1C3A}</a:tableStyleId>
              </a:tblPr>
              <a:tblGrid>
                <a:gridCol w="11195824">
                  <a:extLst>
                    <a:ext uri="{9D8B030D-6E8A-4147-A177-3AD203B41FA5}">
                      <a16:colId xmlns:a16="http://schemas.microsoft.com/office/drawing/2014/main" val="3664961934"/>
                    </a:ext>
                  </a:extLst>
                </a:gridCol>
              </a:tblGrid>
              <a:tr h="338219">
                <a:tc>
                  <a:txBody>
                    <a:bodyPr/>
                    <a:lstStyle/>
                    <a:p>
                      <a:pPr algn="ctr"/>
                      <a:r>
                        <a:rPr lang="fr-FR" sz="1600" kern="150" dirty="0">
                          <a:effectLst/>
                        </a:rPr>
                        <a:t>Étape 1 ( autour de 2 /3 ans)</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31115" marR="34925" marT="34925" marB="34925">
                    <a:solidFill>
                      <a:schemeClr val="accent1">
                        <a:lumMod val="60000"/>
                        <a:lumOff val="40000"/>
                      </a:schemeClr>
                    </a:solidFill>
                  </a:tcPr>
                </a:tc>
                <a:extLst>
                  <a:ext uri="{0D108BD9-81ED-4DB2-BD59-A6C34878D82A}">
                    <a16:rowId xmlns:a16="http://schemas.microsoft.com/office/drawing/2014/main" val="418646303"/>
                  </a:ext>
                </a:extLst>
              </a:tr>
              <a:tr h="0">
                <a:tc>
                  <a:txBody>
                    <a:bodyPr/>
                    <a:lstStyle/>
                    <a:p>
                      <a:pPr algn="ctr"/>
                      <a:r>
                        <a:rPr lang="fr-FR" sz="1600" b="1" kern="150" dirty="0">
                          <a:effectLst/>
                        </a:rPr>
                        <a:t>Situations pour</a:t>
                      </a:r>
                      <a:r>
                        <a:rPr lang="fr-FR" sz="1600" b="1" kern="150" baseline="0" dirty="0">
                          <a:effectLst/>
                        </a:rPr>
                        <a:t> découvrir/explorer</a:t>
                      </a:r>
                      <a:r>
                        <a:rPr lang="fr-FR" sz="1600" b="1" kern="150" dirty="0">
                          <a:effectLst/>
                        </a:rPr>
                        <a:t> </a:t>
                      </a:r>
                      <a:r>
                        <a:rPr lang="fr-FR" sz="1600" kern="150" dirty="0">
                          <a:effectLst/>
                        </a:rPr>
                        <a:t>: 4 séances de familiarisation</a:t>
                      </a:r>
                    </a:p>
                    <a:p>
                      <a:pPr algn="ctr"/>
                      <a:r>
                        <a:rPr lang="fr-FR" sz="1600" u="sng" kern="150" dirty="0">
                          <a:effectLst/>
                        </a:rPr>
                        <a:t>Objectif pour l’enseignant</a:t>
                      </a:r>
                      <a:r>
                        <a:rPr lang="fr-FR" sz="1600" kern="150" dirty="0">
                          <a:effectLst/>
                        </a:rPr>
                        <a:t>: </a:t>
                      </a:r>
                      <a:r>
                        <a:rPr lang="fr-FR" sz="1600" kern="150" baseline="0" dirty="0">
                          <a:effectLst/>
                        </a:rPr>
                        <a:t> familiariser les enfants avec </a:t>
                      </a:r>
                      <a:r>
                        <a:rPr lang="fr-FR" sz="1600" kern="150" dirty="0">
                          <a:effectLst/>
                        </a:rPr>
                        <a:t>la règle du jeu des déménageurs</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31115" marR="34925" marT="34925" marB="34925"/>
                </a:tc>
                <a:extLst>
                  <a:ext uri="{0D108BD9-81ED-4DB2-BD59-A6C34878D82A}">
                    <a16:rowId xmlns:a16="http://schemas.microsoft.com/office/drawing/2014/main" val="1883856064"/>
                  </a:ext>
                </a:extLst>
              </a:tr>
            </a:tbl>
          </a:graphicData>
        </a:graphic>
      </p:graphicFrame>
      <p:graphicFrame>
        <p:nvGraphicFramePr>
          <p:cNvPr id="6" name="Tableau 5">
            <a:extLst>
              <a:ext uri="{FF2B5EF4-FFF2-40B4-BE49-F238E27FC236}">
                <a16:creationId xmlns:a16="http://schemas.microsoft.com/office/drawing/2014/main" id="{79CF1EBC-96ED-6049-89E7-2E82C5F02894}"/>
              </a:ext>
            </a:extLst>
          </p:cNvPr>
          <p:cNvGraphicFramePr>
            <a:graphicFrameLocks noGrp="1"/>
          </p:cNvGraphicFramePr>
          <p:nvPr>
            <p:extLst>
              <p:ext uri="{D42A27DB-BD31-4B8C-83A1-F6EECF244321}">
                <p14:modId xmlns:p14="http://schemas.microsoft.com/office/powerpoint/2010/main" val="378141173"/>
              </p:ext>
            </p:extLst>
          </p:nvPr>
        </p:nvGraphicFramePr>
        <p:xfrm>
          <a:off x="345688" y="1070379"/>
          <a:ext cx="11128918" cy="5286948"/>
        </p:xfrm>
        <a:graphic>
          <a:graphicData uri="http://schemas.openxmlformats.org/drawingml/2006/table">
            <a:tbl>
              <a:tblPr>
                <a:tableStyleId>{5C22544A-7EE6-4342-B048-85BDC9FD1C3A}</a:tableStyleId>
              </a:tblPr>
              <a:tblGrid>
                <a:gridCol w="2140665">
                  <a:extLst>
                    <a:ext uri="{9D8B030D-6E8A-4147-A177-3AD203B41FA5}">
                      <a16:colId xmlns:a16="http://schemas.microsoft.com/office/drawing/2014/main" val="1892718210"/>
                    </a:ext>
                  </a:extLst>
                </a:gridCol>
                <a:gridCol w="4338193">
                  <a:extLst>
                    <a:ext uri="{9D8B030D-6E8A-4147-A177-3AD203B41FA5}">
                      <a16:colId xmlns:a16="http://schemas.microsoft.com/office/drawing/2014/main" val="3634728219"/>
                    </a:ext>
                  </a:extLst>
                </a:gridCol>
                <a:gridCol w="2074127">
                  <a:extLst>
                    <a:ext uri="{9D8B030D-6E8A-4147-A177-3AD203B41FA5}">
                      <a16:colId xmlns:a16="http://schemas.microsoft.com/office/drawing/2014/main" val="1609241353"/>
                    </a:ext>
                  </a:extLst>
                </a:gridCol>
                <a:gridCol w="2575933">
                  <a:extLst>
                    <a:ext uri="{9D8B030D-6E8A-4147-A177-3AD203B41FA5}">
                      <a16:colId xmlns:a16="http://schemas.microsoft.com/office/drawing/2014/main" val="538889049"/>
                    </a:ext>
                  </a:extLst>
                </a:gridCol>
              </a:tblGrid>
              <a:tr h="367228">
                <a:tc>
                  <a:txBody>
                    <a:bodyPr/>
                    <a:lstStyle/>
                    <a:p>
                      <a:pPr algn="ctr"/>
                      <a:r>
                        <a:rPr lang="fr-FR" sz="1400" kern="150" dirty="0">
                          <a:effectLst/>
                          <a:latin typeface="+mn-lt"/>
                        </a:rPr>
                        <a:t>LA</a:t>
                      </a:r>
                      <a:r>
                        <a:rPr lang="fr-FR" sz="1400" kern="150" baseline="0" dirty="0">
                          <a:effectLst/>
                          <a:latin typeface="+mn-lt"/>
                        </a:rPr>
                        <a:t> SITUATION</a:t>
                      </a:r>
                      <a:r>
                        <a:rPr lang="fr-FR" sz="1400" kern="150" dirty="0">
                          <a:effectLst/>
                          <a:latin typeface="+mn-lt"/>
                        </a:rPr>
                        <a:t> </a:t>
                      </a:r>
                    </a:p>
                    <a:p>
                      <a:pPr algn="ctr"/>
                      <a:r>
                        <a:rPr lang="fr-FR" sz="1400" kern="150" dirty="0">
                          <a:effectLst/>
                          <a:latin typeface="+mn-lt"/>
                        </a:rPr>
                        <a:t> </a:t>
                      </a:r>
                    </a:p>
                  </a:txBody>
                  <a:tcPr marL="24694" marR="27718" marT="27718" marB="27718">
                    <a:solidFill>
                      <a:schemeClr val="accent1">
                        <a:lumMod val="60000"/>
                        <a:lumOff val="40000"/>
                      </a:schemeClr>
                    </a:solidFill>
                  </a:tcPr>
                </a:tc>
                <a:tc>
                  <a:txBody>
                    <a:bodyPr/>
                    <a:lstStyle/>
                    <a:p>
                      <a:r>
                        <a:rPr lang="fr-FR" sz="1400" u="none" kern="150" dirty="0">
                          <a:solidFill>
                            <a:srgbClr val="000000"/>
                          </a:solidFill>
                          <a:effectLst/>
                          <a:latin typeface="+mn-lt"/>
                          <a:ea typeface="SimSun" panose="02010600030101010101" pitchFamily="2" charset="-122"/>
                          <a:cs typeface="Mangal" panose="02040503050203030202" pitchFamily="18" charset="0"/>
                        </a:rPr>
                        <a:t>REPERES</a:t>
                      </a:r>
                    </a:p>
                  </a:txBody>
                  <a:tcPr marL="24694" marR="27718" marT="27718" marB="27718">
                    <a:solidFill>
                      <a:schemeClr val="accent1">
                        <a:lumMod val="60000"/>
                        <a:lumOff val="40000"/>
                      </a:schemeClr>
                    </a:solidFill>
                  </a:tcPr>
                </a:tc>
                <a:tc>
                  <a:txBody>
                    <a:bodyPr/>
                    <a:lstStyle/>
                    <a:p>
                      <a:r>
                        <a:rPr lang="fr-FR" sz="1400" kern="150" dirty="0">
                          <a:solidFill>
                            <a:srgbClr val="000000"/>
                          </a:solidFill>
                          <a:effectLst/>
                          <a:latin typeface="+mn-lt"/>
                          <a:ea typeface="SimSun" panose="02010600030101010101" pitchFamily="2" charset="-122"/>
                          <a:cs typeface="Mangal" panose="02040503050203030202" pitchFamily="18" charset="0"/>
                        </a:rPr>
                        <a:t>DISPOSITIF</a:t>
                      </a:r>
                    </a:p>
                  </a:txBody>
                  <a:tcPr marL="24694" marR="27718" marT="27718" marB="27718">
                    <a:solidFill>
                      <a:schemeClr val="accent1">
                        <a:lumMod val="60000"/>
                        <a:lumOff val="40000"/>
                      </a:schemeClr>
                    </a:solidFill>
                  </a:tcPr>
                </a:tc>
                <a:tc>
                  <a:txBody>
                    <a:bodyPr/>
                    <a:lstStyle/>
                    <a:p>
                      <a:r>
                        <a:rPr lang="fr-FR" sz="1400" kern="150" dirty="0">
                          <a:solidFill>
                            <a:srgbClr val="000000"/>
                          </a:solidFill>
                          <a:effectLst/>
                          <a:latin typeface="+mn-lt"/>
                          <a:ea typeface="SimSun" panose="02010600030101010101" pitchFamily="2" charset="-122"/>
                          <a:cs typeface="Mangal" panose="02040503050203030202" pitchFamily="18" charset="0"/>
                        </a:rPr>
                        <a:t>MATERIEL</a:t>
                      </a:r>
                    </a:p>
                  </a:txBody>
                  <a:tcPr marL="24694" marR="27718" marT="27718" marB="27718">
                    <a:solidFill>
                      <a:schemeClr val="accent1">
                        <a:lumMod val="60000"/>
                        <a:lumOff val="40000"/>
                      </a:schemeClr>
                    </a:solidFill>
                  </a:tcPr>
                </a:tc>
                <a:extLst>
                  <a:ext uri="{0D108BD9-81ED-4DB2-BD59-A6C34878D82A}">
                    <a16:rowId xmlns:a16="http://schemas.microsoft.com/office/drawing/2014/main" val="949753527"/>
                  </a:ext>
                </a:extLst>
              </a:tr>
              <a:tr h="532253">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800" b="1" kern="150" dirty="0">
                          <a:effectLst/>
                        </a:rPr>
                        <a:t>Les</a:t>
                      </a:r>
                      <a:r>
                        <a:rPr lang="fr-FR" sz="1800" b="1" kern="150" baseline="0" dirty="0">
                          <a:effectLst/>
                        </a:rPr>
                        <a:t> déménageurs</a:t>
                      </a:r>
                      <a:endParaRPr lang="fr-FR" sz="1800" b="1" kern="150" dirty="0">
                        <a:effectLst/>
                      </a:endParaRPr>
                    </a:p>
                    <a:p>
                      <a:pPr marL="0" marR="0" indent="0" algn="ctr" defTabSz="457200" rtl="0" eaLnBrk="1" fontAlgn="auto" latinLnBrk="0" hangingPunct="1">
                        <a:lnSpc>
                          <a:spcPct val="100000"/>
                        </a:lnSpc>
                        <a:spcBef>
                          <a:spcPts val="0"/>
                        </a:spcBef>
                        <a:spcAft>
                          <a:spcPts val="0"/>
                        </a:spcAft>
                        <a:buClrTx/>
                        <a:buSzTx/>
                        <a:buFontTx/>
                        <a:buNone/>
                        <a:tabLst/>
                        <a:defRPr/>
                      </a:pPr>
                      <a:endParaRPr lang="fr-FR" sz="1400" kern="150" dirty="0">
                        <a:effectLst/>
                      </a:endParaRPr>
                    </a:p>
                  </a:txBody>
                  <a:tcPr marL="24694" marR="27718" marT="27718" marB="27718"/>
                </a:tc>
                <a:tc>
                  <a:txBody>
                    <a:bodyPr/>
                    <a:lstStyle/>
                    <a:p>
                      <a:r>
                        <a:rPr lang="fr-FR" sz="1400" kern="150" dirty="0">
                          <a:solidFill>
                            <a:srgbClr val="000000"/>
                          </a:solidFill>
                          <a:effectLst/>
                          <a:latin typeface="Liberation Serif"/>
                          <a:ea typeface="SimSun" panose="02010600030101010101" pitchFamily="2" charset="-122"/>
                          <a:cs typeface="Mangal" panose="02040503050203030202" pitchFamily="18" charset="0"/>
                        </a:rPr>
                        <a:t>Pour</a:t>
                      </a: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 contextualiser, partir d’un album:</a:t>
                      </a:r>
                    </a:p>
                    <a:p>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 Tom déménage » Hans WILHELM</a:t>
                      </a:r>
                    </a:p>
                    <a:p>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endParaRPr lang="fr-FR" sz="1400" u="sng"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extLst>
                  <a:ext uri="{0D108BD9-81ED-4DB2-BD59-A6C34878D82A}">
                    <a16:rowId xmlns:a16="http://schemas.microsoft.com/office/drawing/2014/main" val="756802854"/>
                  </a:ext>
                </a:extLst>
              </a:tr>
              <a:tr h="3292278">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400" b="1" kern="150" dirty="0">
                          <a:effectLst/>
                        </a:rPr>
                        <a:t>OBJECTIF</a:t>
                      </a:r>
                      <a:r>
                        <a:rPr lang="fr-FR" sz="1400" kern="150" dirty="0">
                          <a:effectLst/>
                        </a:rPr>
                        <a:t>:</a:t>
                      </a:r>
                    </a:p>
                    <a:p>
                      <a:pPr marL="0" marR="0" indent="0" algn="ctr" defTabSz="457200" rtl="0" eaLnBrk="1" fontAlgn="auto" latinLnBrk="0" hangingPunct="1">
                        <a:lnSpc>
                          <a:spcPct val="100000"/>
                        </a:lnSpc>
                        <a:spcBef>
                          <a:spcPts val="0"/>
                        </a:spcBef>
                        <a:spcAft>
                          <a:spcPts val="0"/>
                        </a:spcAft>
                        <a:buClrTx/>
                        <a:buSzTx/>
                        <a:buFontTx/>
                        <a:buNone/>
                        <a:tabLst/>
                        <a:defRPr/>
                      </a:pPr>
                      <a:r>
                        <a:rPr lang="fr-FR" sz="1400" kern="150" dirty="0">
                          <a:effectLst/>
                        </a:rPr>
                        <a:t>Faire découvrir un environnement</a:t>
                      </a:r>
                      <a:r>
                        <a:rPr lang="fr-FR" sz="1400" kern="150" baseline="0" dirty="0">
                          <a:effectLst/>
                        </a:rPr>
                        <a:t> varié incitant à différentes actions élémentaires pour déplacer des objets</a:t>
                      </a:r>
                      <a:endParaRPr lang="fr-FR" sz="1400" kern="150" dirty="0">
                        <a:effectLst/>
                      </a:endParaRPr>
                    </a:p>
                    <a:p>
                      <a:pPr algn="ctr"/>
                      <a:r>
                        <a:rPr lang="fr-FR" sz="1400" kern="150" dirty="0">
                          <a:effectLst/>
                        </a:rPr>
                        <a:t> </a:t>
                      </a:r>
                    </a:p>
                    <a:p>
                      <a:pPr algn="ct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r>
                        <a:rPr lang="fr-FR" sz="1400" u="sng" kern="150" dirty="0">
                          <a:effectLst/>
                        </a:rPr>
                        <a:t>But </a:t>
                      </a:r>
                      <a:r>
                        <a:rPr lang="fr-FR" sz="1400" kern="150" dirty="0">
                          <a:effectLst/>
                        </a:rPr>
                        <a:t>: aller</a:t>
                      </a:r>
                      <a:r>
                        <a:rPr lang="fr-FR" sz="1400" kern="150" baseline="0" dirty="0">
                          <a:effectLst/>
                        </a:rPr>
                        <a:t> de la première maison à la nouvelle maison  avec un seul objet à déménager à chaque passage</a:t>
                      </a:r>
                    </a:p>
                    <a:p>
                      <a:endParaRPr lang="fr-FR" sz="1400" kern="150" baseline="0" dirty="0">
                        <a:effectLst/>
                      </a:endParaRPr>
                    </a:p>
                    <a:p>
                      <a:r>
                        <a:rPr lang="fr-FR" sz="1400" u="sng" kern="150" dirty="0">
                          <a:effectLst/>
                        </a:rPr>
                        <a:t>Critère de</a:t>
                      </a:r>
                      <a:r>
                        <a:rPr lang="fr-FR" sz="1400" u="sng" kern="150" baseline="0" dirty="0">
                          <a:effectLst/>
                        </a:rPr>
                        <a:t> réussite</a:t>
                      </a:r>
                      <a:r>
                        <a:rPr lang="fr-FR" sz="1400" u="none" kern="150" baseline="0" dirty="0">
                          <a:effectLst/>
                        </a:rPr>
                        <a:t>:</a:t>
                      </a:r>
                    </a:p>
                    <a:p>
                      <a:r>
                        <a:rPr lang="fr-FR" sz="1400" u="none" kern="150" baseline="0" dirty="0">
                          <a:effectLst/>
                        </a:rPr>
                        <a:t> Je réussis à  transporter un objet à la fois, stocké dans le camion (réserve), de l’ancienne maison à la nouvelle .</a:t>
                      </a:r>
                    </a:p>
                    <a:p>
                      <a:endParaRPr lang="fr-FR" sz="1400" u="none" kern="150" baseline="0" dirty="0">
                        <a:effectLst/>
                      </a:endParaRPr>
                    </a:p>
                    <a:p>
                      <a:endParaRPr lang="fr-FR" sz="1400" u="none" kern="150" baseline="0" dirty="0">
                        <a:effectLst/>
                      </a:endParaRPr>
                    </a:p>
                    <a:p>
                      <a:r>
                        <a:rPr lang="fr-FR" sz="1400" u="none" kern="150" baseline="0" dirty="0">
                          <a:effectLst/>
                        </a:rPr>
                        <a:t>La familiarisation s’ancre sur le plaisir de déménager. De créer de l’ordre, du désordre.</a:t>
                      </a:r>
                    </a:p>
                    <a:p>
                      <a:endParaRPr lang="fr-FR" sz="1400" u="none" kern="150" baseline="0" dirty="0">
                        <a:effectLst/>
                      </a:endParaRPr>
                    </a:p>
                    <a:p>
                      <a:r>
                        <a:rPr lang="fr-FR" sz="1400" b="1" i="1" u="none" kern="150" baseline="0" dirty="0">
                          <a:effectLst/>
                        </a:rPr>
                        <a:t>La perception de l’effet final est mis en évidence par l’enseignant:</a:t>
                      </a:r>
                    </a:p>
                    <a:p>
                      <a:r>
                        <a:rPr lang="fr-FR" sz="1400" b="1" i="1" u="none" kern="150" baseline="0" dirty="0">
                          <a:effectLst/>
                        </a:rPr>
                        <a:t>« Tout est déménagé! Bravo ! La première maison est vide. La nouvelle est pleine d’objets. Vous avez été de bons déménageurs. »</a:t>
                      </a:r>
                    </a:p>
                    <a:p>
                      <a:endParaRPr lang="fr-FR" sz="1400" u="none" kern="150" baseline="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1400" kern="150" dirty="0">
                          <a:solidFill>
                            <a:srgbClr val="000000"/>
                          </a:solidFill>
                          <a:effectLst/>
                          <a:latin typeface="Liberation Serif"/>
                          <a:ea typeface="SimSun" panose="02010600030101010101" pitchFamily="2" charset="-122"/>
                          <a:cs typeface="Mangal" panose="02040503050203030202" pitchFamily="18" charset="0"/>
                        </a:rPr>
                        <a:t>LES VARIABLES</a:t>
                      </a:r>
                    </a:p>
                    <a:p>
                      <a:pPr marL="0" marR="0" indent="0" algn="l" defTabSz="457200" rtl="0" eaLnBrk="1" fontAlgn="auto" latinLnBrk="0" hangingPunct="1">
                        <a:lnSpc>
                          <a:spcPct val="100000"/>
                        </a:lnSpc>
                        <a:spcBef>
                          <a:spcPts val="0"/>
                        </a:spcBef>
                        <a:spcAft>
                          <a:spcPts val="0"/>
                        </a:spcAft>
                        <a:buClrTx/>
                        <a:buSzTx/>
                        <a:buFontTx/>
                        <a:buNone/>
                        <a:tabLst/>
                        <a:defRP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fr-FR" sz="1400" kern="150" dirty="0">
                          <a:solidFill>
                            <a:srgbClr val="000000"/>
                          </a:solidFill>
                          <a:effectLst/>
                          <a:latin typeface="Liberation Serif"/>
                          <a:ea typeface="SimSun" panose="02010600030101010101" pitchFamily="2" charset="-122"/>
                          <a:cs typeface="Mangal" panose="02040503050203030202" pitchFamily="18" charset="0"/>
                        </a:rPr>
                        <a:t> - Varier les objets à transporter d’un point à un autre</a:t>
                      </a:r>
                    </a:p>
                    <a:p>
                      <a:pPr marL="0" indent="0">
                        <a:buFontTx/>
                        <a:buNone/>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0" indent="0">
                        <a:buFontTx/>
                        <a:buNone/>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r>
                        <a:rPr lang="fr-FR" sz="1400" kern="150" dirty="0">
                          <a:solidFill>
                            <a:schemeClr val="dk1"/>
                          </a:solidFill>
                          <a:effectLst/>
                          <a:latin typeface="+mn-lt"/>
                          <a:ea typeface="+mn-ea"/>
                          <a:cs typeface="+mn-cs"/>
                        </a:rPr>
                        <a:t>Réserve de </a:t>
                      </a:r>
                    </a:p>
                    <a:p>
                      <a:r>
                        <a:rPr lang="fr-FR" sz="1400" u="sng" kern="150" dirty="0">
                          <a:solidFill>
                            <a:schemeClr val="dk1"/>
                          </a:solidFill>
                          <a:effectLst/>
                          <a:latin typeface="+mn-lt"/>
                          <a:ea typeface="+mn-ea"/>
                          <a:cs typeface="+mn-cs"/>
                        </a:rPr>
                        <a:t>Petits objets</a:t>
                      </a:r>
                      <a:r>
                        <a:rPr lang="fr-FR" sz="1400" kern="150" dirty="0">
                          <a:solidFill>
                            <a:schemeClr val="dk1"/>
                          </a:solidFill>
                          <a:effectLst/>
                          <a:latin typeface="+mn-lt"/>
                          <a:ea typeface="+mn-ea"/>
                          <a:cs typeface="+mn-cs"/>
                        </a:rPr>
                        <a:t>:</a:t>
                      </a:r>
                    </a:p>
                    <a:p>
                      <a:r>
                        <a:rPr lang="fr-FR" sz="1400" kern="150" dirty="0">
                          <a:solidFill>
                            <a:schemeClr val="dk1"/>
                          </a:solidFill>
                          <a:effectLst/>
                          <a:latin typeface="+mn-lt"/>
                          <a:ea typeface="+mn-ea"/>
                          <a:cs typeface="+mn-cs"/>
                        </a:rPr>
                        <a:t>Ballons, balles, anneaux, foulards, … </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r>
                        <a:rPr lang="fr-FR" sz="1400" u="sng" kern="150" baseline="0" dirty="0">
                          <a:effectLst/>
                        </a:rPr>
                        <a:t>des objets de tailles, formes et masses différents:</a:t>
                      </a:r>
                      <a:endParaRPr lang="fr-FR" sz="1400" u="sng" kern="150" dirty="0">
                        <a:solidFill>
                          <a:srgbClr val="000000"/>
                        </a:solidFill>
                        <a:effectLst/>
                        <a:latin typeface="Liberation Serif"/>
                        <a:ea typeface="SimSun" panose="02010600030101010101" pitchFamily="2" charset="-122"/>
                        <a:cs typeface="Mangal" panose="02040503050203030202" pitchFamily="18" charset="0"/>
                      </a:endParaRPr>
                    </a:p>
                    <a:p>
                      <a:r>
                        <a:rPr lang="fr-FR" sz="1400" kern="150" dirty="0">
                          <a:solidFill>
                            <a:srgbClr val="000000"/>
                          </a:solidFill>
                          <a:effectLst/>
                          <a:latin typeface="Liberation Serif"/>
                          <a:ea typeface="SimSun" panose="02010600030101010101" pitchFamily="2" charset="-122"/>
                          <a:cs typeface="Mangal" panose="02040503050203030202" pitchFamily="18" charset="0"/>
                        </a:rPr>
                        <a:t>Cartons, caisses, bassines, seaux, briques,</a:t>
                      </a: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 plots, …</a:t>
                      </a:r>
                    </a:p>
                    <a:p>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Pour matérialiser les espaces:</a:t>
                      </a:r>
                    </a:p>
                    <a:p>
                      <a:pPr marL="285750" indent="-285750">
                        <a:buFontTx/>
                        <a:buChar char="-"/>
                      </a:pP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Plots</a:t>
                      </a:r>
                    </a:p>
                    <a:p>
                      <a:pPr marL="285750" indent="-285750">
                        <a:buFontTx/>
                        <a:buChar char="-"/>
                      </a:pP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Tapis</a:t>
                      </a:r>
                    </a:p>
                    <a:p>
                      <a:pPr marL="285750" indent="-285750">
                        <a:buFontTx/>
                        <a:buChar char="-"/>
                      </a:pP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caisses</a:t>
                      </a:r>
                    </a:p>
                    <a:p>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r>
                        <a:rPr lang="fr-FR" sz="1400" kern="150" dirty="0">
                          <a:solidFill>
                            <a:srgbClr val="000000"/>
                          </a:solidFill>
                          <a:effectLst/>
                          <a:latin typeface="Liberation Serif"/>
                          <a:ea typeface="SimSun" panose="02010600030101010101" pitchFamily="2" charset="-122"/>
                          <a:cs typeface="Mangal" panose="02040503050203030202" pitchFamily="18" charset="0"/>
                        </a:rPr>
                        <a:t> </a:t>
                      </a:r>
                      <a:r>
                        <a:rPr lang="fr-FR" sz="1400" kern="150" dirty="0">
                          <a:solidFill>
                            <a:srgbClr val="000000"/>
                          </a:solidFill>
                          <a:effectLst/>
                          <a:latin typeface="Liberation Serif"/>
                          <a:ea typeface="SimSun" panose="02010600030101010101" pitchFamily="2" charset="-122"/>
                          <a:cs typeface="Mangal" panose="02040503050203030202" pitchFamily="18" charset="0"/>
                          <a:hlinkClick r:id="rId2" action="ppaction://hlinksldjump"/>
                        </a:rPr>
                        <a:t>suite</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extLst>
                  <a:ext uri="{0D108BD9-81ED-4DB2-BD59-A6C34878D82A}">
                    <a16:rowId xmlns:a16="http://schemas.microsoft.com/office/drawing/2014/main" val="3333183481"/>
                  </a:ext>
                </a:extLst>
              </a:tr>
            </a:tbl>
          </a:graphicData>
        </a:graphic>
      </p:graphicFrame>
      <p:pic>
        <p:nvPicPr>
          <p:cNvPr id="2" name="Imag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033670" y="1644609"/>
            <a:ext cx="689011" cy="923982"/>
          </a:xfrm>
          <a:prstGeom prst="rect">
            <a:avLst/>
          </a:prstGeom>
        </p:spPr>
      </p:pic>
    </p:spTree>
    <p:extLst>
      <p:ext uri="{BB962C8B-B14F-4D97-AF65-F5344CB8AC3E}">
        <p14:creationId xmlns:p14="http://schemas.microsoft.com/office/powerpoint/2010/main" val="31666420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6BD8CD2F-B4A7-B745-AD46-F90226B84A05}"/>
              </a:ext>
            </a:extLst>
          </p:cNvPr>
          <p:cNvGraphicFramePr>
            <a:graphicFrameLocks noGrp="1"/>
          </p:cNvGraphicFramePr>
          <p:nvPr>
            <p:ph idx="1"/>
            <p:extLst>
              <p:ext uri="{D42A27DB-BD31-4B8C-83A1-F6EECF244321}">
                <p14:modId xmlns:p14="http://schemas.microsoft.com/office/powerpoint/2010/main" val="1144833199"/>
              </p:ext>
            </p:extLst>
          </p:nvPr>
        </p:nvGraphicFramePr>
        <p:xfrm>
          <a:off x="345688" y="281007"/>
          <a:ext cx="11195824" cy="871220"/>
        </p:xfrm>
        <a:graphic>
          <a:graphicData uri="http://schemas.openxmlformats.org/drawingml/2006/table">
            <a:tbl>
              <a:tblPr>
                <a:tableStyleId>{5C22544A-7EE6-4342-B048-85BDC9FD1C3A}</a:tableStyleId>
              </a:tblPr>
              <a:tblGrid>
                <a:gridCol w="11195824">
                  <a:extLst>
                    <a:ext uri="{9D8B030D-6E8A-4147-A177-3AD203B41FA5}">
                      <a16:colId xmlns:a16="http://schemas.microsoft.com/office/drawing/2014/main" val="3664961934"/>
                    </a:ext>
                  </a:extLst>
                </a:gridCol>
              </a:tblGrid>
              <a:tr h="0">
                <a:tc>
                  <a:txBody>
                    <a:bodyPr/>
                    <a:lstStyle/>
                    <a:p>
                      <a:pPr algn="ctr"/>
                      <a:r>
                        <a:rPr lang="fr-FR" sz="1600" kern="150" dirty="0">
                          <a:effectLst/>
                        </a:rPr>
                        <a:t>Étape 1 ( autour de 2 /3 ans)</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31115" marR="34925" marT="34925" marB="34925">
                    <a:solidFill>
                      <a:schemeClr val="accent1">
                        <a:lumMod val="60000"/>
                        <a:lumOff val="40000"/>
                      </a:schemeClr>
                    </a:solidFill>
                  </a:tcPr>
                </a:tc>
                <a:extLst>
                  <a:ext uri="{0D108BD9-81ED-4DB2-BD59-A6C34878D82A}">
                    <a16:rowId xmlns:a16="http://schemas.microsoft.com/office/drawing/2014/main" val="418646303"/>
                  </a:ext>
                </a:extLst>
              </a:tr>
              <a:tr h="0">
                <a:tc>
                  <a:txBody>
                    <a:bodyPr/>
                    <a:lstStyle/>
                    <a:p>
                      <a:pPr algn="ctr"/>
                      <a:r>
                        <a:rPr lang="fr-FR" sz="1600" b="1" kern="150" dirty="0">
                          <a:effectLst/>
                        </a:rPr>
                        <a:t>Situations pour</a:t>
                      </a:r>
                      <a:r>
                        <a:rPr lang="fr-FR" sz="1600" b="1" kern="150" baseline="0" dirty="0">
                          <a:effectLst/>
                        </a:rPr>
                        <a:t> découvrir/explorer</a:t>
                      </a:r>
                      <a:r>
                        <a:rPr lang="fr-FR" sz="1600" b="1" kern="150" dirty="0">
                          <a:effectLst/>
                        </a:rPr>
                        <a:t> </a:t>
                      </a:r>
                      <a:r>
                        <a:rPr lang="fr-FR" sz="1600" kern="150" dirty="0">
                          <a:effectLst/>
                        </a:rPr>
                        <a:t>: situation</a:t>
                      </a:r>
                      <a:r>
                        <a:rPr lang="fr-FR" sz="1600" kern="150" baseline="0" dirty="0">
                          <a:effectLst/>
                        </a:rPr>
                        <a:t> de référence (1 ou 2 séances pour pouvoir observer)</a:t>
                      </a:r>
                      <a:endParaRPr lang="fr-FR" sz="1600" kern="150" dirty="0">
                        <a:effectLst/>
                      </a:endParaRPr>
                    </a:p>
                    <a:p>
                      <a:pPr algn="ctr"/>
                      <a:r>
                        <a:rPr lang="fr-FR" sz="1600" u="sng" kern="150" dirty="0">
                          <a:effectLst/>
                        </a:rPr>
                        <a:t>Objectif pour l’enseignant </a:t>
                      </a:r>
                      <a:r>
                        <a:rPr lang="fr-FR" sz="1600" kern="150" dirty="0">
                          <a:effectLst/>
                        </a:rPr>
                        <a:t>: observer</a:t>
                      </a:r>
                      <a:r>
                        <a:rPr lang="fr-FR" sz="1600" kern="150" baseline="0" dirty="0">
                          <a:effectLst/>
                        </a:rPr>
                        <a:t> les actions menées</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31115" marR="34925" marT="34925" marB="34925"/>
                </a:tc>
                <a:extLst>
                  <a:ext uri="{0D108BD9-81ED-4DB2-BD59-A6C34878D82A}">
                    <a16:rowId xmlns:a16="http://schemas.microsoft.com/office/drawing/2014/main" val="1883856064"/>
                  </a:ext>
                </a:extLst>
              </a:tr>
            </a:tbl>
          </a:graphicData>
        </a:graphic>
      </p:graphicFrame>
      <p:graphicFrame>
        <p:nvGraphicFramePr>
          <p:cNvPr id="6" name="Tableau 5">
            <a:extLst>
              <a:ext uri="{FF2B5EF4-FFF2-40B4-BE49-F238E27FC236}">
                <a16:creationId xmlns:a16="http://schemas.microsoft.com/office/drawing/2014/main" id="{79CF1EBC-96ED-6049-89E7-2E82C5F02894}"/>
              </a:ext>
            </a:extLst>
          </p:cNvPr>
          <p:cNvGraphicFramePr>
            <a:graphicFrameLocks noGrp="1"/>
          </p:cNvGraphicFramePr>
          <p:nvPr>
            <p:extLst>
              <p:ext uri="{D42A27DB-BD31-4B8C-83A1-F6EECF244321}">
                <p14:modId xmlns:p14="http://schemas.microsoft.com/office/powerpoint/2010/main" val="1921302344"/>
              </p:ext>
            </p:extLst>
          </p:nvPr>
        </p:nvGraphicFramePr>
        <p:xfrm>
          <a:off x="345688" y="1222079"/>
          <a:ext cx="11128918" cy="5344582"/>
        </p:xfrm>
        <a:graphic>
          <a:graphicData uri="http://schemas.openxmlformats.org/drawingml/2006/table">
            <a:tbl>
              <a:tblPr>
                <a:tableStyleId>{5C22544A-7EE6-4342-B048-85BDC9FD1C3A}</a:tableStyleId>
              </a:tblPr>
              <a:tblGrid>
                <a:gridCol w="2140665">
                  <a:extLst>
                    <a:ext uri="{9D8B030D-6E8A-4147-A177-3AD203B41FA5}">
                      <a16:colId xmlns:a16="http://schemas.microsoft.com/office/drawing/2014/main" val="1892718210"/>
                    </a:ext>
                  </a:extLst>
                </a:gridCol>
                <a:gridCol w="4338193">
                  <a:extLst>
                    <a:ext uri="{9D8B030D-6E8A-4147-A177-3AD203B41FA5}">
                      <a16:colId xmlns:a16="http://schemas.microsoft.com/office/drawing/2014/main" val="3634728219"/>
                    </a:ext>
                  </a:extLst>
                </a:gridCol>
                <a:gridCol w="2074127">
                  <a:extLst>
                    <a:ext uri="{9D8B030D-6E8A-4147-A177-3AD203B41FA5}">
                      <a16:colId xmlns:a16="http://schemas.microsoft.com/office/drawing/2014/main" val="1609241353"/>
                    </a:ext>
                  </a:extLst>
                </a:gridCol>
                <a:gridCol w="2575933">
                  <a:extLst>
                    <a:ext uri="{9D8B030D-6E8A-4147-A177-3AD203B41FA5}">
                      <a16:colId xmlns:a16="http://schemas.microsoft.com/office/drawing/2014/main" val="538889049"/>
                    </a:ext>
                  </a:extLst>
                </a:gridCol>
              </a:tblGrid>
              <a:tr h="433861">
                <a:tc>
                  <a:txBody>
                    <a:bodyPr/>
                    <a:lstStyle/>
                    <a:p>
                      <a:pPr algn="ctr"/>
                      <a:r>
                        <a:rPr lang="fr-FR" sz="1400" kern="150" dirty="0">
                          <a:effectLst/>
                        </a:rPr>
                        <a:t>LA</a:t>
                      </a:r>
                      <a:r>
                        <a:rPr lang="fr-FR" sz="1400" kern="150" baseline="0" dirty="0">
                          <a:effectLst/>
                        </a:rPr>
                        <a:t> SITUATION</a:t>
                      </a:r>
                      <a:r>
                        <a:rPr lang="fr-FR" sz="1400" kern="150" dirty="0">
                          <a:effectLst/>
                        </a:rPr>
                        <a:t> </a:t>
                      </a:r>
                    </a:p>
                    <a:p>
                      <a:pPr algn="ctr"/>
                      <a:r>
                        <a:rPr lang="fr-FR" sz="1400" kern="150" dirty="0">
                          <a:effectLst/>
                        </a:rPr>
                        <a:t> </a:t>
                      </a:r>
                    </a:p>
                  </a:txBody>
                  <a:tcPr marL="24694" marR="27718" marT="27718" marB="27718">
                    <a:solidFill>
                      <a:schemeClr val="accent1">
                        <a:lumMod val="60000"/>
                        <a:lumOff val="40000"/>
                      </a:schemeClr>
                    </a:solidFill>
                  </a:tcPr>
                </a:tc>
                <a:tc>
                  <a:txBody>
                    <a:bodyPr/>
                    <a:lstStyle/>
                    <a:p>
                      <a:r>
                        <a:rPr lang="fr-FR" sz="1400" u="none" kern="150" dirty="0">
                          <a:solidFill>
                            <a:srgbClr val="000000"/>
                          </a:solidFill>
                          <a:effectLst/>
                          <a:latin typeface="Liberation Serif"/>
                          <a:ea typeface="SimSun" panose="02010600030101010101" pitchFamily="2" charset="-122"/>
                          <a:cs typeface="Mangal" panose="02040503050203030202" pitchFamily="18" charset="0"/>
                        </a:rPr>
                        <a:t>DES</a:t>
                      </a:r>
                      <a:r>
                        <a:rPr lang="fr-FR" sz="1400" u="none" kern="150" baseline="0" dirty="0">
                          <a:solidFill>
                            <a:srgbClr val="000000"/>
                          </a:solidFill>
                          <a:effectLst/>
                          <a:latin typeface="Liberation Serif"/>
                          <a:ea typeface="SimSun" panose="02010600030101010101" pitchFamily="2" charset="-122"/>
                          <a:cs typeface="Mangal" panose="02040503050203030202" pitchFamily="18" charset="0"/>
                        </a:rPr>
                        <a:t> REPERES</a:t>
                      </a:r>
                      <a:endParaRPr lang="fr-FR" sz="1400" u="none"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solidFill>
                      <a:schemeClr val="accent1">
                        <a:lumMod val="60000"/>
                        <a:lumOff val="40000"/>
                      </a:schemeClr>
                    </a:solidFill>
                  </a:tcPr>
                </a:tc>
                <a:tc>
                  <a:txBody>
                    <a:bodyPr/>
                    <a:lstStyle/>
                    <a:p>
                      <a:r>
                        <a:rPr lang="fr-FR" sz="1400" kern="150" dirty="0">
                          <a:solidFill>
                            <a:srgbClr val="000000"/>
                          </a:solidFill>
                          <a:effectLst/>
                          <a:latin typeface="Liberation Serif"/>
                          <a:ea typeface="SimSun" panose="02010600030101010101" pitchFamily="2" charset="-122"/>
                          <a:cs typeface="Mangal" panose="02040503050203030202" pitchFamily="18" charset="0"/>
                        </a:rPr>
                        <a:t>LE DISPOSITIF</a:t>
                      </a:r>
                    </a:p>
                  </a:txBody>
                  <a:tcPr marL="24694" marR="27718" marT="27718" marB="27718">
                    <a:solidFill>
                      <a:schemeClr val="accent1">
                        <a:lumMod val="60000"/>
                        <a:lumOff val="40000"/>
                      </a:schemeClr>
                    </a:solidFill>
                  </a:tcPr>
                </a:tc>
                <a:tc>
                  <a:txBody>
                    <a:bodyPr/>
                    <a:lstStyle/>
                    <a:p>
                      <a:r>
                        <a:rPr lang="fr-FR" sz="1400" kern="150" dirty="0">
                          <a:solidFill>
                            <a:srgbClr val="000000"/>
                          </a:solidFill>
                          <a:effectLst/>
                          <a:latin typeface="Liberation Serif"/>
                          <a:ea typeface="SimSun" panose="02010600030101010101" pitchFamily="2" charset="-122"/>
                          <a:cs typeface="Mangal" panose="02040503050203030202" pitchFamily="18" charset="0"/>
                        </a:rPr>
                        <a:t>MATERIEL</a:t>
                      </a:r>
                    </a:p>
                  </a:txBody>
                  <a:tcPr marL="24694" marR="27718" marT="27718" marB="27718">
                    <a:solidFill>
                      <a:schemeClr val="accent1">
                        <a:lumMod val="60000"/>
                        <a:lumOff val="40000"/>
                      </a:schemeClr>
                    </a:solidFill>
                  </a:tcPr>
                </a:tc>
                <a:extLst>
                  <a:ext uri="{0D108BD9-81ED-4DB2-BD59-A6C34878D82A}">
                    <a16:rowId xmlns:a16="http://schemas.microsoft.com/office/drawing/2014/main" val="949753527"/>
                  </a:ext>
                </a:extLst>
              </a:tr>
              <a:tr h="1356742">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800" b="1" kern="150" dirty="0">
                          <a:effectLst/>
                        </a:rPr>
                        <a:t>Les</a:t>
                      </a:r>
                      <a:r>
                        <a:rPr lang="fr-FR" sz="1800" b="1" kern="150" baseline="0" dirty="0">
                          <a:effectLst/>
                        </a:rPr>
                        <a:t> déménageurs</a:t>
                      </a:r>
                      <a:endParaRPr lang="fr-FR" sz="1800" b="1" kern="150" dirty="0">
                        <a:effectLst/>
                      </a:endParaRPr>
                    </a:p>
                    <a:p>
                      <a:pPr marL="0" marR="0" indent="0" algn="ctr" defTabSz="457200" rtl="0" eaLnBrk="1" fontAlgn="auto" latinLnBrk="0" hangingPunct="1">
                        <a:lnSpc>
                          <a:spcPct val="100000"/>
                        </a:lnSpc>
                        <a:spcBef>
                          <a:spcPts val="0"/>
                        </a:spcBef>
                        <a:spcAft>
                          <a:spcPts val="0"/>
                        </a:spcAft>
                        <a:buClrTx/>
                        <a:buSzTx/>
                        <a:buFontTx/>
                        <a:buNone/>
                        <a:tabLst/>
                        <a:defRPr/>
                      </a:pPr>
                      <a:endParaRPr lang="fr-FR" sz="1400" kern="150" dirty="0">
                        <a:effectLst/>
                      </a:endParaRPr>
                    </a:p>
                  </a:txBody>
                  <a:tcPr marL="24694" marR="27718" marT="27718" marB="27718"/>
                </a:tc>
                <a:tc>
                  <a:txBody>
                    <a:bodyPr/>
                    <a:lstStyle/>
                    <a:p>
                      <a:r>
                        <a:rPr lang="fr-FR" sz="1400" kern="150" dirty="0">
                          <a:solidFill>
                            <a:srgbClr val="000000"/>
                          </a:solidFill>
                          <a:effectLst/>
                          <a:latin typeface="Liberation Serif"/>
                          <a:ea typeface="SimSun" panose="02010600030101010101" pitchFamily="2" charset="-122"/>
                          <a:cs typeface="Mangal" panose="02040503050203030202" pitchFamily="18" charset="0"/>
                        </a:rPr>
                        <a:t>Pour</a:t>
                      </a: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 contextualiser, partir d’un album:</a:t>
                      </a:r>
                    </a:p>
                    <a:p>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 Tom déménage » Hans WILHELM</a:t>
                      </a:r>
                    </a:p>
                    <a:p>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Des objets différents à déménager c’est trop de travail, on va tout mettre dans des cartons pour déménager seulement des cartons.</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pPr marL="0" indent="0">
                        <a:buFontTx/>
                        <a:buNone/>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endParaRPr lang="fr-FR" sz="1400" u="sng"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extLst>
                  <a:ext uri="{0D108BD9-81ED-4DB2-BD59-A6C34878D82A}">
                    <a16:rowId xmlns:a16="http://schemas.microsoft.com/office/drawing/2014/main" val="756802854"/>
                  </a:ext>
                </a:extLst>
              </a:tr>
              <a:tr h="3505684">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400" b="1" kern="150" dirty="0">
                          <a:effectLst/>
                        </a:rPr>
                        <a:t>OBJECTIF</a:t>
                      </a:r>
                      <a:r>
                        <a:rPr lang="fr-FR" sz="1400" kern="150" dirty="0">
                          <a:effectLst/>
                        </a:rPr>
                        <a:t>:</a:t>
                      </a:r>
                    </a:p>
                    <a:p>
                      <a:pPr marL="0" marR="0" indent="0" algn="ctr" defTabSz="457200" rtl="0" eaLnBrk="1" fontAlgn="auto" latinLnBrk="0" hangingPunct="1">
                        <a:lnSpc>
                          <a:spcPct val="100000"/>
                        </a:lnSpc>
                        <a:spcBef>
                          <a:spcPts val="0"/>
                        </a:spcBef>
                        <a:spcAft>
                          <a:spcPts val="0"/>
                        </a:spcAft>
                        <a:buClrTx/>
                        <a:buSzTx/>
                        <a:buFontTx/>
                        <a:buNone/>
                        <a:tabLst/>
                        <a:defRPr/>
                      </a:pPr>
                      <a:r>
                        <a:rPr lang="fr-FR" sz="1400" kern="150" dirty="0">
                          <a:effectLst/>
                        </a:rPr>
                        <a:t>Faire découvrir un environnement</a:t>
                      </a:r>
                      <a:r>
                        <a:rPr lang="fr-FR" sz="1400" kern="150" baseline="0" dirty="0">
                          <a:effectLst/>
                        </a:rPr>
                        <a:t> varié incitant à différentes actions élémentaires pour déplacer des objets</a:t>
                      </a:r>
                      <a:endParaRPr lang="fr-FR" sz="1400" kern="150" dirty="0">
                        <a:effectLst/>
                      </a:endParaRPr>
                    </a:p>
                    <a:p>
                      <a:pPr algn="ctr"/>
                      <a:r>
                        <a:rPr lang="fr-FR" sz="1400" kern="150" dirty="0">
                          <a:effectLst/>
                        </a:rPr>
                        <a:t> </a:t>
                      </a:r>
                    </a:p>
                    <a:p>
                      <a:pPr algn="ct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r>
                        <a:rPr lang="fr-FR" sz="1200" u="sng" kern="150" dirty="0">
                          <a:effectLst/>
                        </a:rPr>
                        <a:t>But </a:t>
                      </a:r>
                      <a:r>
                        <a:rPr lang="fr-FR" sz="1200" kern="150" dirty="0">
                          <a:effectLst/>
                        </a:rPr>
                        <a:t>: aller</a:t>
                      </a:r>
                      <a:r>
                        <a:rPr lang="fr-FR" sz="1200" kern="150" baseline="0" dirty="0">
                          <a:effectLst/>
                        </a:rPr>
                        <a:t> de la première maison à la nouvelle maison  en ayant pris un carton à déménager à chaque passage, issu d’un camion différent. Il faut les ranger dans la nouvelle maison.</a:t>
                      </a:r>
                    </a:p>
                    <a:p>
                      <a:endParaRPr lang="fr-FR" sz="1200" kern="150" baseline="0" dirty="0">
                        <a:effectLst/>
                      </a:endParaRPr>
                    </a:p>
                    <a:p>
                      <a:r>
                        <a:rPr lang="fr-FR" sz="1200" u="sng" kern="150" dirty="0">
                          <a:effectLst/>
                        </a:rPr>
                        <a:t>Critère de</a:t>
                      </a:r>
                      <a:r>
                        <a:rPr lang="fr-FR" sz="1200" u="sng" kern="150" baseline="0" dirty="0">
                          <a:effectLst/>
                        </a:rPr>
                        <a:t> réussite</a:t>
                      </a:r>
                      <a:r>
                        <a:rPr lang="fr-FR" sz="1200" u="none" kern="150" baseline="0" dirty="0">
                          <a:effectLst/>
                        </a:rPr>
                        <a:t>: </a:t>
                      </a:r>
                    </a:p>
                    <a:p>
                      <a:r>
                        <a:rPr lang="fr-FR" sz="1200" u="none" kern="150" baseline="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Je réussis à transporter un carton différent à chaque fois en variant la façon de le déplacer et en le rangeant correctement.</a:t>
                      </a:r>
                    </a:p>
                    <a:p>
                      <a:endParaRPr lang="fr-FR" sz="1400" u="none" kern="150" baseline="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p>
                      <a:r>
                        <a:rPr lang="fr-FR" sz="1000" b="1" i="1" u="none" kern="150" baseline="0"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Au cours du jeu, l’implication effective de l’enseignant qui sollicite, incite, encourage, rappelle les consignes, joue lui-même avec les enfants tout en observant le groupe est déterminante pour les plus jeunes.</a:t>
                      </a:r>
                    </a:p>
                    <a:p>
                      <a:endParaRPr lang="fr-FR" sz="1000" b="1" i="1" u="none" kern="150" baseline="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p>
                      <a:endParaRPr lang="fr-FR" sz="1000" b="1" i="1" u="none" kern="150" baseline="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p>
                      <a:r>
                        <a:rPr lang="fr-FR" sz="1400" u="sng" kern="150" baseline="0" dirty="0">
                          <a:effectLst/>
                        </a:rPr>
                        <a:t>Conduites observables</a:t>
                      </a:r>
                      <a:r>
                        <a:rPr lang="fr-FR" sz="1400" u="none" kern="150" baseline="0" dirty="0">
                          <a:effectLst/>
                        </a:rPr>
                        <a:t>:</a:t>
                      </a:r>
                    </a:p>
                    <a:p>
                      <a:r>
                        <a:rPr lang="fr-FR" sz="1400" u="none" kern="150" baseline="0" dirty="0" err="1">
                          <a:effectLst/>
                        </a:rPr>
                        <a:t>Niv</a:t>
                      </a:r>
                      <a:r>
                        <a:rPr lang="fr-FR" sz="1400" u="none" kern="150" baseline="0" dirty="0">
                          <a:effectLst/>
                        </a:rPr>
                        <a:t> 1: ne trouve pas l’action adaptée pour déplacer, se déplace sans repère</a:t>
                      </a:r>
                    </a:p>
                    <a:p>
                      <a:r>
                        <a:rPr lang="fr-FR" sz="1400" u="none" kern="150" baseline="0" dirty="0" err="1">
                          <a:effectLst/>
                        </a:rPr>
                        <a:t>Niv</a:t>
                      </a:r>
                      <a:r>
                        <a:rPr lang="fr-FR" sz="1400" u="none" kern="150" baseline="0" dirty="0">
                          <a:effectLst/>
                        </a:rPr>
                        <a:t> 2: trouve l’action mais est déséquilibré ou s’arrête</a:t>
                      </a:r>
                    </a:p>
                    <a:p>
                      <a:r>
                        <a:rPr lang="fr-FR" sz="1400" u="none" kern="150" baseline="0" dirty="0" err="1">
                          <a:effectLst/>
                        </a:rPr>
                        <a:t>Niv</a:t>
                      </a:r>
                      <a:r>
                        <a:rPr lang="fr-FR" sz="1400" u="none" kern="150" baseline="0" dirty="0">
                          <a:effectLst/>
                        </a:rPr>
                        <a:t> 3: trouve l’action adaptée et la réalise en continu</a:t>
                      </a:r>
                      <a:endParaRPr lang="fr-FR" sz="1400" u="none"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pPr marL="0" indent="0">
                        <a:buFontTx/>
                        <a:buNone/>
                      </a:pPr>
                      <a:r>
                        <a:rPr lang="fr-FR" sz="1400" b="1" kern="150" dirty="0">
                          <a:solidFill>
                            <a:srgbClr val="000000"/>
                          </a:solidFill>
                          <a:effectLst/>
                          <a:latin typeface="Liberation Serif"/>
                          <a:ea typeface="SimSun" panose="02010600030101010101" pitchFamily="2" charset="-122"/>
                          <a:cs typeface="Mangal" panose="02040503050203030202" pitchFamily="18" charset="0"/>
                        </a:rPr>
                        <a:t>3 réserves de</a:t>
                      </a:r>
                      <a:r>
                        <a:rPr lang="fr-FR" sz="1400" b="1" kern="150" baseline="0" dirty="0">
                          <a:solidFill>
                            <a:srgbClr val="000000"/>
                          </a:solidFill>
                          <a:effectLst/>
                          <a:latin typeface="Liberation Serif"/>
                          <a:ea typeface="SimSun" panose="02010600030101010101" pitchFamily="2" charset="-122"/>
                          <a:cs typeface="Mangal" panose="02040503050203030202" pitchFamily="18" charset="0"/>
                        </a:rPr>
                        <a:t> cartons différents:</a:t>
                      </a:r>
                      <a:endParaRPr lang="fr-FR" sz="1400" b="1"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r>
                        <a:rPr lang="fr-FR" sz="1400" kern="150" dirty="0">
                          <a:solidFill>
                            <a:srgbClr val="000000"/>
                          </a:solidFill>
                          <a:effectLst/>
                          <a:latin typeface="Liberation Serif"/>
                          <a:ea typeface="SimSun" panose="02010600030101010101" pitchFamily="2" charset="-122"/>
                          <a:cs typeface="Mangal" panose="02040503050203030202" pitchFamily="18" charset="0"/>
                        </a:rPr>
                        <a:t>Des cartons de taille moyenne</a:t>
                      </a:r>
                    </a:p>
                    <a:p>
                      <a:pPr marL="285750" indent="-285750">
                        <a:buFontTx/>
                        <a:buChar char="-"/>
                      </a:pPr>
                      <a:r>
                        <a:rPr lang="fr-FR" sz="1400" kern="150" dirty="0">
                          <a:solidFill>
                            <a:srgbClr val="000000"/>
                          </a:solidFill>
                          <a:effectLst/>
                          <a:latin typeface="Liberation Serif"/>
                          <a:ea typeface="SimSun" panose="02010600030101010101" pitchFamily="2" charset="-122"/>
                          <a:cs typeface="Mangal" panose="02040503050203030202" pitchFamily="18" charset="0"/>
                        </a:rPr>
                        <a:t>Des volumineux légers avec inducteurs (rabat, corde,</a:t>
                      </a: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 …)</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r>
                        <a:rPr lang="fr-FR" sz="1400" kern="150" dirty="0">
                          <a:solidFill>
                            <a:srgbClr val="000000"/>
                          </a:solidFill>
                          <a:effectLst/>
                          <a:latin typeface="Liberation Serif"/>
                          <a:ea typeface="SimSun" panose="02010600030101010101" pitchFamily="2" charset="-122"/>
                          <a:cs typeface="Mangal" panose="02040503050203030202" pitchFamily="18" charset="0"/>
                        </a:rPr>
                        <a:t>Des lourds</a:t>
                      </a:r>
                    </a:p>
                    <a:p>
                      <a:pPr marL="0" indent="0">
                        <a:buFontTx/>
                        <a:buNone/>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0" indent="0">
                        <a:buFontTx/>
                        <a:buNone/>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pPr marL="285750" indent="-285750">
                        <a:buFontTx/>
                        <a:buChar char="-"/>
                      </a:pPr>
                      <a:r>
                        <a:rPr lang="fr-FR" sz="1400" kern="150" dirty="0">
                          <a:solidFill>
                            <a:srgbClr val="000000"/>
                          </a:solidFill>
                          <a:effectLst/>
                          <a:latin typeface="Liberation Serif"/>
                          <a:ea typeface="SimSun" panose="02010600030101010101" pitchFamily="2" charset="-122"/>
                          <a:cs typeface="Mangal" panose="02040503050203030202" pitchFamily="18" charset="0"/>
                        </a:rPr>
                        <a:t>Des cartons de taille moyenne</a:t>
                      </a:r>
                    </a:p>
                    <a:p>
                      <a:pPr marL="285750" indent="-285750">
                        <a:buFontTx/>
                        <a:buChar char="-"/>
                      </a:pPr>
                      <a:r>
                        <a:rPr lang="fr-FR" sz="1400" kern="150" dirty="0">
                          <a:solidFill>
                            <a:srgbClr val="000000"/>
                          </a:solidFill>
                          <a:effectLst/>
                          <a:latin typeface="Liberation Serif"/>
                          <a:ea typeface="SimSun" panose="02010600030101010101" pitchFamily="2" charset="-122"/>
                          <a:cs typeface="Mangal" panose="02040503050203030202" pitchFamily="18" charset="0"/>
                        </a:rPr>
                        <a:t>Des volumineux légers avec inducteurs (rabat, corde,</a:t>
                      </a: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 …)</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r>
                        <a:rPr lang="fr-FR" sz="1400" kern="150" dirty="0">
                          <a:solidFill>
                            <a:srgbClr val="000000"/>
                          </a:solidFill>
                          <a:effectLst/>
                          <a:latin typeface="Liberation Serif"/>
                          <a:ea typeface="SimSun" panose="02010600030101010101" pitchFamily="2" charset="-122"/>
                          <a:cs typeface="Mangal" panose="02040503050203030202" pitchFamily="18" charset="0"/>
                        </a:rPr>
                        <a:t>Des lourds</a:t>
                      </a: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r>
                        <a:rPr lang="fr-FR" sz="1400" kern="150" dirty="0">
                          <a:solidFill>
                            <a:srgbClr val="000000"/>
                          </a:solidFill>
                          <a:effectLst/>
                          <a:latin typeface="Liberation Serif"/>
                          <a:ea typeface="SimSun" panose="02010600030101010101" pitchFamily="2" charset="-122"/>
                          <a:cs typeface="Mangal" panose="02040503050203030202" pitchFamily="18" charset="0"/>
                        </a:rPr>
                        <a:t>Tapis, plot</a:t>
                      </a: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s pour matérialiser les espaces</a:t>
                      </a:r>
                    </a:p>
                    <a:p>
                      <a:pPr marL="285750" indent="-285750">
                        <a:buFontTx/>
                        <a:buChar char="-"/>
                      </a:pPr>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Grille d’observation avec les comportements attendus et observés + appareil photos</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fr-FR" sz="1400" kern="150" dirty="0">
                          <a:solidFill>
                            <a:srgbClr val="000000"/>
                          </a:solidFill>
                          <a:effectLst/>
                          <a:latin typeface="Liberation Serif"/>
                          <a:ea typeface="SimSun" panose="02010600030101010101" pitchFamily="2" charset="-122"/>
                          <a:cs typeface="Mangal" panose="02040503050203030202" pitchFamily="18" charset="0"/>
                        </a:rPr>
                        <a:t> </a:t>
                      </a:r>
                      <a:r>
                        <a:rPr lang="fr-FR" sz="1400" kern="150" dirty="0">
                          <a:solidFill>
                            <a:srgbClr val="000000"/>
                          </a:solidFill>
                          <a:effectLst/>
                          <a:latin typeface="Liberation Serif"/>
                          <a:ea typeface="SimSun" panose="02010600030101010101" pitchFamily="2" charset="-122"/>
                          <a:cs typeface="Mangal" panose="02040503050203030202" pitchFamily="18" charset="0"/>
                          <a:hlinkClick r:id="rId2" action="ppaction://hlinksldjump"/>
                        </a:rPr>
                        <a:t>Suite</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extLst>
                  <a:ext uri="{0D108BD9-81ED-4DB2-BD59-A6C34878D82A}">
                    <a16:rowId xmlns:a16="http://schemas.microsoft.com/office/drawing/2014/main" val="3333183481"/>
                  </a:ext>
                </a:extLst>
              </a:tr>
            </a:tbl>
          </a:graphicData>
        </a:graphic>
      </p:graphicFrame>
      <p:pic>
        <p:nvPicPr>
          <p:cNvPr id="2" name="Imag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122879" y="1814427"/>
            <a:ext cx="689011" cy="923982"/>
          </a:xfrm>
          <a:prstGeom prst="rect">
            <a:avLst/>
          </a:prstGeom>
        </p:spPr>
      </p:pic>
    </p:spTree>
    <p:extLst>
      <p:ext uri="{BB962C8B-B14F-4D97-AF65-F5344CB8AC3E}">
        <p14:creationId xmlns:p14="http://schemas.microsoft.com/office/powerpoint/2010/main" val="87027752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6BD8CD2F-B4A7-B745-AD46-F90226B84A05}"/>
              </a:ext>
            </a:extLst>
          </p:cNvPr>
          <p:cNvGraphicFramePr>
            <a:graphicFrameLocks noGrp="1"/>
          </p:cNvGraphicFramePr>
          <p:nvPr>
            <p:ph idx="1"/>
            <p:extLst>
              <p:ext uri="{D42A27DB-BD31-4B8C-83A1-F6EECF244321}">
                <p14:modId xmlns:p14="http://schemas.microsoft.com/office/powerpoint/2010/main" val="2138546454"/>
              </p:ext>
            </p:extLst>
          </p:nvPr>
        </p:nvGraphicFramePr>
        <p:xfrm>
          <a:off x="345688" y="281007"/>
          <a:ext cx="11195824" cy="871220"/>
        </p:xfrm>
        <a:graphic>
          <a:graphicData uri="http://schemas.openxmlformats.org/drawingml/2006/table">
            <a:tbl>
              <a:tblPr>
                <a:tableStyleId>{5C22544A-7EE6-4342-B048-85BDC9FD1C3A}</a:tableStyleId>
              </a:tblPr>
              <a:tblGrid>
                <a:gridCol w="11195824">
                  <a:extLst>
                    <a:ext uri="{9D8B030D-6E8A-4147-A177-3AD203B41FA5}">
                      <a16:colId xmlns:a16="http://schemas.microsoft.com/office/drawing/2014/main" val="3664961934"/>
                    </a:ext>
                  </a:extLst>
                </a:gridCol>
              </a:tblGrid>
              <a:tr h="0">
                <a:tc>
                  <a:txBody>
                    <a:bodyPr/>
                    <a:lstStyle/>
                    <a:p>
                      <a:pPr algn="ctr"/>
                      <a:r>
                        <a:rPr lang="fr-FR" sz="1600" kern="150" dirty="0">
                          <a:effectLst/>
                        </a:rPr>
                        <a:t>Étape 1 ( autour de 2 /3 ans)</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31115" marR="34925" marT="34925" marB="34925">
                    <a:solidFill>
                      <a:schemeClr val="accent1">
                        <a:lumMod val="60000"/>
                        <a:lumOff val="40000"/>
                      </a:schemeClr>
                    </a:solidFill>
                  </a:tcPr>
                </a:tc>
                <a:extLst>
                  <a:ext uri="{0D108BD9-81ED-4DB2-BD59-A6C34878D82A}">
                    <a16:rowId xmlns:a16="http://schemas.microsoft.com/office/drawing/2014/main" val="418646303"/>
                  </a:ext>
                </a:extLst>
              </a:tr>
              <a:tr h="0">
                <a:tc>
                  <a:txBody>
                    <a:bodyPr/>
                    <a:lstStyle/>
                    <a:p>
                      <a:pPr algn="ctr"/>
                      <a:r>
                        <a:rPr lang="fr-FR" sz="1600" b="1" kern="150" dirty="0">
                          <a:effectLst/>
                        </a:rPr>
                        <a:t>Situations pour</a:t>
                      </a:r>
                      <a:r>
                        <a:rPr lang="fr-FR" sz="1600" b="1" kern="150" baseline="0" dirty="0">
                          <a:effectLst/>
                        </a:rPr>
                        <a:t> découvrir/explorer</a:t>
                      </a:r>
                      <a:r>
                        <a:rPr lang="fr-FR" sz="1600" b="1" kern="150" dirty="0">
                          <a:effectLst/>
                        </a:rPr>
                        <a:t> </a:t>
                      </a:r>
                      <a:r>
                        <a:rPr lang="fr-FR" sz="1600" kern="150" dirty="0">
                          <a:effectLst/>
                        </a:rPr>
                        <a:t>: phase</a:t>
                      </a:r>
                      <a:r>
                        <a:rPr lang="fr-FR" sz="1600" kern="150" baseline="0" dirty="0">
                          <a:effectLst/>
                        </a:rPr>
                        <a:t> de structuration (2, 3 séances par problème identifié)</a:t>
                      </a:r>
                      <a:endParaRPr lang="fr-FR" sz="1600" kern="150" dirty="0">
                        <a:effectLst/>
                      </a:endParaRPr>
                    </a:p>
                    <a:p>
                      <a:pPr algn="ctr"/>
                      <a:r>
                        <a:rPr lang="fr-FR" sz="1600" u="sng" kern="150" dirty="0">
                          <a:effectLst/>
                        </a:rPr>
                        <a:t>Objectif pour l’enseignant </a:t>
                      </a:r>
                      <a:r>
                        <a:rPr lang="fr-FR" sz="1600" kern="150" dirty="0">
                          <a:effectLst/>
                        </a:rPr>
                        <a:t>: faire</a:t>
                      </a:r>
                      <a:r>
                        <a:rPr lang="fr-FR" sz="1600" kern="150" baseline="0" dirty="0">
                          <a:effectLst/>
                        </a:rPr>
                        <a:t> progresser les élèves sur des problèmes repérés</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31115" marR="34925" marT="34925" marB="34925"/>
                </a:tc>
                <a:extLst>
                  <a:ext uri="{0D108BD9-81ED-4DB2-BD59-A6C34878D82A}">
                    <a16:rowId xmlns:a16="http://schemas.microsoft.com/office/drawing/2014/main" val="1883856064"/>
                  </a:ext>
                </a:extLst>
              </a:tr>
            </a:tbl>
          </a:graphicData>
        </a:graphic>
      </p:graphicFrame>
      <p:graphicFrame>
        <p:nvGraphicFramePr>
          <p:cNvPr id="6" name="Tableau 5">
            <a:extLst>
              <a:ext uri="{FF2B5EF4-FFF2-40B4-BE49-F238E27FC236}">
                <a16:creationId xmlns:a16="http://schemas.microsoft.com/office/drawing/2014/main" id="{79CF1EBC-96ED-6049-89E7-2E82C5F02894}"/>
              </a:ext>
            </a:extLst>
          </p:cNvPr>
          <p:cNvGraphicFramePr>
            <a:graphicFrameLocks noGrp="1"/>
          </p:cNvGraphicFramePr>
          <p:nvPr>
            <p:extLst>
              <p:ext uri="{D42A27DB-BD31-4B8C-83A1-F6EECF244321}">
                <p14:modId xmlns:p14="http://schemas.microsoft.com/office/powerpoint/2010/main" val="3849151150"/>
              </p:ext>
            </p:extLst>
          </p:nvPr>
        </p:nvGraphicFramePr>
        <p:xfrm>
          <a:off x="345688" y="1222081"/>
          <a:ext cx="11128918" cy="5453040"/>
        </p:xfrm>
        <a:graphic>
          <a:graphicData uri="http://schemas.openxmlformats.org/drawingml/2006/table">
            <a:tbl>
              <a:tblPr>
                <a:tableStyleId>{5C22544A-7EE6-4342-B048-85BDC9FD1C3A}</a:tableStyleId>
              </a:tblPr>
              <a:tblGrid>
                <a:gridCol w="2140665">
                  <a:extLst>
                    <a:ext uri="{9D8B030D-6E8A-4147-A177-3AD203B41FA5}">
                      <a16:colId xmlns:a16="http://schemas.microsoft.com/office/drawing/2014/main" val="1892718210"/>
                    </a:ext>
                  </a:extLst>
                </a:gridCol>
                <a:gridCol w="4338193">
                  <a:extLst>
                    <a:ext uri="{9D8B030D-6E8A-4147-A177-3AD203B41FA5}">
                      <a16:colId xmlns:a16="http://schemas.microsoft.com/office/drawing/2014/main" val="3634728219"/>
                    </a:ext>
                  </a:extLst>
                </a:gridCol>
                <a:gridCol w="2074127">
                  <a:extLst>
                    <a:ext uri="{9D8B030D-6E8A-4147-A177-3AD203B41FA5}">
                      <a16:colId xmlns:a16="http://schemas.microsoft.com/office/drawing/2014/main" val="1609241353"/>
                    </a:ext>
                  </a:extLst>
                </a:gridCol>
                <a:gridCol w="2575933">
                  <a:extLst>
                    <a:ext uri="{9D8B030D-6E8A-4147-A177-3AD203B41FA5}">
                      <a16:colId xmlns:a16="http://schemas.microsoft.com/office/drawing/2014/main" val="538889049"/>
                    </a:ext>
                  </a:extLst>
                </a:gridCol>
              </a:tblGrid>
              <a:tr h="313663">
                <a:tc>
                  <a:txBody>
                    <a:bodyPr/>
                    <a:lstStyle/>
                    <a:p>
                      <a:pPr algn="ctr"/>
                      <a:r>
                        <a:rPr lang="fr-FR" sz="1400" kern="150" dirty="0">
                          <a:effectLst/>
                        </a:rPr>
                        <a:t>LA</a:t>
                      </a:r>
                      <a:r>
                        <a:rPr lang="fr-FR" sz="1400" kern="150" baseline="0" dirty="0">
                          <a:effectLst/>
                        </a:rPr>
                        <a:t> SITUATION</a:t>
                      </a:r>
                      <a:r>
                        <a:rPr lang="fr-FR" sz="1400" kern="150" dirty="0">
                          <a:effectLst/>
                        </a:rPr>
                        <a:t> </a:t>
                      </a:r>
                    </a:p>
                  </a:txBody>
                  <a:tcPr marL="24694" marR="27718" marT="27718" marB="27718">
                    <a:solidFill>
                      <a:schemeClr val="accent1">
                        <a:lumMod val="60000"/>
                        <a:lumOff val="40000"/>
                      </a:schemeClr>
                    </a:solidFill>
                  </a:tcPr>
                </a:tc>
                <a:tc>
                  <a:txBody>
                    <a:bodyPr/>
                    <a:lstStyle/>
                    <a:p>
                      <a:r>
                        <a:rPr lang="fr-FR" sz="1400" u="none" kern="150" dirty="0">
                          <a:solidFill>
                            <a:srgbClr val="000000"/>
                          </a:solidFill>
                          <a:effectLst/>
                          <a:latin typeface="Liberation Serif"/>
                          <a:ea typeface="SimSun" panose="02010600030101010101" pitchFamily="2" charset="-122"/>
                          <a:cs typeface="Mangal" panose="02040503050203030202" pitchFamily="18" charset="0"/>
                        </a:rPr>
                        <a:t>DES</a:t>
                      </a:r>
                      <a:r>
                        <a:rPr lang="fr-FR" sz="1400" u="none" kern="150" baseline="0" dirty="0">
                          <a:solidFill>
                            <a:srgbClr val="000000"/>
                          </a:solidFill>
                          <a:effectLst/>
                          <a:latin typeface="Liberation Serif"/>
                          <a:ea typeface="SimSun" panose="02010600030101010101" pitchFamily="2" charset="-122"/>
                          <a:cs typeface="Mangal" panose="02040503050203030202" pitchFamily="18" charset="0"/>
                        </a:rPr>
                        <a:t> REPERES</a:t>
                      </a:r>
                      <a:endParaRPr lang="fr-FR" sz="1400" u="none"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solidFill>
                      <a:schemeClr val="accent1">
                        <a:lumMod val="60000"/>
                        <a:lumOff val="40000"/>
                      </a:schemeClr>
                    </a:solidFill>
                  </a:tcPr>
                </a:tc>
                <a:tc>
                  <a:txBody>
                    <a:bodyPr/>
                    <a:lstStyle/>
                    <a:p>
                      <a:r>
                        <a:rPr lang="fr-FR" sz="1400" kern="150" dirty="0">
                          <a:solidFill>
                            <a:srgbClr val="000000"/>
                          </a:solidFill>
                          <a:effectLst/>
                          <a:latin typeface="Liberation Serif"/>
                          <a:ea typeface="SimSun" panose="02010600030101010101" pitchFamily="2" charset="-122"/>
                          <a:cs typeface="Mangal" panose="02040503050203030202" pitchFamily="18" charset="0"/>
                        </a:rPr>
                        <a:t>LE DISPOSITIF</a:t>
                      </a:r>
                    </a:p>
                  </a:txBody>
                  <a:tcPr marL="24694" marR="27718" marT="27718" marB="27718">
                    <a:solidFill>
                      <a:schemeClr val="accent1">
                        <a:lumMod val="60000"/>
                        <a:lumOff val="40000"/>
                      </a:schemeClr>
                    </a:solidFill>
                  </a:tcPr>
                </a:tc>
                <a:tc>
                  <a:txBody>
                    <a:bodyPr/>
                    <a:lstStyle/>
                    <a:p>
                      <a:r>
                        <a:rPr lang="fr-FR" sz="1400" kern="150" dirty="0">
                          <a:solidFill>
                            <a:srgbClr val="000000"/>
                          </a:solidFill>
                          <a:effectLst/>
                          <a:latin typeface="Liberation Serif"/>
                          <a:ea typeface="SimSun" panose="02010600030101010101" pitchFamily="2" charset="-122"/>
                          <a:cs typeface="Mangal" panose="02040503050203030202" pitchFamily="18" charset="0"/>
                        </a:rPr>
                        <a:t>MATERIEL</a:t>
                      </a:r>
                    </a:p>
                  </a:txBody>
                  <a:tcPr marL="24694" marR="27718" marT="27718" marB="27718">
                    <a:solidFill>
                      <a:schemeClr val="accent1">
                        <a:lumMod val="60000"/>
                        <a:lumOff val="40000"/>
                      </a:schemeClr>
                    </a:solidFill>
                  </a:tcPr>
                </a:tc>
                <a:extLst>
                  <a:ext uri="{0D108BD9-81ED-4DB2-BD59-A6C34878D82A}">
                    <a16:rowId xmlns:a16="http://schemas.microsoft.com/office/drawing/2014/main" val="949753527"/>
                  </a:ext>
                </a:extLst>
              </a:tr>
              <a:tr h="916590">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800" b="1" kern="150" dirty="0">
                          <a:effectLst/>
                        </a:rPr>
                        <a:t>Les</a:t>
                      </a:r>
                      <a:r>
                        <a:rPr lang="fr-FR" sz="1800" b="1" kern="150" baseline="0" dirty="0">
                          <a:effectLst/>
                        </a:rPr>
                        <a:t> déménageurs</a:t>
                      </a:r>
                      <a:endParaRPr lang="fr-FR" sz="1800" b="1" kern="150" dirty="0">
                        <a:effectLst/>
                      </a:endParaRPr>
                    </a:p>
                    <a:p>
                      <a:pPr marL="0" marR="0" indent="0" algn="ctr" defTabSz="457200" rtl="0" eaLnBrk="1" fontAlgn="auto" latinLnBrk="0" hangingPunct="1">
                        <a:lnSpc>
                          <a:spcPct val="100000"/>
                        </a:lnSpc>
                        <a:spcBef>
                          <a:spcPts val="0"/>
                        </a:spcBef>
                        <a:spcAft>
                          <a:spcPts val="0"/>
                        </a:spcAft>
                        <a:buClrTx/>
                        <a:buSzTx/>
                        <a:buFontTx/>
                        <a:buNone/>
                        <a:tabLst/>
                        <a:defRPr/>
                      </a:pPr>
                      <a:endParaRPr lang="fr-FR" sz="1400" kern="150" dirty="0">
                        <a:effectLst/>
                      </a:endParaRPr>
                    </a:p>
                  </a:txBody>
                  <a:tcPr marL="24694" marR="27718" marT="27718" marB="27718"/>
                </a:tc>
                <a:tc>
                  <a:txBody>
                    <a:bodyPr/>
                    <a:lstStyle/>
                    <a:p>
                      <a:r>
                        <a:rPr lang="fr-FR" sz="1000" kern="150" dirty="0">
                          <a:solidFill>
                            <a:srgbClr val="000000"/>
                          </a:solidFill>
                          <a:effectLst/>
                          <a:latin typeface="Liberation Serif"/>
                          <a:ea typeface="SimSun" panose="02010600030101010101" pitchFamily="2" charset="-122"/>
                          <a:cs typeface="Mangal" panose="02040503050203030202" pitchFamily="18" charset="0"/>
                        </a:rPr>
                        <a:t>Pour</a:t>
                      </a:r>
                      <a:r>
                        <a:rPr lang="fr-FR" sz="1000" kern="150" baseline="0" dirty="0">
                          <a:solidFill>
                            <a:srgbClr val="000000"/>
                          </a:solidFill>
                          <a:effectLst/>
                          <a:latin typeface="Liberation Serif"/>
                          <a:ea typeface="SimSun" panose="02010600030101010101" pitchFamily="2" charset="-122"/>
                          <a:cs typeface="Mangal" panose="02040503050203030202" pitchFamily="18" charset="0"/>
                        </a:rPr>
                        <a:t> contextualiser, partir d’un album:</a:t>
                      </a:r>
                    </a:p>
                    <a:p>
                      <a:r>
                        <a:rPr lang="fr-FR" sz="1000" kern="150" baseline="0" dirty="0">
                          <a:solidFill>
                            <a:srgbClr val="000000"/>
                          </a:solidFill>
                          <a:effectLst/>
                          <a:latin typeface="Liberation Serif"/>
                          <a:ea typeface="SimSun" panose="02010600030101010101" pitchFamily="2" charset="-122"/>
                          <a:cs typeface="Mangal" panose="02040503050203030202" pitchFamily="18" charset="0"/>
                        </a:rPr>
                        <a:t>« Les 3 petits cochons »</a:t>
                      </a:r>
                    </a:p>
                    <a:p>
                      <a:endParaRPr lang="fr-FR" sz="1000" kern="150" baseline="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pPr marL="0" indent="0">
                        <a:buFontTx/>
                        <a:buNone/>
                      </a:pPr>
                      <a:r>
                        <a:rPr lang="fr-FR" sz="1000" kern="150" dirty="0">
                          <a:solidFill>
                            <a:srgbClr val="000000"/>
                          </a:solidFill>
                          <a:effectLst/>
                          <a:latin typeface="Liberation Serif"/>
                          <a:ea typeface="SimSun" panose="02010600030101010101" pitchFamily="2" charset="-122"/>
                          <a:cs typeface="Mangal" panose="02040503050203030202" pitchFamily="18" charset="0"/>
                        </a:rPr>
                        <a:t>Jeu en relation avec le déménagement des 3 petits cochons dans leur nouvelle maison</a:t>
                      </a:r>
                    </a:p>
                  </a:txBody>
                  <a:tcPr marL="24694" marR="27718" marT="27718" marB="27718"/>
                </a:tc>
                <a:tc>
                  <a:txBody>
                    <a:bodyPr/>
                    <a:lstStyle/>
                    <a:p>
                      <a:endParaRPr lang="fr-FR" sz="1400" u="sng"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extLst>
                  <a:ext uri="{0D108BD9-81ED-4DB2-BD59-A6C34878D82A}">
                    <a16:rowId xmlns:a16="http://schemas.microsoft.com/office/drawing/2014/main" val="756802854"/>
                  </a:ext>
                </a:extLst>
              </a:tr>
              <a:tr h="4222787">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400" b="1" kern="150" dirty="0">
                          <a:effectLst/>
                        </a:rPr>
                        <a:t>OBJECTIFS</a:t>
                      </a:r>
                      <a:r>
                        <a:rPr lang="fr-FR" sz="1400" kern="150" dirty="0">
                          <a:effectLst/>
                        </a:rPr>
                        <a:t>:</a:t>
                      </a:r>
                    </a:p>
                    <a:p>
                      <a:pPr marL="0" marR="0" indent="0" algn="ctr" defTabSz="457200" rtl="0" eaLnBrk="1" fontAlgn="auto" latinLnBrk="0" hangingPunct="1">
                        <a:lnSpc>
                          <a:spcPct val="100000"/>
                        </a:lnSpc>
                        <a:spcBef>
                          <a:spcPts val="0"/>
                        </a:spcBef>
                        <a:spcAft>
                          <a:spcPts val="0"/>
                        </a:spcAft>
                        <a:buClrTx/>
                        <a:buSzTx/>
                        <a:buFontTx/>
                        <a:buNone/>
                        <a:tabLst/>
                        <a:defRPr/>
                      </a:pPr>
                      <a:r>
                        <a:rPr lang="fr-FR" sz="1200" u="none" kern="150" baseline="0" dirty="0">
                          <a:solidFill>
                            <a:srgbClr val="000000"/>
                          </a:solidFill>
                          <a:effectLst/>
                          <a:latin typeface="Liberation Serif"/>
                          <a:ea typeface="SimSun" panose="02010600030101010101" pitchFamily="2" charset="-122"/>
                          <a:cs typeface="Mangal" panose="02040503050203030202" pitchFamily="18" charset="0"/>
                        </a:rPr>
                        <a:t>faciliter le repérage et aider l’enfant à prendre des repères de trajectoire et anticiper un choix</a:t>
                      </a:r>
                    </a:p>
                    <a:p>
                      <a:pPr marL="0" marR="0" indent="0" algn="ctr" defTabSz="457200" rtl="0" eaLnBrk="1" fontAlgn="auto" latinLnBrk="0" hangingPunct="1">
                        <a:lnSpc>
                          <a:spcPct val="100000"/>
                        </a:lnSpc>
                        <a:spcBef>
                          <a:spcPts val="0"/>
                        </a:spcBef>
                        <a:spcAft>
                          <a:spcPts val="0"/>
                        </a:spcAft>
                        <a:buClrTx/>
                        <a:buSzTx/>
                        <a:buFontTx/>
                        <a:buNone/>
                        <a:tabLst/>
                        <a:defRPr/>
                      </a:pPr>
                      <a:endParaRPr lang="fr-FR" sz="1200" u="none" kern="150" baseline="0" dirty="0">
                        <a:solidFill>
                          <a:srgbClr val="000000"/>
                        </a:solidFill>
                        <a:effectLst/>
                        <a:latin typeface="Liberation Serif"/>
                        <a:ea typeface="SimSun" panose="02010600030101010101" pitchFamily="2" charset="-122"/>
                        <a:cs typeface="Mangal" panose="02040503050203030202" pitchFamily="18" charset="0"/>
                      </a:endParaRPr>
                    </a:p>
                    <a:p>
                      <a:pPr marL="0" marR="0" indent="0" algn="ctr" defTabSz="457200" rtl="0" eaLnBrk="1" fontAlgn="auto" latinLnBrk="0" hangingPunct="1">
                        <a:lnSpc>
                          <a:spcPct val="100000"/>
                        </a:lnSpc>
                        <a:spcBef>
                          <a:spcPts val="0"/>
                        </a:spcBef>
                        <a:spcAft>
                          <a:spcPts val="0"/>
                        </a:spcAft>
                        <a:buClrTx/>
                        <a:buSzTx/>
                        <a:buFontTx/>
                        <a:buNone/>
                        <a:tabLst/>
                        <a:defRPr/>
                      </a:pPr>
                      <a:endParaRPr lang="fr-FR" sz="1200" u="none" kern="150" baseline="0" dirty="0">
                        <a:solidFill>
                          <a:srgbClr val="000000"/>
                        </a:solidFill>
                        <a:effectLst/>
                        <a:latin typeface="Liberation Serif"/>
                        <a:ea typeface="SimSun" panose="02010600030101010101" pitchFamily="2" charset="-122"/>
                        <a:cs typeface="Mangal" panose="02040503050203030202" pitchFamily="18" charset="0"/>
                      </a:endParaRPr>
                    </a:p>
                    <a:p>
                      <a:pPr marL="0" marR="0" indent="0" algn="ctr" defTabSz="457200" rtl="0" eaLnBrk="1" fontAlgn="auto" latinLnBrk="0" hangingPunct="1">
                        <a:lnSpc>
                          <a:spcPct val="100000"/>
                        </a:lnSpc>
                        <a:spcBef>
                          <a:spcPts val="0"/>
                        </a:spcBef>
                        <a:spcAft>
                          <a:spcPts val="0"/>
                        </a:spcAft>
                        <a:buClrTx/>
                        <a:buSzTx/>
                        <a:buFontTx/>
                        <a:buNone/>
                        <a:tabLst/>
                        <a:defRPr/>
                      </a:pPr>
                      <a:endParaRPr lang="fr-FR" sz="1200" u="none" kern="150" baseline="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r>
                        <a:rPr lang="fr-FR" sz="1200" b="1" u="none" kern="150" dirty="0">
                          <a:solidFill>
                            <a:srgbClr val="000000"/>
                          </a:solidFill>
                          <a:effectLst/>
                          <a:latin typeface="Liberation Serif"/>
                          <a:ea typeface="SimSun" panose="02010600030101010101" pitchFamily="2" charset="-122"/>
                          <a:cs typeface="Mangal" panose="02040503050203030202" pitchFamily="18" charset="0"/>
                        </a:rPr>
                        <a:t>PROBLEME</a:t>
                      </a:r>
                      <a:r>
                        <a:rPr lang="fr-FR" sz="1200" b="1" u="none" kern="150" baseline="0" dirty="0">
                          <a:solidFill>
                            <a:srgbClr val="000000"/>
                          </a:solidFill>
                          <a:effectLst/>
                          <a:latin typeface="Liberation Serif"/>
                          <a:ea typeface="SimSun" panose="02010600030101010101" pitchFamily="2" charset="-122"/>
                          <a:cs typeface="Mangal" panose="02040503050203030202" pitchFamily="18" charset="0"/>
                        </a:rPr>
                        <a:t> 1</a:t>
                      </a:r>
                      <a:r>
                        <a:rPr lang="fr-FR" sz="1200" u="none" kern="150" baseline="0" dirty="0">
                          <a:solidFill>
                            <a:srgbClr val="000000"/>
                          </a:solidFill>
                          <a:effectLst/>
                          <a:latin typeface="Liberation Serif"/>
                          <a:ea typeface="SimSun" panose="02010600030101010101" pitchFamily="2" charset="-122"/>
                          <a:cs typeface="Mangal" panose="02040503050203030202" pitchFamily="18" charset="0"/>
                        </a:rPr>
                        <a:t>: éviter bousculades et collision</a:t>
                      </a:r>
                    </a:p>
                    <a:p>
                      <a:r>
                        <a:rPr lang="fr-FR" sz="1200" u="none" kern="150" baseline="0" dirty="0">
                          <a:solidFill>
                            <a:srgbClr val="000000"/>
                          </a:solidFill>
                          <a:effectLst/>
                          <a:latin typeface="Liberation Serif"/>
                          <a:ea typeface="SimSun" panose="02010600030101010101" pitchFamily="2" charset="-122"/>
                          <a:cs typeface="Mangal" panose="02040503050203030202" pitchFamily="18" charset="0"/>
                        </a:rPr>
                        <a:t>Matérialiser 3 maisons différentes correspondant à celle de chacun des 3 petits cochons : ballots de paille maison en paille) / </a:t>
                      </a:r>
                      <a:r>
                        <a:rPr lang="fr-FR" sz="1200" u="none" kern="150" baseline="0" dirty="0" err="1">
                          <a:solidFill>
                            <a:srgbClr val="000000"/>
                          </a:solidFill>
                          <a:effectLst/>
                          <a:latin typeface="Liberation Serif"/>
                          <a:ea typeface="SimSun" panose="02010600030101010101" pitchFamily="2" charset="-122"/>
                          <a:cs typeface="Mangal" panose="02040503050203030202" pitchFamily="18" charset="0"/>
                        </a:rPr>
                        <a:t>Kaplats</a:t>
                      </a:r>
                      <a:r>
                        <a:rPr lang="fr-FR" sz="1200" u="none" kern="150" baseline="0" dirty="0">
                          <a:solidFill>
                            <a:srgbClr val="000000"/>
                          </a:solidFill>
                          <a:effectLst/>
                          <a:latin typeface="Liberation Serif"/>
                          <a:ea typeface="SimSun" panose="02010600030101010101" pitchFamily="2" charset="-122"/>
                          <a:cs typeface="Mangal" panose="02040503050203030202" pitchFamily="18" charset="0"/>
                        </a:rPr>
                        <a:t> (Maison en bois) / briques motricité ( Maison en briques) et des cartons reprenant leur photo</a:t>
                      </a:r>
                    </a:p>
                    <a:p>
                      <a:r>
                        <a:rPr lang="fr-FR" sz="1200" u="none" kern="150" baseline="0" dirty="0">
                          <a:solidFill>
                            <a:srgbClr val="000000"/>
                          </a:solidFill>
                          <a:effectLst/>
                          <a:latin typeface="Liberation Serif"/>
                          <a:ea typeface="SimSun" panose="02010600030101010101" pitchFamily="2" charset="-122"/>
                          <a:cs typeface="Mangal" panose="02040503050203030202" pitchFamily="18" charset="0"/>
                        </a:rPr>
                        <a:t>Variable: jouer sur l’emplacement des maisons, ajouter des portes à franchir</a:t>
                      </a:r>
                    </a:p>
                    <a:p>
                      <a:endParaRPr lang="fr-FR" sz="1200" b="1" u="none" kern="150" baseline="0" dirty="0">
                        <a:solidFill>
                          <a:srgbClr val="000000"/>
                        </a:solidFill>
                        <a:effectLst/>
                        <a:latin typeface="Liberation Serif"/>
                        <a:ea typeface="SimSun" panose="02010600030101010101" pitchFamily="2" charset="-122"/>
                        <a:cs typeface="Mangal" panose="02040503050203030202" pitchFamily="18" charset="0"/>
                      </a:endParaRPr>
                    </a:p>
                    <a:p>
                      <a:r>
                        <a:rPr lang="fr-FR" sz="1200" b="1" u="none" kern="150" baseline="0" dirty="0">
                          <a:solidFill>
                            <a:srgbClr val="000000"/>
                          </a:solidFill>
                          <a:effectLst/>
                          <a:latin typeface="Liberation Serif"/>
                          <a:ea typeface="SimSun" panose="02010600030101010101" pitchFamily="2" charset="-122"/>
                          <a:cs typeface="Mangal" panose="02040503050203030202" pitchFamily="18" charset="0"/>
                        </a:rPr>
                        <a:t>Critère de réussite</a:t>
                      </a:r>
                      <a:r>
                        <a:rPr lang="fr-FR" sz="1200" u="none" kern="150" baseline="0" dirty="0">
                          <a:solidFill>
                            <a:srgbClr val="000000"/>
                          </a:solidFill>
                          <a:effectLst/>
                          <a:latin typeface="Liberation Serif"/>
                          <a:ea typeface="SimSun" panose="02010600030101010101" pitchFamily="2" charset="-122"/>
                          <a:cs typeface="Mangal" panose="02040503050203030202" pitchFamily="18" charset="0"/>
                        </a:rPr>
                        <a:t>: Je choisis le trajet qui me conduit à la maison indiquée sur le carton</a:t>
                      </a:r>
                    </a:p>
                    <a:p>
                      <a:endParaRPr lang="fr-FR" sz="1200" u="none" kern="150" baseline="0" dirty="0">
                        <a:solidFill>
                          <a:srgbClr val="000000"/>
                        </a:solidFill>
                        <a:effectLst/>
                        <a:latin typeface="Liberation Serif"/>
                        <a:ea typeface="SimSun" panose="02010600030101010101" pitchFamily="2" charset="-122"/>
                        <a:cs typeface="Mangal" panose="02040503050203030202" pitchFamily="18" charset="0"/>
                      </a:endParaRPr>
                    </a:p>
                    <a:p>
                      <a:r>
                        <a:rPr lang="fr-FR" sz="1200" u="none" kern="150" baseline="0" dirty="0">
                          <a:solidFill>
                            <a:srgbClr val="000000"/>
                          </a:solidFill>
                          <a:effectLst/>
                          <a:latin typeface="Liberation Serif"/>
                          <a:ea typeface="SimSun" panose="02010600030101010101" pitchFamily="2" charset="-122"/>
                          <a:cs typeface="Mangal" panose="02040503050203030202" pitchFamily="18" charset="0"/>
                        </a:rPr>
                        <a:t>PROBLEME 2 : l’enfant ne parvient pas à porter</a:t>
                      </a:r>
                    </a:p>
                    <a:p>
                      <a:endParaRPr lang="fr-FR" sz="900" u="none" kern="150" baseline="0" dirty="0">
                        <a:solidFill>
                          <a:srgbClr val="000000"/>
                        </a:solidFill>
                        <a:effectLst/>
                        <a:latin typeface="Liberation Serif"/>
                        <a:ea typeface="SimSun" panose="02010600030101010101" pitchFamily="2" charset="-122"/>
                        <a:cs typeface="Mangal" panose="02040503050203030202" pitchFamily="18" charset="0"/>
                      </a:endParaRPr>
                    </a:p>
                    <a:p>
                      <a:endParaRPr lang="fr-FR" sz="900" u="none" kern="150" baseline="0" dirty="0">
                        <a:solidFill>
                          <a:srgbClr val="000000"/>
                        </a:solidFill>
                        <a:effectLst/>
                        <a:latin typeface="Liberation Serif"/>
                        <a:ea typeface="SimSun" panose="02010600030101010101" pitchFamily="2" charset="-122"/>
                        <a:cs typeface="Mangal" panose="02040503050203030202" pitchFamily="18" charset="0"/>
                      </a:endParaRPr>
                    </a:p>
                    <a:p>
                      <a:endParaRPr lang="fr-FR" sz="900" u="none" kern="150" baseline="0" dirty="0">
                        <a:solidFill>
                          <a:srgbClr val="000000"/>
                        </a:solidFill>
                        <a:effectLst/>
                        <a:latin typeface="Liberation Serif"/>
                        <a:ea typeface="SimSun" panose="02010600030101010101" pitchFamily="2" charset="-122"/>
                        <a:cs typeface="Mangal" panose="02040503050203030202" pitchFamily="18" charset="0"/>
                      </a:endParaRPr>
                    </a:p>
                    <a:p>
                      <a:endParaRPr lang="fr-FR" sz="900" u="none" kern="150" baseline="0" dirty="0">
                        <a:solidFill>
                          <a:srgbClr val="000000"/>
                        </a:solidFill>
                        <a:effectLst/>
                        <a:latin typeface="Liberation Serif"/>
                        <a:ea typeface="SimSun" panose="02010600030101010101" pitchFamily="2" charset="-122"/>
                        <a:cs typeface="Mangal" panose="02040503050203030202" pitchFamily="18" charset="0"/>
                      </a:endParaRPr>
                    </a:p>
                    <a:p>
                      <a:endParaRPr lang="fr-FR" sz="900" u="none" kern="150" baseline="0" dirty="0">
                        <a:solidFill>
                          <a:srgbClr val="000000"/>
                        </a:solidFill>
                        <a:effectLst/>
                        <a:latin typeface="Liberation Serif"/>
                        <a:ea typeface="SimSun" panose="02010600030101010101" pitchFamily="2" charset="-122"/>
                        <a:cs typeface="Mangal" panose="02040503050203030202" pitchFamily="18" charset="0"/>
                      </a:endParaRPr>
                    </a:p>
                    <a:p>
                      <a:endParaRPr lang="fr-FR" sz="1400" u="none"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pPr marL="0" indent="0">
                        <a:buFontTx/>
                        <a:buNone/>
                      </a:pPr>
                      <a:r>
                        <a:rPr lang="fr-FR" sz="1200" b="1" kern="150" dirty="0">
                          <a:solidFill>
                            <a:srgbClr val="000000"/>
                          </a:solidFill>
                          <a:effectLst/>
                          <a:latin typeface="Liberation Serif"/>
                          <a:ea typeface="SimSun" panose="02010600030101010101" pitchFamily="2" charset="-122"/>
                          <a:cs typeface="Mangal" panose="02040503050203030202" pitchFamily="18" charset="0"/>
                        </a:rPr>
                        <a:t>3 réserves de</a:t>
                      </a:r>
                      <a:r>
                        <a:rPr lang="fr-FR" sz="1200" b="1" kern="150" baseline="0" dirty="0">
                          <a:solidFill>
                            <a:srgbClr val="000000"/>
                          </a:solidFill>
                          <a:effectLst/>
                          <a:latin typeface="Liberation Serif"/>
                          <a:ea typeface="SimSun" panose="02010600030101010101" pitchFamily="2" charset="-122"/>
                          <a:cs typeface="Mangal" panose="02040503050203030202" pitchFamily="18" charset="0"/>
                        </a:rPr>
                        <a:t> cartons différents:</a:t>
                      </a:r>
                      <a:endParaRPr lang="fr-FR" sz="1200" b="1"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r>
                        <a:rPr lang="fr-FR" sz="1200" kern="150" dirty="0">
                          <a:solidFill>
                            <a:srgbClr val="000000"/>
                          </a:solidFill>
                          <a:effectLst/>
                          <a:latin typeface="Liberation Serif"/>
                          <a:ea typeface="SimSun" panose="02010600030101010101" pitchFamily="2" charset="-122"/>
                          <a:cs typeface="Mangal" panose="02040503050203030202" pitchFamily="18" charset="0"/>
                        </a:rPr>
                        <a:t>Des cartons de taille moyenne</a:t>
                      </a:r>
                    </a:p>
                    <a:p>
                      <a:pPr marL="285750" indent="-285750">
                        <a:buFontTx/>
                        <a:buChar char="-"/>
                      </a:pPr>
                      <a:r>
                        <a:rPr lang="fr-FR" sz="1200" kern="150" dirty="0">
                          <a:solidFill>
                            <a:srgbClr val="000000"/>
                          </a:solidFill>
                          <a:effectLst/>
                          <a:latin typeface="Liberation Serif"/>
                          <a:ea typeface="SimSun" panose="02010600030101010101" pitchFamily="2" charset="-122"/>
                          <a:cs typeface="Mangal" panose="02040503050203030202" pitchFamily="18" charset="0"/>
                        </a:rPr>
                        <a:t>Des volumineux légers avec inducteurs (rabat, corde,</a:t>
                      </a:r>
                      <a:r>
                        <a:rPr lang="fr-FR" sz="1200" kern="150" baseline="0" dirty="0">
                          <a:solidFill>
                            <a:srgbClr val="000000"/>
                          </a:solidFill>
                          <a:effectLst/>
                          <a:latin typeface="Liberation Serif"/>
                          <a:ea typeface="SimSun" panose="02010600030101010101" pitchFamily="2" charset="-122"/>
                          <a:cs typeface="Mangal" panose="02040503050203030202" pitchFamily="18" charset="0"/>
                        </a:rPr>
                        <a:t> …)</a:t>
                      </a:r>
                      <a:endParaRPr lang="fr-FR" sz="12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r>
                        <a:rPr lang="fr-FR" sz="1200" kern="150" dirty="0">
                          <a:solidFill>
                            <a:srgbClr val="000000"/>
                          </a:solidFill>
                          <a:effectLst/>
                          <a:latin typeface="Liberation Serif"/>
                          <a:ea typeface="SimSun" panose="02010600030101010101" pitchFamily="2" charset="-122"/>
                          <a:cs typeface="Mangal" panose="02040503050203030202" pitchFamily="18" charset="0"/>
                        </a:rPr>
                        <a:t>Des lourds</a:t>
                      </a:r>
                    </a:p>
                    <a:p>
                      <a:pPr marL="285750" indent="-285750">
                        <a:buFontTx/>
                        <a:buChar char="-"/>
                      </a:pPr>
                      <a:endParaRPr lang="fr-FR" sz="12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r>
                        <a:rPr lang="fr-FR" sz="1200" kern="150" dirty="0">
                          <a:solidFill>
                            <a:srgbClr val="000000"/>
                          </a:solidFill>
                          <a:effectLst/>
                          <a:latin typeface="Liberation Serif"/>
                          <a:ea typeface="SimSun" panose="02010600030101010101" pitchFamily="2" charset="-122"/>
                          <a:cs typeface="Mangal" panose="02040503050203030202" pitchFamily="18" charset="0"/>
                        </a:rPr>
                        <a:t>3 maisons différentes placées selon la séance à des</a:t>
                      </a:r>
                      <a:r>
                        <a:rPr lang="fr-FR" sz="1200" kern="150" baseline="0" dirty="0">
                          <a:solidFill>
                            <a:srgbClr val="000000"/>
                          </a:solidFill>
                          <a:effectLst/>
                          <a:latin typeface="Liberation Serif"/>
                          <a:ea typeface="SimSun" panose="02010600030101010101" pitchFamily="2" charset="-122"/>
                          <a:cs typeface="Mangal" panose="02040503050203030202" pitchFamily="18" charset="0"/>
                        </a:rPr>
                        <a:t> endroits différents (devant, autour, …)</a:t>
                      </a:r>
                    </a:p>
                    <a:p>
                      <a:pPr marL="285750" indent="-285750">
                        <a:buFontTx/>
                        <a:buChar char="-"/>
                      </a:pPr>
                      <a:endParaRPr lang="fr-FR" sz="1200" kern="150" baseline="0" dirty="0">
                        <a:solidFill>
                          <a:srgbClr val="000000"/>
                        </a:solidFill>
                        <a:effectLst/>
                        <a:latin typeface="Liberation Serif"/>
                        <a:ea typeface="SimSun" panose="02010600030101010101" pitchFamily="2" charset="-122"/>
                        <a:cs typeface="Mangal" panose="02040503050203030202" pitchFamily="18" charset="0"/>
                      </a:endParaRPr>
                    </a:p>
                    <a:p>
                      <a:pPr marL="0" indent="0">
                        <a:buFontTx/>
                        <a:buNone/>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0" indent="0">
                        <a:buFontTx/>
                        <a:buNone/>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0" indent="0">
                        <a:buFontTx/>
                        <a:buNone/>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pPr marL="285750" indent="-285750">
                        <a:buFontTx/>
                        <a:buChar char="-"/>
                      </a:pPr>
                      <a:r>
                        <a:rPr lang="fr-FR" sz="1000" kern="150" dirty="0">
                          <a:solidFill>
                            <a:srgbClr val="000000"/>
                          </a:solidFill>
                          <a:effectLst/>
                          <a:latin typeface="Liberation Serif"/>
                          <a:ea typeface="SimSun" panose="02010600030101010101" pitchFamily="2" charset="-122"/>
                          <a:cs typeface="Mangal" panose="02040503050203030202" pitchFamily="18" charset="0"/>
                        </a:rPr>
                        <a:t>Des cartons de taille moyenne</a:t>
                      </a:r>
                    </a:p>
                    <a:p>
                      <a:pPr marL="285750" indent="-285750">
                        <a:buFontTx/>
                        <a:buChar char="-"/>
                      </a:pPr>
                      <a:r>
                        <a:rPr lang="fr-FR" sz="1000" kern="150" dirty="0">
                          <a:solidFill>
                            <a:srgbClr val="000000"/>
                          </a:solidFill>
                          <a:effectLst/>
                          <a:latin typeface="Liberation Serif"/>
                          <a:ea typeface="SimSun" panose="02010600030101010101" pitchFamily="2" charset="-122"/>
                          <a:cs typeface="Mangal" panose="02040503050203030202" pitchFamily="18" charset="0"/>
                        </a:rPr>
                        <a:t>Des volumineux légers avec inducteurs (rabat, corde,</a:t>
                      </a:r>
                      <a:r>
                        <a:rPr lang="fr-FR" sz="1000" kern="150" baseline="0" dirty="0">
                          <a:solidFill>
                            <a:srgbClr val="000000"/>
                          </a:solidFill>
                          <a:effectLst/>
                          <a:latin typeface="Liberation Serif"/>
                          <a:ea typeface="SimSun" panose="02010600030101010101" pitchFamily="2" charset="-122"/>
                          <a:cs typeface="Mangal" panose="02040503050203030202" pitchFamily="18" charset="0"/>
                        </a:rPr>
                        <a:t> …)</a:t>
                      </a:r>
                      <a:endParaRPr lang="fr-FR" sz="10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r>
                        <a:rPr lang="fr-FR" sz="1000" kern="150" dirty="0">
                          <a:solidFill>
                            <a:srgbClr val="000000"/>
                          </a:solidFill>
                          <a:effectLst/>
                          <a:latin typeface="Liberation Serif"/>
                          <a:ea typeface="SimSun" panose="02010600030101010101" pitchFamily="2" charset="-122"/>
                          <a:cs typeface="Mangal" panose="02040503050203030202" pitchFamily="18" charset="0"/>
                        </a:rPr>
                        <a:t>Des lourds</a:t>
                      </a:r>
                    </a:p>
                    <a:p>
                      <a:pPr marL="285750" indent="-285750">
                        <a:buFontTx/>
                        <a:buChar char="-"/>
                      </a:pPr>
                      <a:r>
                        <a:rPr lang="fr-FR" sz="1000" kern="150" dirty="0">
                          <a:solidFill>
                            <a:srgbClr val="000000"/>
                          </a:solidFill>
                          <a:effectLst/>
                          <a:latin typeface="Liberation Serif"/>
                          <a:ea typeface="SimSun" panose="02010600030101010101" pitchFamily="2" charset="-122"/>
                          <a:cs typeface="Mangal" panose="02040503050203030202" pitchFamily="18" charset="0"/>
                        </a:rPr>
                        <a:t>des</a:t>
                      </a:r>
                      <a:r>
                        <a:rPr lang="fr-FR" sz="1000" kern="150" baseline="0" dirty="0">
                          <a:solidFill>
                            <a:srgbClr val="000000"/>
                          </a:solidFill>
                          <a:effectLst/>
                          <a:latin typeface="Liberation Serif"/>
                          <a:ea typeface="SimSun" panose="02010600030101010101" pitchFamily="2" charset="-122"/>
                          <a:cs typeface="Mangal" panose="02040503050203030202" pitchFamily="18" charset="0"/>
                        </a:rPr>
                        <a:t> photos de la maison (de paille ou de briques ou de bois) collées sur les cartons</a:t>
                      </a: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r>
                        <a:rPr lang="fr-FR" sz="1000" kern="150" dirty="0">
                          <a:solidFill>
                            <a:srgbClr val="000000"/>
                          </a:solidFill>
                          <a:effectLst/>
                          <a:latin typeface="Liberation Serif"/>
                          <a:ea typeface="SimSun" panose="02010600030101010101" pitchFamily="2" charset="-122"/>
                          <a:cs typeface="Mangal" panose="02040503050203030202" pitchFamily="18" charset="0"/>
                        </a:rPr>
                        <a:t>Tapis, plot</a:t>
                      </a:r>
                      <a:r>
                        <a:rPr lang="fr-FR" sz="1000" kern="150" baseline="0" dirty="0">
                          <a:solidFill>
                            <a:srgbClr val="000000"/>
                          </a:solidFill>
                          <a:effectLst/>
                          <a:latin typeface="Liberation Serif"/>
                          <a:ea typeface="SimSun" panose="02010600030101010101" pitchFamily="2" charset="-122"/>
                          <a:cs typeface="Mangal" panose="02040503050203030202" pitchFamily="18" charset="0"/>
                        </a:rPr>
                        <a:t>s pour matérialiser les espaces, paille, </a:t>
                      </a:r>
                      <a:r>
                        <a:rPr lang="fr-FR" sz="1000" kern="150" baseline="0" dirty="0" err="1">
                          <a:solidFill>
                            <a:srgbClr val="000000"/>
                          </a:solidFill>
                          <a:effectLst/>
                          <a:latin typeface="Liberation Serif"/>
                          <a:ea typeface="SimSun" panose="02010600030101010101" pitchFamily="2" charset="-122"/>
                          <a:cs typeface="Mangal" panose="02040503050203030202" pitchFamily="18" charset="0"/>
                        </a:rPr>
                        <a:t>Kaplats</a:t>
                      </a:r>
                      <a:r>
                        <a:rPr lang="fr-FR" sz="1000" kern="150" baseline="0" dirty="0">
                          <a:solidFill>
                            <a:srgbClr val="000000"/>
                          </a:solidFill>
                          <a:effectLst/>
                          <a:latin typeface="Liberation Serif"/>
                          <a:ea typeface="SimSun" panose="02010600030101010101" pitchFamily="2" charset="-122"/>
                          <a:cs typeface="Mangal" panose="02040503050203030202" pitchFamily="18" charset="0"/>
                        </a:rPr>
                        <a:t>, briques de motricité</a:t>
                      </a:r>
                    </a:p>
                    <a:p>
                      <a:pPr marL="285750" indent="-285750">
                        <a:buFontTx/>
                        <a:buChar char="-"/>
                      </a:pPr>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Prise de photos ou vidéos pour revenir en classe sur les situations et faire émerger les règles d’efficacité:</a:t>
                      </a:r>
                    </a:p>
                    <a:p>
                      <a:pPr marL="342900" marR="106045" lvl="0" indent="-342900" algn="l">
                        <a:spcBef>
                          <a:spcPts val="5"/>
                        </a:spcBef>
                        <a:spcAft>
                          <a:spcPts val="0"/>
                        </a:spcAft>
                        <a:buFont typeface="Times New Roman" panose="02020603050405020304" pitchFamily="18" charset="0"/>
                        <a:buChar char="-"/>
                      </a:pPr>
                      <a:r>
                        <a:rPr lang="fr-FR" sz="1200" dirty="0">
                          <a:effectLst/>
                        </a:rPr>
                        <a:t>pousser sur les pieds et les mains en même temps</a:t>
                      </a:r>
                    </a:p>
                    <a:p>
                      <a:pPr marL="342900" marR="106045" lvl="0" indent="-342900" algn="l">
                        <a:spcBef>
                          <a:spcPts val="5"/>
                        </a:spcBef>
                        <a:spcAft>
                          <a:spcPts val="0"/>
                        </a:spcAft>
                        <a:buFont typeface="Times New Roman" panose="02020603050405020304" pitchFamily="18" charset="0"/>
                        <a:buChar char="-"/>
                      </a:pPr>
                      <a:r>
                        <a:rPr lang="fr-FR" sz="1200" dirty="0">
                          <a:effectLst/>
                        </a:rPr>
                        <a:t>mettre son pied devant pour pousser fort</a:t>
                      </a:r>
                    </a:p>
                    <a:p>
                      <a:pPr marL="342900" marR="106045" lvl="0" indent="-342900" algn="l">
                        <a:spcBef>
                          <a:spcPts val="5"/>
                        </a:spcBef>
                        <a:spcAft>
                          <a:spcPts val="0"/>
                        </a:spcAft>
                        <a:buFont typeface="Times New Roman" panose="02020603050405020304" pitchFamily="18" charset="0"/>
                        <a:buChar char="-"/>
                      </a:pPr>
                      <a:r>
                        <a:rPr lang="fr-FR" sz="1200" dirty="0">
                          <a:effectLst/>
                        </a:rPr>
                        <a:t>mettre son pied derrière pour tirer fort sans tomber</a:t>
                      </a:r>
                    </a:p>
                    <a:p>
                      <a:pPr marL="342900" marR="106045" lvl="0" indent="-342900" algn="l">
                        <a:spcBef>
                          <a:spcPts val="5"/>
                        </a:spcBef>
                        <a:spcAft>
                          <a:spcPts val="0"/>
                        </a:spcAft>
                        <a:buFont typeface="Times New Roman" panose="02020603050405020304" pitchFamily="18" charset="0"/>
                        <a:buChar char="-"/>
                      </a:pPr>
                      <a:r>
                        <a:rPr lang="fr-FR" sz="1200" dirty="0">
                          <a:effectLst/>
                        </a:rPr>
                        <a:t>porter sans occulter la vue </a:t>
                      </a:r>
                    </a:p>
                    <a:p>
                      <a:pPr marL="342900" marR="106045" lvl="0" indent="-342900" algn="l">
                        <a:spcBef>
                          <a:spcPts val="5"/>
                        </a:spcBef>
                        <a:spcAft>
                          <a:spcPts val="0"/>
                        </a:spcAft>
                        <a:buFont typeface="Times New Roman" panose="02020603050405020304" pitchFamily="18" charset="0"/>
                        <a:buChar char="-"/>
                      </a:pPr>
                      <a:r>
                        <a:rPr lang="fr-FR" sz="1400" kern="150" baseline="0" dirty="0">
                          <a:solidFill>
                            <a:srgbClr val="000000"/>
                          </a:solidFill>
                          <a:effectLst/>
                          <a:latin typeface="Liberation Serif"/>
                          <a:ea typeface="SimSun" panose="02010600030101010101" pitchFamily="2" charset="-122"/>
                          <a:cs typeface="Mangal" panose="02040503050203030202" pitchFamily="18" charset="0"/>
                          <a:hlinkClick r:id="rId2" action="ppaction://hlinksldjump"/>
                        </a:rPr>
                        <a:t>+</a:t>
                      </a:r>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extLst>
                  <a:ext uri="{0D108BD9-81ED-4DB2-BD59-A6C34878D82A}">
                    <a16:rowId xmlns:a16="http://schemas.microsoft.com/office/drawing/2014/main" val="3333183481"/>
                  </a:ext>
                </a:extLst>
              </a:tr>
            </a:tbl>
          </a:graphicData>
        </a:graphic>
      </p:graphicFrame>
      <p:pic>
        <p:nvPicPr>
          <p:cNvPr id="3" name="Imag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221152" y="1550958"/>
            <a:ext cx="1033191" cy="910300"/>
          </a:xfrm>
          <a:prstGeom prst="rect">
            <a:avLst/>
          </a:prstGeom>
        </p:spPr>
      </p:pic>
    </p:spTree>
    <p:extLst>
      <p:ext uri="{BB962C8B-B14F-4D97-AF65-F5344CB8AC3E}">
        <p14:creationId xmlns:p14="http://schemas.microsoft.com/office/powerpoint/2010/main" val="42411192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6BD8CD2F-B4A7-B745-AD46-F90226B84A05}"/>
              </a:ext>
            </a:extLst>
          </p:cNvPr>
          <p:cNvGraphicFramePr>
            <a:graphicFrameLocks noGrp="1"/>
          </p:cNvGraphicFramePr>
          <p:nvPr>
            <p:ph idx="1"/>
            <p:extLst>
              <p:ext uri="{D42A27DB-BD31-4B8C-83A1-F6EECF244321}">
                <p14:modId xmlns:p14="http://schemas.microsoft.com/office/powerpoint/2010/main" val="2911736143"/>
              </p:ext>
            </p:extLst>
          </p:nvPr>
        </p:nvGraphicFramePr>
        <p:xfrm>
          <a:off x="345688" y="281007"/>
          <a:ext cx="11195824" cy="871220"/>
        </p:xfrm>
        <a:graphic>
          <a:graphicData uri="http://schemas.openxmlformats.org/drawingml/2006/table">
            <a:tbl>
              <a:tblPr>
                <a:tableStyleId>{5C22544A-7EE6-4342-B048-85BDC9FD1C3A}</a:tableStyleId>
              </a:tblPr>
              <a:tblGrid>
                <a:gridCol w="11195824">
                  <a:extLst>
                    <a:ext uri="{9D8B030D-6E8A-4147-A177-3AD203B41FA5}">
                      <a16:colId xmlns:a16="http://schemas.microsoft.com/office/drawing/2014/main" val="3664961934"/>
                    </a:ext>
                  </a:extLst>
                </a:gridCol>
              </a:tblGrid>
              <a:tr h="0">
                <a:tc>
                  <a:txBody>
                    <a:bodyPr/>
                    <a:lstStyle/>
                    <a:p>
                      <a:pPr algn="ctr"/>
                      <a:r>
                        <a:rPr lang="fr-FR" sz="1600" kern="150" dirty="0">
                          <a:effectLst/>
                        </a:rPr>
                        <a:t>Étape 1 ( autour de 2 /3 ans)</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31115" marR="34925" marT="34925" marB="34925">
                    <a:solidFill>
                      <a:schemeClr val="accent1">
                        <a:lumMod val="60000"/>
                        <a:lumOff val="40000"/>
                      </a:schemeClr>
                    </a:solidFill>
                  </a:tcPr>
                </a:tc>
                <a:extLst>
                  <a:ext uri="{0D108BD9-81ED-4DB2-BD59-A6C34878D82A}">
                    <a16:rowId xmlns:a16="http://schemas.microsoft.com/office/drawing/2014/main" val="418646303"/>
                  </a:ext>
                </a:extLst>
              </a:tr>
              <a:tr h="0">
                <a:tc>
                  <a:txBody>
                    <a:bodyPr/>
                    <a:lstStyle/>
                    <a:p>
                      <a:pPr algn="ctr"/>
                      <a:r>
                        <a:rPr lang="fr-FR" sz="1600" b="1" kern="150" dirty="0">
                          <a:effectLst/>
                        </a:rPr>
                        <a:t>Situations pour</a:t>
                      </a:r>
                      <a:r>
                        <a:rPr lang="fr-FR" sz="1600" b="1" kern="150" baseline="0" dirty="0">
                          <a:effectLst/>
                        </a:rPr>
                        <a:t> découvrir/explorer</a:t>
                      </a:r>
                      <a:r>
                        <a:rPr lang="fr-FR" sz="1600" b="1" kern="150" dirty="0">
                          <a:effectLst/>
                        </a:rPr>
                        <a:t> </a:t>
                      </a:r>
                      <a:r>
                        <a:rPr lang="fr-FR" sz="1600" kern="150" dirty="0">
                          <a:effectLst/>
                        </a:rPr>
                        <a:t>: phase</a:t>
                      </a:r>
                      <a:r>
                        <a:rPr lang="fr-FR" sz="1600" kern="150" baseline="0" dirty="0">
                          <a:effectLst/>
                        </a:rPr>
                        <a:t> de structuration suite (2, 3 séances par problème identifié)</a:t>
                      </a:r>
                      <a:endParaRPr lang="fr-FR" sz="1600" kern="150" dirty="0">
                        <a:effectLst/>
                      </a:endParaRPr>
                    </a:p>
                    <a:p>
                      <a:pPr algn="ctr"/>
                      <a:r>
                        <a:rPr lang="fr-FR" sz="1600" u="sng" kern="150" dirty="0">
                          <a:effectLst/>
                        </a:rPr>
                        <a:t>Objectif pour l’enseignant </a:t>
                      </a:r>
                      <a:r>
                        <a:rPr lang="fr-FR" sz="1600" kern="150" dirty="0">
                          <a:effectLst/>
                        </a:rPr>
                        <a:t>: faire</a:t>
                      </a:r>
                      <a:r>
                        <a:rPr lang="fr-FR" sz="1600" kern="150" baseline="0" dirty="0">
                          <a:effectLst/>
                        </a:rPr>
                        <a:t> progresser les élèves sur des problèmes repérés</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31115" marR="34925" marT="34925" marB="34925"/>
                </a:tc>
                <a:extLst>
                  <a:ext uri="{0D108BD9-81ED-4DB2-BD59-A6C34878D82A}">
                    <a16:rowId xmlns:a16="http://schemas.microsoft.com/office/drawing/2014/main" val="1883856064"/>
                  </a:ext>
                </a:extLst>
              </a:tr>
            </a:tbl>
          </a:graphicData>
        </a:graphic>
      </p:graphicFrame>
      <p:graphicFrame>
        <p:nvGraphicFramePr>
          <p:cNvPr id="6" name="Tableau 5">
            <a:extLst>
              <a:ext uri="{FF2B5EF4-FFF2-40B4-BE49-F238E27FC236}">
                <a16:creationId xmlns:a16="http://schemas.microsoft.com/office/drawing/2014/main" id="{79CF1EBC-96ED-6049-89E7-2E82C5F02894}"/>
              </a:ext>
            </a:extLst>
          </p:cNvPr>
          <p:cNvGraphicFramePr>
            <a:graphicFrameLocks noGrp="1"/>
          </p:cNvGraphicFramePr>
          <p:nvPr>
            <p:extLst>
              <p:ext uri="{D42A27DB-BD31-4B8C-83A1-F6EECF244321}">
                <p14:modId xmlns:p14="http://schemas.microsoft.com/office/powerpoint/2010/main" val="1486629042"/>
              </p:ext>
            </p:extLst>
          </p:nvPr>
        </p:nvGraphicFramePr>
        <p:xfrm>
          <a:off x="345688" y="1222080"/>
          <a:ext cx="11128918" cy="5992139"/>
        </p:xfrm>
        <a:graphic>
          <a:graphicData uri="http://schemas.openxmlformats.org/drawingml/2006/table">
            <a:tbl>
              <a:tblPr>
                <a:tableStyleId>{5C22544A-7EE6-4342-B048-85BDC9FD1C3A}</a:tableStyleId>
              </a:tblPr>
              <a:tblGrid>
                <a:gridCol w="2140665">
                  <a:extLst>
                    <a:ext uri="{9D8B030D-6E8A-4147-A177-3AD203B41FA5}">
                      <a16:colId xmlns:a16="http://schemas.microsoft.com/office/drawing/2014/main" val="1892718210"/>
                    </a:ext>
                  </a:extLst>
                </a:gridCol>
                <a:gridCol w="4338193">
                  <a:extLst>
                    <a:ext uri="{9D8B030D-6E8A-4147-A177-3AD203B41FA5}">
                      <a16:colId xmlns:a16="http://schemas.microsoft.com/office/drawing/2014/main" val="3634728219"/>
                    </a:ext>
                  </a:extLst>
                </a:gridCol>
                <a:gridCol w="2074127">
                  <a:extLst>
                    <a:ext uri="{9D8B030D-6E8A-4147-A177-3AD203B41FA5}">
                      <a16:colId xmlns:a16="http://schemas.microsoft.com/office/drawing/2014/main" val="1609241353"/>
                    </a:ext>
                  </a:extLst>
                </a:gridCol>
                <a:gridCol w="2575933">
                  <a:extLst>
                    <a:ext uri="{9D8B030D-6E8A-4147-A177-3AD203B41FA5}">
                      <a16:colId xmlns:a16="http://schemas.microsoft.com/office/drawing/2014/main" val="538889049"/>
                    </a:ext>
                  </a:extLst>
                </a:gridCol>
              </a:tblGrid>
              <a:tr h="332400">
                <a:tc>
                  <a:txBody>
                    <a:bodyPr/>
                    <a:lstStyle/>
                    <a:p>
                      <a:pPr algn="ctr"/>
                      <a:r>
                        <a:rPr lang="fr-FR" sz="1400" kern="150" dirty="0">
                          <a:effectLst/>
                        </a:rPr>
                        <a:t>LA</a:t>
                      </a:r>
                      <a:r>
                        <a:rPr lang="fr-FR" sz="1400" kern="150" baseline="0" dirty="0">
                          <a:effectLst/>
                        </a:rPr>
                        <a:t> SITUATION</a:t>
                      </a:r>
                      <a:r>
                        <a:rPr lang="fr-FR" sz="1400" kern="150" dirty="0">
                          <a:effectLst/>
                        </a:rPr>
                        <a:t> </a:t>
                      </a:r>
                    </a:p>
                  </a:txBody>
                  <a:tcPr marL="24694" marR="27718" marT="27718" marB="27718">
                    <a:solidFill>
                      <a:schemeClr val="accent1">
                        <a:lumMod val="60000"/>
                        <a:lumOff val="40000"/>
                      </a:schemeClr>
                    </a:solidFill>
                  </a:tcPr>
                </a:tc>
                <a:tc>
                  <a:txBody>
                    <a:bodyPr/>
                    <a:lstStyle/>
                    <a:p>
                      <a:r>
                        <a:rPr lang="fr-FR" sz="1400" u="none" kern="150" dirty="0">
                          <a:solidFill>
                            <a:srgbClr val="000000"/>
                          </a:solidFill>
                          <a:effectLst/>
                          <a:latin typeface="Liberation Serif"/>
                          <a:ea typeface="SimSun" panose="02010600030101010101" pitchFamily="2" charset="-122"/>
                          <a:cs typeface="Mangal" panose="02040503050203030202" pitchFamily="18" charset="0"/>
                        </a:rPr>
                        <a:t>DES</a:t>
                      </a:r>
                      <a:r>
                        <a:rPr lang="fr-FR" sz="1400" u="none" kern="150" baseline="0" dirty="0">
                          <a:solidFill>
                            <a:srgbClr val="000000"/>
                          </a:solidFill>
                          <a:effectLst/>
                          <a:latin typeface="Liberation Serif"/>
                          <a:ea typeface="SimSun" panose="02010600030101010101" pitchFamily="2" charset="-122"/>
                          <a:cs typeface="Mangal" panose="02040503050203030202" pitchFamily="18" charset="0"/>
                        </a:rPr>
                        <a:t> REPERES</a:t>
                      </a:r>
                      <a:endParaRPr lang="fr-FR" sz="1400" u="none"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solidFill>
                      <a:schemeClr val="accent1">
                        <a:lumMod val="60000"/>
                        <a:lumOff val="40000"/>
                      </a:schemeClr>
                    </a:solidFill>
                  </a:tcPr>
                </a:tc>
                <a:tc>
                  <a:txBody>
                    <a:bodyPr/>
                    <a:lstStyle/>
                    <a:p>
                      <a:r>
                        <a:rPr lang="fr-FR" sz="1400" kern="150" dirty="0">
                          <a:solidFill>
                            <a:srgbClr val="000000"/>
                          </a:solidFill>
                          <a:effectLst/>
                          <a:latin typeface="Liberation Serif"/>
                          <a:ea typeface="SimSun" panose="02010600030101010101" pitchFamily="2" charset="-122"/>
                          <a:cs typeface="Mangal" panose="02040503050203030202" pitchFamily="18" charset="0"/>
                        </a:rPr>
                        <a:t>LE DISPOSITIF</a:t>
                      </a:r>
                    </a:p>
                  </a:txBody>
                  <a:tcPr marL="24694" marR="27718" marT="27718" marB="27718">
                    <a:solidFill>
                      <a:schemeClr val="accent1">
                        <a:lumMod val="60000"/>
                        <a:lumOff val="40000"/>
                      </a:schemeClr>
                    </a:solidFill>
                  </a:tcPr>
                </a:tc>
                <a:tc>
                  <a:txBody>
                    <a:bodyPr/>
                    <a:lstStyle/>
                    <a:p>
                      <a:r>
                        <a:rPr lang="fr-FR" sz="1400" kern="150" dirty="0">
                          <a:solidFill>
                            <a:srgbClr val="000000"/>
                          </a:solidFill>
                          <a:effectLst/>
                          <a:latin typeface="Liberation Serif"/>
                          <a:ea typeface="SimSun" panose="02010600030101010101" pitchFamily="2" charset="-122"/>
                          <a:cs typeface="Mangal" panose="02040503050203030202" pitchFamily="18" charset="0"/>
                        </a:rPr>
                        <a:t>MATERIEL</a:t>
                      </a:r>
                    </a:p>
                  </a:txBody>
                  <a:tcPr marL="24694" marR="27718" marT="27718" marB="27718">
                    <a:solidFill>
                      <a:schemeClr val="accent1">
                        <a:lumMod val="60000"/>
                        <a:lumOff val="40000"/>
                      </a:schemeClr>
                    </a:solidFill>
                  </a:tcPr>
                </a:tc>
                <a:extLst>
                  <a:ext uri="{0D108BD9-81ED-4DB2-BD59-A6C34878D82A}">
                    <a16:rowId xmlns:a16="http://schemas.microsoft.com/office/drawing/2014/main" val="949753527"/>
                  </a:ext>
                </a:extLst>
              </a:tr>
              <a:tr h="971343">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800" b="1" kern="150" dirty="0">
                          <a:effectLst/>
                        </a:rPr>
                        <a:t>Les</a:t>
                      </a:r>
                      <a:r>
                        <a:rPr lang="fr-FR" sz="1800" b="1" kern="150" baseline="0" dirty="0">
                          <a:effectLst/>
                        </a:rPr>
                        <a:t> déménageurs</a:t>
                      </a:r>
                      <a:endParaRPr lang="fr-FR" sz="1800" b="1" kern="150" dirty="0">
                        <a:effectLst/>
                      </a:endParaRPr>
                    </a:p>
                    <a:p>
                      <a:pPr marL="0" marR="0" indent="0" algn="ctr" defTabSz="457200" rtl="0" eaLnBrk="1" fontAlgn="auto" latinLnBrk="0" hangingPunct="1">
                        <a:lnSpc>
                          <a:spcPct val="100000"/>
                        </a:lnSpc>
                        <a:spcBef>
                          <a:spcPts val="0"/>
                        </a:spcBef>
                        <a:spcAft>
                          <a:spcPts val="0"/>
                        </a:spcAft>
                        <a:buClrTx/>
                        <a:buSzTx/>
                        <a:buFontTx/>
                        <a:buNone/>
                        <a:tabLst/>
                        <a:defRPr/>
                      </a:pPr>
                      <a:endParaRPr lang="fr-FR" sz="1400" kern="150" dirty="0">
                        <a:effectLst/>
                      </a:endParaRPr>
                    </a:p>
                  </a:txBody>
                  <a:tcPr marL="24694" marR="27718" marT="27718" marB="27718"/>
                </a:tc>
                <a:tc>
                  <a:txBody>
                    <a:bodyPr/>
                    <a:lstStyle/>
                    <a:p>
                      <a:r>
                        <a:rPr lang="fr-FR" sz="1000" kern="150" dirty="0">
                          <a:solidFill>
                            <a:srgbClr val="000000"/>
                          </a:solidFill>
                          <a:effectLst/>
                          <a:latin typeface="Liberation Serif"/>
                          <a:ea typeface="SimSun" panose="02010600030101010101" pitchFamily="2" charset="-122"/>
                          <a:cs typeface="Mangal" panose="02040503050203030202" pitchFamily="18" charset="0"/>
                        </a:rPr>
                        <a:t>Pour</a:t>
                      </a:r>
                      <a:r>
                        <a:rPr lang="fr-FR" sz="1000" kern="150" baseline="0" dirty="0">
                          <a:solidFill>
                            <a:srgbClr val="000000"/>
                          </a:solidFill>
                          <a:effectLst/>
                          <a:latin typeface="Liberation Serif"/>
                          <a:ea typeface="SimSun" panose="02010600030101010101" pitchFamily="2" charset="-122"/>
                          <a:cs typeface="Mangal" panose="02040503050203030202" pitchFamily="18" charset="0"/>
                        </a:rPr>
                        <a:t> contextualiser, partir d’un album:</a:t>
                      </a:r>
                    </a:p>
                    <a:p>
                      <a:r>
                        <a:rPr lang="fr-FR" sz="1000" kern="150" baseline="0" dirty="0">
                          <a:solidFill>
                            <a:srgbClr val="000000"/>
                          </a:solidFill>
                          <a:effectLst/>
                          <a:latin typeface="Liberation Serif"/>
                          <a:ea typeface="SimSun" panose="02010600030101010101" pitchFamily="2" charset="-122"/>
                          <a:cs typeface="Mangal" panose="02040503050203030202" pitchFamily="18" charset="0"/>
                        </a:rPr>
                        <a:t>« Les 3 petits cochons »</a:t>
                      </a:r>
                    </a:p>
                    <a:p>
                      <a:endParaRPr lang="fr-FR" sz="1000" kern="150" baseline="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pPr marL="0" indent="0">
                        <a:buFontTx/>
                        <a:buNone/>
                      </a:pPr>
                      <a:r>
                        <a:rPr lang="fr-FR" sz="1000" kern="150" dirty="0">
                          <a:solidFill>
                            <a:srgbClr val="000000"/>
                          </a:solidFill>
                          <a:effectLst/>
                          <a:latin typeface="Liberation Serif"/>
                          <a:ea typeface="SimSun" panose="02010600030101010101" pitchFamily="2" charset="-122"/>
                          <a:cs typeface="Mangal" panose="02040503050203030202" pitchFamily="18" charset="0"/>
                        </a:rPr>
                        <a:t>Jeu en relation avec le déménagement des 3 petits cochons dans leur nouvelle maison</a:t>
                      </a:r>
                    </a:p>
                  </a:txBody>
                  <a:tcPr marL="24694" marR="27718" marT="27718" marB="27718"/>
                </a:tc>
                <a:tc>
                  <a:txBody>
                    <a:bodyPr/>
                    <a:lstStyle/>
                    <a:p>
                      <a:endParaRPr lang="fr-FR" sz="1400" u="sng"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extLst>
                  <a:ext uri="{0D108BD9-81ED-4DB2-BD59-A6C34878D82A}">
                    <a16:rowId xmlns:a16="http://schemas.microsoft.com/office/drawing/2014/main" val="756802854"/>
                  </a:ext>
                </a:extLst>
              </a:tr>
              <a:tr h="3940919">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400" b="1" kern="150" dirty="0">
                          <a:effectLst/>
                        </a:rPr>
                        <a:t>OBJECTIFS</a:t>
                      </a:r>
                      <a:r>
                        <a:rPr lang="fr-FR" sz="1400" kern="150" dirty="0">
                          <a:effectLst/>
                        </a:rPr>
                        <a:t>:</a:t>
                      </a:r>
                    </a:p>
                    <a:p>
                      <a:pPr marL="0" marR="0" indent="0" algn="ctr" defTabSz="457200" rtl="0" eaLnBrk="1" fontAlgn="auto" latinLnBrk="0" hangingPunct="1">
                        <a:lnSpc>
                          <a:spcPct val="100000"/>
                        </a:lnSpc>
                        <a:spcBef>
                          <a:spcPts val="0"/>
                        </a:spcBef>
                        <a:spcAft>
                          <a:spcPts val="0"/>
                        </a:spcAft>
                        <a:buClrTx/>
                        <a:buSzTx/>
                        <a:buFontTx/>
                        <a:buNone/>
                        <a:tabLst/>
                        <a:defRPr/>
                      </a:pPr>
                      <a:endParaRPr lang="fr-FR" sz="1200" u="none" kern="150" baseline="0" dirty="0">
                        <a:solidFill>
                          <a:srgbClr val="000000"/>
                        </a:solidFill>
                        <a:effectLst/>
                        <a:latin typeface="Liberation Serif"/>
                        <a:ea typeface="SimSun" panose="02010600030101010101" pitchFamily="2" charset="-122"/>
                        <a:cs typeface="Mangal" panose="02040503050203030202" pitchFamily="18" charset="0"/>
                      </a:endParaRPr>
                    </a:p>
                    <a:p>
                      <a:pPr marL="0" marR="0" indent="0" algn="ctr" defTabSz="457200" rtl="0" eaLnBrk="1" fontAlgn="auto" latinLnBrk="0" hangingPunct="1">
                        <a:lnSpc>
                          <a:spcPct val="100000"/>
                        </a:lnSpc>
                        <a:spcBef>
                          <a:spcPts val="0"/>
                        </a:spcBef>
                        <a:spcAft>
                          <a:spcPts val="0"/>
                        </a:spcAft>
                        <a:buClrTx/>
                        <a:buSzTx/>
                        <a:buFontTx/>
                        <a:buNone/>
                        <a:tabLst/>
                        <a:defRPr/>
                      </a:pPr>
                      <a:endParaRPr lang="fr-FR" sz="1200" u="none" kern="150" baseline="0" dirty="0">
                        <a:solidFill>
                          <a:srgbClr val="000000"/>
                        </a:solidFill>
                        <a:effectLst/>
                        <a:latin typeface="Liberation Serif"/>
                        <a:ea typeface="SimSun" panose="02010600030101010101" pitchFamily="2" charset="-122"/>
                        <a:cs typeface="Mangal" panose="02040503050203030202" pitchFamily="18" charset="0"/>
                      </a:endParaRPr>
                    </a:p>
                    <a:p>
                      <a:pPr marL="0" marR="0" indent="0" algn="ctr" defTabSz="457200" rtl="0" eaLnBrk="1" fontAlgn="auto" latinLnBrk="0" hangingPunct="1">
                        <a:lnSpc>
                          <a:spcPct val="100000"/>
                        </a:lnSpc>
                        <a:spcBef>
                          <a:spcPts val="0"/>
                        </a:spcBef>
                        <a:spcAft>
                          <a:spcPts val="0"/>
                        </a:spcAft>
                        <a:buClrTx/>
                        <a:buSzTx/>
                        <a:buFontTx/>
                        <a:buNone/>
                        <a:tabLst/>
                        <a:defRPr/>
                      </a:pPr>
                      <a:r>
                        <a:rPr lang="fr-FR" sz="1200" u="none" kern="150" baseline="0" dirty="0">
                          <a:solidFill>
                            <a:srgbClr val="000000"/>
                          </a:solidFill>
                          <a:effectLst/>
                          <a:latin typeface="Liberation Serif"/>
                          <a:ea typeface="SimSun" panose="02010600030101010101" pitchFamily="2" charset="-122"/>
                          <a:cs typeface="Mangal" panose="02040503050203030202" pitchFamily="18" charset="0"/>
                        </a:rPr>
                        <a:t>Porter ou tirer ou pousser de manière continue sur une distance</a:t>
                      </a:r>
                    </a:p>
                    <a:p>
                      <a:pPr algn="ct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algn="ct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algn="ct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algn="ct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algn="ct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algn="ctr"/>
                      <a:r>
                        <a:rPr lang="fr-FR" sz="1200" kern="150" dirty="0">
                          <a:solidFill>
                            <a:srgbClr val="000000"/>
                          </a:solidFill>
                          <a:effectLst/>
                          <a:latin typeface="Liberation Serif"/>
                          <a:ea typeface="SimSun" panose="02010600030101010101" pitchFamily="2" charset="-122"/>
                          <a:cs typeface="Mangal" panose="02040503050203030202" pitchFamily="18" charset="0"/>
                        </a:rPr>
                        <a:t>Développer la notion de rôles</a:t>
                      </a:r>
                      <a:r>
                        <a:rPr lang="fr-FR" sz="1200" kern="150" baseline="0" dirty="0">
                          <a:solidFill>
                            <a:srgbClr val="000000"/>
                          </a:solidFill>
                          <a:effectLst/>
                          <a:latin typeface="Liberation Serif"/>
                          <a:ea typeface="SimSun" panose="02010600030101010101" pitchFamily="2" charset="-122"/>
                          <a:cs typeface="Mangal" panose="02040503050203030202" pitchFamily="18" charset="0"/>
                        </a:rPr>
                        <a:t> différents, complémentaires de collaboration</a:t>
                      </a:r>
                      <a:endParaRPr lang="fr-FR" sz="12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endParaRPr lang="fr-FR" sz="900" u="none" kern="150" baseline="0" dirty="0">
                        <a:solidFill>
                          <a:srgbClr val="000000"/>
                        </a:solidFill>
                        <a:effectLst/>
                        <a:latin typeface="Liberation Serif"/>
                        <a:ea typeface="SimSun" panose="02010600030101010101" pitchFamily="2" charset="-122"/>
                        <a:cs typeface="Mangal" panose="02040503050203030202" pitchFamily="18" charset="0"/>
                      </a:endParaRPr>
                    </a:p>
                    <a:p>
                      <a:endParaRPr lang="fr-FR" sz="900" u="none" kern="150" baseline="0" dirty="0">
                        <a:solidFill>
                          <a:srgbClr val="000000"/>
                        </a:solidFill>
                        <a:effectLst/>
                        <a:latin typeface="Liberation Serif"/>
                        <a:ea typeface="SimSun" panose="02010600030101010101" pitchFamily="2" charset="-122"/>
                        <a:cs typeface="Mangal" panose="02040503050203030202" pitchFamily="18" charset="0"/>
                      </a:endParaRPr>
                    </a:p>
                    <a:p>
                      <a:r>
                        <a:rPr lang="fr-FR" sz="1400" b="1" u="none" kern="150" baseline="0" dirty="0">
                          <a:solidFill>
                            <a:srgbClr val="000000"/>
                          </a:solidFill>
                          <a:effectLst/>
                          <a:latin typeface="Liberation Serif"/>
                          <a:ea typeface="SimSun" panose="02010600030101010101" pitchFamily="2" charset="-122"/>
                          <a:cs typeface="Mangal" panose="02040503050203030202" pitchFamily="18" charset="0"/>
                        </a:rPr>
                        <a:t>PROBLEME 3</a:t>
                      </a:r>
                      <a:r>
                        <a:rPr lang="fr-FR" sz="1200" u="none" kern="150" baseline="0" dirty="0">
                          <a:solidFill>
                            <a:srgbClr val="000000"/>
                          </a:solidFill>
                          <a:effectLst/>
                          <a:latin typeface="Liberation Serif"/>
                          <a:ea typeface="SimSun" panose="02010600030101010101" pitchFamily="2" charset="-122"/>
                          <a:cs typeface="Mangal" panose="02040503050203030202" pitchFamily="18" charset="0"/>
                        </a:rPr>
                        <a:t>: l’enfant s’arrête en chemin</a:t>
                      </a:r>
                    </a:p>
                    <a:p>
                      <a:r>
                        <a:rPr lang="fr-FR" sz="1200" u="none" kern="150" baseline="0" dirty="0">
                          <a:solidFill>
                            <a:srgbClr val="000000"/>
                          </a:solidFill>
                          <a:effectLst/>
                          <a:latin typeface="Liberation Serif"/>
                          <a:ea typeface="SimSun" panose="02010600030101010101" pitchFamily="2" charset="-122"/>
                          <a:cs typeface="Mangal" panose="02040503050203030202" pitchFamily="18" charset="0"/>
                        </a:rPr>
                        <a:t>Pour éviter que le loup ne vienne vous manger, il ne faut pas s’arrêter en chemin</a:t>
                      </a:r>
                    </a:p>
                    <a:p>
                      <a:r>
                        <a:rPr lang="fr-FR" sz="1200" u="none" kern="150" baseline="0" dirty="0">
                          <a:solidFill>
                            <a:srgbClr val="000000"/>
                          </a:solidFill>
                          <a:effectLst/>
                          <a:latin typeface="Liberation Serif"/>
                          <a:ea typeface="SimSun" panose="02010600030101010101" pitchFamily="2" charset="-122"/>
                          <a:cs typeface="Mangal" panose="02040503050203030202" pitchFamily="18" charset="0"/>
                        </a:rPr>
                        <a:t>Variable: jouer sur la distance du chemin à parcourir</a:t>
                      </a:r>
                    </a:p>
                    <a:p>
                      <a:endParaRPr lang="fr-FR" sz="1200" u="none" kern="150" baseline="0" dirty="0">
                        <a:solidFill>
                          <a:srgbClr val="000000"/>
                        </a:solidFill>
                        <a:effectLst/>
                        <a:latin typeface="Liberation Serif"/>
                        <a:ea typeface="SimSun" panose="02010600030101010101" pitchFamily="2" charset="-122"/>
                        <a:cs typeface="Mangal" panose="02040503050203030202"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fr-FR" sz="1200" b="1" u="none" kern="150" baseline="0" dirty="0">
                          <a:solidFill>
                            <a:srgbClr val="000000"/>
                          </a:solidFill>
                          <a:effectLst/>
                          <a:latin typeface="Liberation Serif"/>
                          <a:ea typeface="SimSun" panose="02010600030101010101" pitchFamily="2" charset="-122"/>
                          <a:cs typeface="Mangal" panose="02040503050203030202" pitchFamily="18" charset="0"/>
                        </a:rPr>
                        <a:t>Critère de réussite</a:t>
                      </a:r>
                      <a:r>
                        <a:rPr lang="fr-FR" sz="1200" u="none" kern="150" baseline="0" dirty="0">
                          <a:solidFill>
                            <a:srgbClr val="000000"/>
                          </a:solidFill>
                          <a:effectLst/>
                          <a:latin typeface="Liberation Serif"/>
                          <a:ea typeface="SimSun" panose="02010600030101010101" pitchFamily="2" charset="-122"/>
                          <a:cs typeface="Mangal" panose="02040503050203030202" pitchFamily="18" charset="0"/>
                        </a:rPr>
                        <a:t>: Je transporte en continu mon carton jusqu’à la maison indiquée.</a:t>
                      </a:r>
                    </a:p>
                    <a:p>
                      <a:pPr marL="0" marR="0" indent="0" algn="l" defTabSz="457200" rtl="0" eaLnBrk="1" fontAlgn="auto" latinLnBrk="0" hangingPunct="1">
                        <a:lnSpc>
                          <a:spcPct val="100000"/>
                        </a:lnSpc>
                        <a:spcBef>
                          <a:spcPts val="0"/>
                        </a:spcBef>
                        <a:spcAft>
                          <a:spcPts val="0"/>
                        </a:spcAft>
                        <a:buClrTx/>
                        <a:buSzTx/>
                        <a:buFontTx/>
                        <a:buNone/>
                        <a:tabLst/>
                        <a:defRPr/>
                      </a:pPr>
                      <a:endParaRPr lang="fr-FR" sz="1200" u="none" kern="150" baseline="0" dirty="0">
                        <a:solidFill>
                          <a:srgbClr val="000000"/>
                        </a:solidFill>
                        <a:effectLst/>
                        <a:latin typeface="Liberation Serif"/>
                        <a:ea typeface="SimSun" panose="02010600030101010101" pitchFamily="2" charset="-122"/>
                        <a:cs typeface="Mangal" panose="02040503050203030202"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fr-FR" sz="1200" u="none" kern="150" baseline="0" dirty="0">
                        <a:solidFill>
                          <a:srgbClr val="000000"/>
                        </a:solidFill>
                        <a:effectLst/>
                        <a:latin typeface="Liberation Serif"/>
                        <a:ea typeface="SimSun" panose="02010600030101010101" pitchFamily="2" charset="-122"/>
                        <a:cs typeface="Mangal" panose="02040503050203030202" pitchFamily="18" charset="0"/>
                      </a:endParaRPr>
                    </a:p>
                    <a:p>
                      <a:r>
                        <a:rPr lang="fr-FR" sz="1400" b="1" u="none" kern="150" baseline="0" dirty="0">
                          <a:solidFill>
                            <a:srgbClr val="000000"/>
                          </a:solidFill>
                          <a:effectLst/>
                          <a:latin typeface="Liberation Serif"/>
                          <a:ea typeface="SimSun" panose="02010600030101010101" pitchFamily="2" charset="-122"/>
                          <a:cs typeface="Mangal" panose="02040503050203030202" pitchFamily="18" charset="0"/>
                        </a:rPr>
                        <a:t>PROBLEME 4</a:t>
                      </a:r>
                      <a:r>
                        <a:rPr lang="fr-FR" sz="1200" u="none" kern="150" baseline="0" dirty="0">
                          <a:solidFill>
                            <a:srgbClr val="000000"/>
                          </a:solidFill>
                          <a:effectLst/>
                          <a:latin typeface="Liberation Serif"/>
                          <a:ea typeface="SimSun" panose="02010600030101010101" pitchFamily="2" charset="-122"/>
                          <a:cs typeface="Mangal" panose="02040503050203030202" pitchFamily="18" charset="0"/>
                        </a:rPr>
                        <a:t>: le rangement des cartons</a:t>
                      </a:r>
                    </a:p>
                    <a:p>
                      <a:r>
                        <a:rPr lang="fr-FR" sz="1200" u="none" kern="150" baseline="0" dirty="0">
                          <a:solidFill>
                            <a:srgbClr val="000000"/>
                          </a:solidFill>
                          <a:effectLst/>
                          <a:latin typeface="Liberation Serif"/>
                          <a:ea typeface="SimSun" panose="02010600030101010101" pitchFamily="2" charset="-122"/>
                          <a:cs typeface="Mangal" panose="02040503050203030202" pitchFamily="18" charset="0"/>
                        </a:rPr>
                        <a:t>On ne pourra se mettre à l’abri du loup que si l’on peut rentrer dans une maison bien rangée à la fin du jeu.</a:t>
                      </a:r>
                    </a:p>
                    <a:p>
                      <a:r>
                        <a:rPr lang="fr-FR" sz="1200" u="none" kern="150" baseline="0" dirty="0">
                          <a:solidFill>
                            <a:srgbClr val="000000"/>
                          </a:solidFill>
                          <a:effectLst/>
                          <a:latin typeface="Liberation Serif"/>
                          <a:ea typeface="SimSun" panose="02010600030101010101" pitchFamily="2" charset="-122"/>
                          <a:cs typeface="Mangal" panose="02040503050203030202" pitchFamily="18" charset="0"/>
                        </a:rPr>
                        <a:t>Aller vers des enfants qui déménagent, des enfants qui rangent.</a:t>
                      </a:r>
                    </a:p>
                    <a:p>
                      <a:r>
                        <a:rPr lang="fr-FR" sz="1200" u="none" kern="150" baseline="0" dirty="0">
                          <a:solidFill>
                            <a:srgbClr val="000000"/>
                          </a:solidFill>
                          <a:effectLst/>
                          <a:latin typeface="Liberation Serif"/>
                          <a:ea typeface="SimSun" panose="02010600030101010101" pitchFamily="2" charset="-122"/>
                          <a:cs typeface="Mangal" panose="02040503050203030202" pitchFamily="18" charset="0"/>
                        </a:rPr>
                        <a:t>Variables: faire des murs, faire une tour, poser à côté</a:t>
                      </a:r>
                    </a:p>
                    <a:p>
                      <a:endParaRPr lang="fr-FR" sz="1200" u="none" kern="150" baseline="0" dirty="0">
                        <a:solidFill>
                          <a:srgbClr val="000000"/>
                        </a:solidFill>
                        <a:effectLst/>
                        <a:latin typeface="Liberation Serif"/>
                        <a:ea typeface="SimSun" panose="02010600030101010101" pitchFamily="2" charset="-122"/>
                        <a:cs typeface="Mangal" panose="02040503050203030202" pitchFamily="18" charset="0"/>
                      </a:endParaRPr>
                    </a:p>
                    <a:p>
                      <a:r>
                        <a:rPr lang="fr-FR" sz="1200" b="1" u="none" kern="150" baseline="0" dirty="0">
                          <a:solidFill>
                            <a:srgbClr val="000000"/>
                          </a:solidFill>
                          <a:effectLst/>
                          <a:latin typeface="Liberation Serif"/>
                          <a:ea typeface="SimSun" panose="02010600030101010101" pitchFamily="2" charset="-122"/>
                          <a:cs typeface="Mangal" panose="02040503050203030202" pitchFamily="18" charset="0"/>
                        </a:rPr>
                        <a:t>Critère de réussite</a:t>
                      </a:r>
                      <a:r>
                        <a:rPr lang="fr-FR" sz="1200" u="none" kern="150" baseline="0" dirty="0">
                          <a:solidFill>
                            <a:srgbClr val="000000"/>
                          </a:solidFill>
                          <a:effectLst/>
                          <a:latin typeface="Liberation Serif"/>
                          <a:ea typeface="SimSun" panose="02010600030101010101" pitchFamily="2" charset="-122"/>
                          <a:cs typeface="Mangal" panose="02040503050203030202" pitchFamily="18" charset="0"/>
                        </a:rPr>
                        <a:t>: Je transporte en continu</a:t>
                      </a:r>
                    </a:p>
                    <a:p>
                      <a:r>
                        <a:rPr lang="fr-FR" sz="1200" u="none" kern="150" baseline="0" dirty="0">
                          <a:solidFill>
                            <a:srgbClr val="000000"/>
                          </a:solidFill>
                          <a:effectLst/>
                          <a:latin typeface="Liberation Serif"/>
                          <a:ea typeface="SimSun" panose="02010600030101010101" pitchFamily="2" charset="-122"/>
                          <a:cs typeface="Mangal" panose="02040503050203030202" pitchFamily="18" charset="0"/>
                        </a:rPr>
                        <a:t>                                  Je range correctement les cartons.</a:t>
                      </a:r>
                    </a:p>
                    <a:p>
                      <a:endParaRPr lang="fr-FR" sz="1400" u="none"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pPr marL="0" indent="0">
                        <a:buFontTx/>
                        <a:buNone/>
                      </a:pPr>
                      <a:r>
                        <a:rPr lang="fr-FR" sz="1200" b="1" kern="150" dirty="0">
                          <a:solidFill>
                            <a:srgbClr val="000000"/>
                          </a:solidFill>
                          <a:effectLst/>
                          <a:latin typeface="Liberation Serif"/>
                          <a:ea typeface="SimSun" panose="02010600030101010101" pitchFamily="2" charset="-122"/>
                          <a:cs typeface="Mangal" panose="02040503050203030202" pitchFamily="18" charset="0"/>
                        </a:rPr>
                        <a:t>3 réserves de</a:t>
                      </a:r>
                      <a:r>
                        <a:rPr lang="fr-FR" sz="1200" b="1" kern="150" baseline="0" dirty="0">
                          <a:solidFill>
                            <a:srgbClr val="000000"/>
                          </a:solidFill>
                          <a:effectLst/>
                          <a:latin typeface="Liberation Serif"/>
                          <a:ea typeface="SimSun" panose="02010600030101010101" pitchFamily="2" charset="-122"/>
                          <a:cs typeface="Mangal" panose="02040503050203030202" pitchFamily="18" charset="0"/>
                        </a:rPr>
                        <a:t> cartons différents:</a:t>
                      </a:r>
                      <a:endParaRPr lang="fr-FR" sz="1200" b="1"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r>
                        <a:rPr lang="fr-FR" sz="1200" kern="150" dirty="0">
                          <a:solidFill>
                            <a:srgbClr val="000000"/>
                          </a:solidFill>
                          <a:effectLst/>
                          <a:latin typeface="Liberation Serif"/>
                          <a:ea typeface="SimSun" panose="02010600030101010101" pitchFamily="2" charset="-122"/>
                          <a:cs typeface="Mangal" panose="02040503050203030202" pitchFamily="18" charset="0"/>
                        </a:rPr>
                        <a:t>Des cartons de taille moyenne</a:t>
                      </a:r>
                    </a:p>
                    <a:p>
                      <a:pPr marL="285750" indent="-285750">
                        <a:buFontTx/>
                        <a:buChar char="-"/>
                      </a:pPr>
                      <a:r>
                        <a:rPr lang="fr-FR" sz="1200" kern="150" dirty="0">
                          <a:solidFill>
                            <a:srgbClr val="000000"/>
                          </a:solidFill>
                          <a:effectLst/>
                          <a:latin typeface="Liberation Serif"/>
                          <a:ea typeface="SimSun" panose="02010600030101010101" pitchFamily="2" charset="-122"/>
                          <a:cs typeface="Mangal" panose="02040503050203030202" pitchFamily="18" charset="0"/>
                        </a:rPr>
                        <a:t>Des volumineux légers avec inducteurs (rabat, corde,</a:t>
                      </a:r>
                      <a:r>
                        <a:rPr lang="fr-FR" sz="1200" kern="150" baseline="0" dirty="0">
                          <a:solidFill>
                            <a:srgbClr val="000000"/>
                          </a:solidFill>
                          <a:effectLst/>
                          <a:latin typeface="Liberation Serif"/>
                          <a:ea typeface="SimSun" panose="02010600030101010101" pitchFamily="2" charset="-122"/>
                          <a:cs typeface="Mangal" panose="02040503050203030202" pitchFamily="18" charset="0"/>
                        </a:rPr>
                        <a:t> …)</a:t>
                      </a:r>
                      <a:endParaRPr lang="fr-FR" sz="12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r>
                        <a:rPr lang="fr-FR" sz="1200" kern="150" dirty="0">
                          <a:solidFill>
                            <a:srgbClr val="000000"/>
                          </a:solidFill>
                          <a:effectLst/>
                          <a:latin typeface="Liberation Serif"/>
                          <a:ea typeface="SimSun" panose="02010600030101010101" pitchFamily="2" charset="-122"/>
                          <a:cs typeface="Mangal" panose="02040503050203030202" pitchFamily="18" charset="0"/>
                        </a:rPr>
                        <a:t>Des lourds</a:t>
                      </a:r>
                    </a:p>
                    <a:p>
                      <a:pPr marL="285750" indent="-285750">
                        <a:buFontTx/>
                        <a:buChar char="-"/>
                      </a:pPr>
                      <a:endParaRPr lang="fr-FR" sz="12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r>
                        <a:rPr lang="fr-FR" sz="1200" kern="150" dirty="0">
                          <a:solidFill>
                            <a:srgbClr val="000000"/>
                          </a:solidFill>
                          <a:effectLst/>
                          <a:latin typeface="Liberation Serif"/>
                          <a:ea typeface="SimSun" panose="02010600030101010101" pitchFamily="2" charset="-122"/>
                          <a:cs typeface="Mangal" panose="02040503050203030202" pitchFamily="18" charset="0"/>
                        </a:rPr>
                        <a:t>3 maisons différentes placées selon la séance à des</a:t>
                      </a:r>
                      <a:r>
                        <a:rPr lang="fr-FR" sz="1200" kern="150" baseline="0" dirty="0">
                          <a:solidFill>
                            <a:srgbClr val="000000"/>
                          </a:solidFill>
                          <a:effectLst/>
                          <a:latin typeface="Liberation Serif"/>
                          <a:ea typeface="SimSun" panose="02010600030101010101" pitchFamily="2" charset="-122"/>
                          <a:cs typeface="Mangal" panose="02040503050203030202" pitchFamily="18" charset="0"/>
                        </a:rPr>
                        <a:t> endroits différents (devant, autour, …)</a:t>
                      </a:r>
                    </a:p>
                    <a:p>
                      <a:pPr marL="285750" indent="-285750">
                        <a:buFontTx/>
                        <a:buChar char="-"/>
                      </a:pPr>
                      <a:endParaRPr lang="fr-FR" sz="1200" kern="150" baseline="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r>
                        <a:rPr lang="fr-FR" sz="1200" kern="150" baseline="0" dirty="0">
                          <a:solidFill>
                            <a:srgbClr val="000000"/>
                          </a:solidFill>
                          <a:effectLst/>
                          <a:latin typeface="Liberation Serif"/>
                          <a:ea typeface="SimSun" panose="02010600030101010101" pitchFamily="2" charset="-122"/>
                          <a:cs typeface="Mangal" panose="02040503050203030202" pitchFamily="18" charset="0"/>
                        </a:rPr>
                        <a:t>Des portes matérialisées par des piquets pour se rendre dans chaque maison  sur le trajet</a:t>
                      </a: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0" indent="0">
                        <a:buFontTx/>
                        <a:buNone/>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0" indent="0">
                        <a:buFontTx/>
                        <a:buNone/>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pPr marL="285750" indent="-285750">
                        <a:buFontTx/>
                        <a:buChar char="-"/>
                      </a:pPr>
                      <a:r>
                        <a:rPr lang="fr-FR" sz="1000" kern="150" dirty="0">
                          <a:solidFill>
                            <a:srgbClr val="000000"/>
                          </a:solidFill>
                          <a:effectLst/>
                          <a:latin typeface="Liberation Serif"/>
                          <a:ea typeface="SimSun" panose="02010600030101010101" pitchFamily="2" charset="-122"/>
                          <a:cs typeface="Mangal" panose="02040503050203030202" pitchFamily="18" charset="0"/>
                        </a:rPr>
                        <a:t>Des cartons de taille moyenne</a:t>
                      </a:r>
                    </a:p>
                    <a:p>
                      <a:pPr marL="285750" indent="-285750">
                        <a:buFontTx/>
                        <a:buChar char="-"/>
                      </a:pPr>
                      <a:r>
                        <a:rPr lang="fr-FR" sz="1000" kern="150" dirty="0">
                          <a:solidFill>
                            <a:srgbClr val="000000"/>
                          </a:solidFill>
                          <a:effectLst/>
                          <a:latin typeface="Liberation Serif"/>
                          <a:ea typeface="SimSun" panose="02010600030101010101" pitchFamily="2" charset="-122"/>
                          <a:cs typeface="Mangal" panose="02040503050203030202" pitchFamily="18" charset="0"/>
                        </a:rPr>
                        <a:t>Des volumineux légers avec inducteurs (rabat, corde,</a:t>
                      </a:r>
                      <a:r>
                        <a:rPr lang="fr-FR" sz="1000" kern="150" baseline="0" dirty="0">
                          <a:solidFill>
                            <a:srgbClr val="000000"/>
                          </a:solidFill>
                          <a:effectLst/>
                          <a:latin typeface="Liberation Serif"/>
                          <a:ea typeface="SimSun" panose="02010600030101010101" pitchFamily="2" charset="-122"/>
                          <a:cs typeface="Mangal" panose="02040503050203030202" pitchFamily="18" charset="0"/>
                        </a:rPr>
                        <a:t> …)</a:t>
                      </a:r>
                      <a:endParaRPr lang="fr-FR" sz="10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r>
                        <a:rPr lang="fr-FR" sz="1000" kern="150" dirty="0">
                          <a:solidFill>
                            <a:srgbClr val="000000"/>
                          </a:solidFill>
                          <a:effectLst/>
                          <a:latin typeface="Liberation Serif"/>
                          <a:ea typeface="SimSun" panose="02010600030101010101" pitchFamily="2" charset="-122"/>
                          <a:cs typeface="Mangal" panose="02040503050203030202" pitchFamily="18" charset="0"/>
                        </a:rPr>
                        <a:t>Des lourds</a:t>
                      </a:r>
                    </a:p>
                    <a:p>
                      <a:pPr marL="285750" indent="-285750">
                        <a:buFontTx/>
                        <a:buChar char="-"/>
                      </a:pPr>
                      <a:r>
                        <a:rPr lang="fr-FR" sz="1000" kern="150" dirty="0">
                          <a:solidFill>
                            <a:srgbClr val="000000"/>
                          </a:solidFill>
                          <a:effectLst/>
                          <a:latin typeface="Liberation Serif"/>
                          <a:ea typeface="SimSun" panose="02010600030101010101" pitchFamily="2" charset="-122"/>
                          <a:cs typeface="Mangal" panose="02040503050203030202" pitchFamily="18" charset="0"/>
                        </a:rPr>
                        <a:t>des</a:t>
                      </a:r>
                      <a:r>
                        <a:rPr lang="fr-FR" sz="1000" kern="150" baseline="0" dirty="0">
                          <a:solidFill>
                            <a:srgbClr val="000000"/>
                          </a:solidFill>
                          <a:effectLst/>
                          <a:latin typeface="Liberation Serif"/>
                          <a:ea typeface="SimSun" panose="02010600030101010101" pitchFamily="2" charset="-122"/>
                          <a:cs typeface="Mangal" panose="02040503050203030202" pitchFamily="18" charset="0"/>
                        </a:rPr>
                        <a:t> photos de la maison (de paille ou de briques ou de bois) collées sur les cartons</a:t>
                      </a: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r>
                        <a:rPr lang="fr-FR" sz="1000" kern="150" dirty="0">
                          <a:solidFill>
                            <a:srgbClr val="000000"/>
                          </a:solidFill>
                          <a:effectLst/>
                          <a:latin typeface="Liberation Serif"/>
                          <a:ea typeface="SimSun" panose="02010600030101010101" pitchFamily="2" charset="-122"/>
                          <a:cs typeface="Mangal" panose="02040503050203030202" pitchFamily="18" charset="0"/>
                        </a:rPr>
                        <a:t>Tapis, plot</a:t>
                      </a:r>
                      <a:r>
                        <a:rPr lang="fr-FR" sz="1000" kern="150" baseline="0" dirty="0">
                          <a:solidFill>
                            <a:srgbClr val="000000"/>
                          </a:solidFill>
                          <a:effectLst/>
                          <a:latin typeface="Liberation Serif"/>
                          <a:ea typeface="SimSun" panose="02010600030101010101" pitchFamily="2" charset="-122"/>
                          <a:cs typeface="Mangal" panose="02040503050203030202" pitchFamily="18" charset="0"/>
                        </a:rPr>
                        <a:t>s pour matérialiser les espaces, paille, </a:t>
                      </a:r>
                      <a:r>
                        <a:rPr lang="fr-FR" sz="1000" kern="150" baseline="0" dirty="0" err="1">
                          <a:solidFill>
                            <a:srgbClr val="000000"/>
                          </a:solidFill>
                          <a:effectLst/>
                          <a:latin typeface="Liberation Serif"/>
                          <a:ea typeface="SimSun" panose="02010600030101010101" pitchFamily="2" charset="-122"/>
                          <a:cs typeface="Mangal" panose="02040503050203030202" pitchFamily="18" charset="0"/>
                        </a:rPr>
                        <a:t>Kaplats</a:t>
                      </a:r>
                      <a:r>
                        <a:rPr lang="fr-FR" sz="1000" kern="150" baseline="0" dirty="0">
                          <a:solidFill>
                            <a:srgbClr val="000000"/>
                          </a:solidFill>
                          <a:effectLst/>
                          <a:latin typeface="Liberation Serif"/>
                          <a:ea typeface="SimSun" panose="02010600030101010101" pitchFamily="2" charset="-122"/>
                          <a:cs typeface="Mangal" panose="02040503050203030202" pitchFamily="18" charset="0"/>
                        </a:rPr>
                        <a:t>, briques de motricité</a:t>
                      </a:r>
                    </a:p>
                    <a:p>
                      <a:pPr marL="285750" indent="-285750">
                        <a:buFontTx/>
                        <a:buChar char="-"/>
                      </a:pPr>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Prise de photos ou vidéos pour revenir en classe sur les situations et faire émerger les règles d’efficacité:</a:t>
                      </a:r>
                    </a:p>
                    <a:p>
                      <a:pPr marL="342900" marR="106045" lvl="0" indent="-342900" algn="l">
                        <a:spcBef>
                          <a:spcPts val="5"/>
                        </a:spcBef>
                        <a:spcAft>
                          <a:spcPts val="0"/>
                        </a:spcAft>
                        <a:buFont typeface="Times New Roman" panose="02020603050405020304" pitchFamily="18" charset="0"/>
                        <a:buChar char="-"/>
                      </a:pPr>
                      <a:r>
                        <a:rPr lang="fr-FR" sz="1200" dirty="0">
                          <a:effectLst/>
                        </a:rPr>
                        <a:t>pousser sur les pieds et les mains en même temps</a:t>
                      </a:r>
                    </a:p>
                    <a:p>
                      <a:pPr marL="342900" marR="106045" lvl="0" indent="-342900" algn="l">
                        <a:spcBef>
                          <a:spcPts val="5"/>
                        </a:spcBef>
                        <a:spcAft>
                          <a:spcPts val="0"/>
                        </a:spcAft>
                        <a:buFont typeface="Times New Roman" panose="02020603050405020304" pitchFamily="18" charset="0"/>
                        <a:buChar char="-"/>
                      </a:pPr>
                      <a:r>
                        <a:rPr lang="fr-FR" sz="1200" dirty="0">
                          <a:effectLst/>
                        </a:rPr>
                        <a:t>mettre son pied devant pour pousser fort</a:t>
                      </a:r>
                    </a:p>
                    <a:p>
                      <a:pPr marL="342900" marR="106045" lvl="0" indent="-342900" algn="l">
                        <a:spcBef>
                          <a:spcPts val="5"/>
                        </a:spcBef>
                        <a:spcAft>
                          <a:spcPts val="0"/>
                        </a:spcAft>
                        <a:buFont typeface="Times New Roman" panose="02020603050405020304" pitchFamily="18" charset="0"/>
                        <a:buChar char="-"/>
                      </a:pPr>
                      <a:r>
                        <a:rPr lang="fr-FR" sz="1200" dirty="0">
                          <a:effectLst/>
                        </a:rPr>
                        <a:t>mettre son pied derrière pour tirer fort sans tomber</a:t>
                      </a:r>
                    </a:p>
                    <a:p>
                      <a:pPr marL="342900" marR="106045" lvl="0" indent="-342900" algn="l">
                        <a:spcBef>
                          <a:spcPts val="5"/>
                        </a:spcBef>
                        <a:spcAft>
                          <a:spcPts val="0"/>
                        </a:spcAft>
                        <a:buFont typeface="Times New Roman" panose="02020603050405020304" pitchFamily="18" charset="0"/>
                        <a:buChar char="-"/>
                      </a:pPr>
                      <a:r>
                        <a:rPr lang="fr-FR" sz="1200" dirty="0">
                          <a:effectLst/>
                        </a:rPr>
                        <a:t>porter sans occulter la vue</a:t>
                      </a:r>
                      <a:endParaRPr lang="fr-F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buFontTx/>
                        <a:buChar char="-"/>
                      </a:pPr>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fr-FR" sz="1400" kern="150" dirty="0">
                          <a:solidFill>
                            <a:srgbClr val="000000"/>
                          </a:solidFill>
                          <a:effectLst/>
                          <a:latin typeface="Liberation Serif"/>
                          <a:ea typeface="SimSun" panose="02010600030101010101" pitchFamily="2" charset="-122"/>
                          <a:cs typeface="Mangal" panose="02040503050203030202" pitchFamily="18" charset="0"/>
                        </a:rPr>
                        <a:t> </a:t>
                      </a:r>
                      <a:r>
                        <a:rPr lang="fr-FR" sz="1400" kern="150" dirty="0">
                          <a:solidFill>
                            <a:srgbClr val="000000"/>
                          </a:solidFill>
                          <a:effectLst/>
                          <a:latin typeface="Liberation Serif"/>
                          <a:ea typeface="SimSun" panose="02010600030101010101" pitchFamily="2" charset="-122"/>
                          <a:cs typeface="Mangal" panose="02040503050203030202" pitchFamily="18" charset="0"/>
                          <a:hlinkClick r:id="rId2" action="ppaction://hlinksldjump"/>
                        </a:rPr>
                        <a:t>Suite</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extLst>
                  <a:ext uri="{0D108BD9-81ED-4DB2-BD59-A6C34878D82A}">
                    <a16:rowId xmlns:a16="http://schemas.microsoft.com/office/drawing/2014/main" val="3333183481"/>
                  </a:ext>
                </a:extLst>
              </a:tr>
            </a:tbl>
          </a:graphicData>
        </a:graphic>
      </p:graphicFrame>
      <p:pic>
        <p:nvPicPr>
          <p:cNvPr id="3" name="Imag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221152" y="1550958"/>
            <a:ext cx="1033191" cy="910300"/>
          </a:xfrm>
          <a:prstGeom prst="rect">
            <a:avLst/>
          </a:prstGeom>
        </p:spPr>
      </p:pic>
    </p:spTree>
    <p:extLst>
      <p:ext uri="{BB962C8B-B14F-4D97-AF65-F5344CB8AC3E}">
        <p14:creationId xmlns:p14="http://schemas.microsoft.com/office/powerpoint/2010/main" val="104420482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6BD8CD2F-B4A7-B745-AD46-F90226B84A05}"/>
              </a:ext>
            </a:extLst>
          </p:cNvPr>
          <p:cNvGraphicFramePr>
            <a:graphicFrameLocks noGrp="1"/>
          </p:cNvGraphicFramePr>
          <p:nvPr>
            <p:ph idx="1"/>
            <p:extLst>
              <p:ext uri="{D42A27DB-BD31-4B8C-83A1-F6EECF244321}">
                <p14:modId xmlns:p14="http://schemas.microsoft.com/office/powerpoint/2010/main" val="1482198528"/>
              </p:ext>
            </p:extLst>
          </p:nvPr>
        </p:nvGraphicFramePr>
        <p:xfrm>
          <a:off x="345688" y="174630"/>
          <a:ext cx="11195824" cy="895749"/>
        </p:xfrm>
        <a:graphic>
          <a:graphicData uri="http://schemas.openxmlformats.org/drawingml/2006/table">
            <a:tbl>
              <a:tblPr>
                <a:tableStyleId>{5C22544A-7EE6-4342-B048-85BDC9FD1C3A}</a:tableStyleId>
              </a:tblPr>
              <a:tblGrid>
                <a:gridCol w="11195824">
                  <a:extLst>
                    <a:ext uri="{9D8B030D-6E8A-4147-A177-3AD203B41FA5}">
                      <a16:colId xmlns:a16="http://schemas.microsoft.com/office/drawing/2014/main" val="3664961934"/>
                    </a:ext>
                  </a:extLst>
                </a:gridCol>
              </a:tblGrid>
              <a:tr h="338219">
                <a:tc>
                  <a:txBody>
                    <a:bodyPr/>
                    <a:lstStyle/>
                    <a:p>
                      <a:pPr algn="ctr"/>
                      <a:r>
                        <a:rPr lang="fr-FR" sz="1600" kern="150" dirty="0">
                          <a:effectLst/>
                        </a:rPr>
                        <a:t>Étape 1 ( autour de 2 /3 ans)</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31115" marR="34925" marT="34925" marB="34925">
                    <a:solidFill>
                      <a:schemeClr val="accent1">
                        <a:lumMod val="60000"/>
                        <a:lumOff val="40000"/>
                      </a:schemeClr>
                    </a:solidFill>
                  </a:tcPr>
                </a:tc>
                <a:extLst>
                  <a:ext uri="{0D108BD9-81ED-4DB2-BD59-A6C34878D82A}">
                    <a16:rowId xmlns:a16="http://schemas.microsoft.com/office/drawing/2014/main" val="418646303"/>
                  </a:ext>
                </a:extLst>
              </a:tr>
              <a:tr h="0">
                <a:tc>
                  <a:txBody>
                    <a:bodyPr/>
                    <a:lstStyle/>
                    <a:p>
                      <a:pPr algn="ctr"/>
                      <a:r>
                        <a:rPr lang="fr-FR" sz="1600" b="1" kern="150" dirty="0">
                          <a:effectLst/>
                        </a:rPr>
                        <a:t>Situations pour</a:t>
                      </a:r>
                      <a:r>
                        <a:rPr lang="fr-FR" sz="1600" b="1" kern="150" baseline="0" dirty="0">
                          <a:effectLst/>
                        </a:rPr>
                        <a:t> découvrir/explorer</a:t>
                      </a:r>
                      <a:r>
                        <a:rPr lang="fr-FR" sz="1600" b="1" kern="150" dirty="0">
                          <a:effectLst/>
                        </a:rPr>
                        <a:t> </a:t>
                      </a:r>
                      <a:r>
                        <a:rPr lang="fr-FR" sz="1600" kern="150" dirty="0">
                          <a:effectLst/>
                        </a:rPr>
                        <a:t>: phase</a:t>
                      </a:r>
                      <a:r>
                        <a:rPr lang="fr-FR" sz="1600" kern="150" baseline="0" dirty="0">
                          <a:effectLst/>
                        </a:rPr>
                        <a:t> d’évaluation</a:t>
                      </a:r>
                      <a:endParaRPr lang="fr-FR" sz="1600" kern="150" dirty="0">
                        <a:effectLst/>
                      </a:endParaRPr>
                    </a:p>
                    <a:p>
                      <a:pPr algn="ctr"/>
                      <a:r>
                        <a:rPr lang="fr-FR" sz="1600" u="sng" kern="150" dirty="0">
                          <a:effectLst/>
                        </a:rPr>
                        <a:t>Objectif pour l’enseignant</a:t>
                      </a:r>
                      <a:r>
                        <a:rPr lang="fr-FR" sz="1600" kern="150" dirty="0">
                          <a:effectLst/>
                        </a:rPr>
                        <a:t>: </a:t>
                      </a:r>
                      <a:r>
                        <a:rPr lang="fr-FR" sz="1600" kern="150" baseline="0" dirty="0">
                          <a:effectLst/>
                        </a:rPr>
                        <a:t> repérer les progrès des élèves au regard des observations menées en situation de référence</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31115" marR="34925" marT="34925" marB="34925"/>
                </a:tc>
                <a:extLst>
                  <a:ext uri="{0D108BD9-81ED-4DB2-BD59-A6C34878D82A}">
                    <a16:rowId xmlns:a16="http://schemas.microsoft.com/office/drawing/2014/main" val="1883856064"/>
                  </a:ext>
                </a:extLst>
              </a:tr>
            </a:tbl>
          </a:graphicData>
        </a:graphic>
      </p:graphicFrame>
      <p:graphicFrame>
        <p:nvGraphicFramePr>
          <p:cNvPr id="6" name="Tableau 5">
            <a:extLst>
              <a:ext uri="{FF2B5EF4-FFF2-40B4-BE49-F238E27FC236}">
                <a16:creationId xmlns:a16="http://schemas.microsoft.com/office/drawing/2014/main" id="{79CF1EBC-96ED-6049-89E7-2E82C5F02894}"/>
              </a:ext>
            </a:extLst>
          </p:cNvPr>
          <p:cNvGraphicFramePr>
            <a:graphicFrameLocks noGrp="1"/>
          </p:cNvGraphicFramePr>
          <p:nvPr>
            <p:extLst>
              <p:ext uri="{D42A27DB-BD31-4B8C-83A1-F6EECF244321}">
                <p14:modId xmlns:p14="http://schemas.microsoft.com/office/powerpoint/2010/main" val="1891368977"/>
              </p:ext>
            </p:extLst>
          </p:nvPr>
        </p:nvGraphicFramePr>
        <p:xfrm>
          <a:off x="345688" y="1070379"/>
          <a:ext cx="11128918" cy="5500308"/>
        </p:xfrm>
        <a:graphic>
          <a:graphicData uri="http://schemas.openxmlformats.org/drawingml/2006/table">
            <a:tbl>
              <a:tblPr>
                <a:tableStyleId>{5C22544A-7EE6-4342-B048-85BDC9FD1C3A}</a:tableStyleId>
              </a:tblPr>
              <a:tblGrid>
                <a:gridCol w="2140665">
                  <a:extLst>
                    <a:ext uri="{9D8B030D-6E8A-4147-A177-3AD203B41FA5}">
                      <a16:colId xmlns:a16="http://schemas.microsoft.com/office/drawing/2014/main" val="1892718210"/>
                    </a:ext>
                  </a:extLst>
                </a:gridCol>
                <a:gridCol w="4338193">
                  <a:extLst>
                    <a:ext uri="{9D8B030D-6E8A-4147-A177-3AD203B41FA5}">
                      <a16:colId xmlns:a16="http://schemas.microsoft.com/office/drawing/2014/main" val="3634728219"/>
                    </a:ext>
                  </a:extLst>
                </a:gridCol>
                <a:gridCol w="2074127">
                  <a:extLst>
                    <a:ext uri="{9D8B030D-6E8A-4147-A177-3AD203B41FA5}">
                      <a16:colId xmlns:a16="http://schemas.microsoft.com/office/drawing/2014/main" val="1609241353"/>
                    </a:ext>
                  </a:extLst>
                </a:gridCol>
                <a:gridCol w="2575933">
                  <a:extLst>
                    <a:ext uri="{9D8B030D-6E8A-4147-A177-3AD203B41FA5}">
                      <a16:colId xmlns:a16="http://schemas.microsoft.com/office/drawing/2014/main" val="538889049"/>
                    </a:ext>
                  </a:extLst>
                </a:gridCol>
              </a:tblGrid>
              <a:tr h="367228">
                <a:tc>
                  <a:txBody>
                    <a:bodyPr/>
                    <a:lstStyle/>
                    <a:p>
                      <a:pPr algn="ctr"/>
                      <a:r>
                        <a:rPr lang="fr-FR" sz="1400" kern="150" dirty="0">
                          <a:effectLst/>
                          <a:latin typeface="+mn-lt"/>
                        </a:rPr>
                        <a:t>LA</a:t>
                      </a:r>
                      <a:r>
                        <a:rPr lang="fr-FR" sz="1400" kern="150" baseline="0" dirty="0">
                          <a:effectLst/>
                          <a:latin typeface="+mn-lt"/>
                        </a:rPr>
                        <a:t> SITUATION</a:t>
                      </a:r>
                      <a:r>
                        <a:rPr lang="fr-FR" sz="1400" kern="150" dirty="0">
                          <a:effectLst/>
                          <a:latin typeface="+mn-lt"/>
                        </a:rPr>
                        <a:t> </a:t>
                      </a:r>
                    </a:p>
                    <a:p>
                      <a:pPr algn="ctr"/>
                      <a:r>
                        <a:rPr lang="fr-FR" sz="1400" kern="150" dirty="0">
                          <a:effectLst/>
                          <a:latin typeface="+mn-lt"/>
                        </a:rPr>
                        <a:t> </a:t>
                      </a:r>
                    </a:p>
                  </a:txBody>
                  <a:tcPr marL="24694" marR="27718" marT="27718" marB="27718">
                    <a:solidFill>
                      <a:schemeClr val="accent1">
                        <a:lumMod val="60000"/>
                        <a:lumOff val="40000"/>
                      </a:schemeClr>
                    </a:solidFill>
                  </a:tcPr>
                </a:tc>
                <a:tc>
                  <a:txBody>
                    <a:bodyPr/>
                    <a:lstStyle/>
                    <a:p>
                      <a:r>
                        <a:rPr lang="fr-FR" sz="1400" u="none" kern="150" dirty="0">
                          <a:solidFill>
                            <a:srgbClr val="000000"/>
                          </a:solidFill>
                          <a:effectLst/>
                          <a:latin typeface="+mn-lt"/>
                          <a:ea typeface="SimSun" panose="02010600030101010101" pitchFamily="2" charset="-122"/>
                          <a:cs typeface="Mangal" panose="02040503050203030202" pitchFamily="18" charset="0"/>
                        </a:rPr>
                        <a:t>REPERES</a:t>
                      </a:r>
                    </a:p>
                  </a:txBody>
                  <a:tcPr marL="24694" marR="27718" marT="27718" marB="27718">
                    <a:solidFill>
                      <a:schemeClr val="accent1">
                        <a:lumMod val="60000"/>
                        <a:lumOff val="40000"/>
                      </a:schemeClr>
                    </a:solidFill>
                  </a:tcPr>
                </a:tc>
                <a:tc>
                  <a:txBody>
                    <a:bodyPr/>
                    <a:lstStyle/>
                    <a:p>
                      <a:r>
                        <a:rPr lang="fr-FR" sz="1400" kern="150" dirty="0">
                          <a:solidFill>
                            <a:srgbClr val="000000"/>
                          </a:solidFill>
                          <a:effectLst/>
                          <a:latin typeface="+mn-lt"/>
                          <a:ea typeface="SimSun" panose="02010600030101010101" pitchFamily="2" charset="-122"/>
                          <a:cs typeface="Mangal" panose="02040503050203030202" pitchFamily="18" charset="0"/>
                        </a:rPr>
                        <a:t>DISPOSITIF</a:t>
                      </a:r>
                    </a:p>
                  </a:txBody>
                  <a:tcPr marL="24694" marR="27718" marT="27718" marB="27718">
                    <a:solidFill>
                      <a:schemeClr val="accent1">
                        <a:lumMod val="60000"/>
                        <a:lumOff val="40000"/>
                      </a:schemeClr>
                    </a:solidFill>
                  </a:tcPr>
                </a:tc>
                <a:tc>
                  <a:txBody>
                    <a:bodyPr/>
                    <a:lstStyle/>
                    <a:p>
                      <a:r>
                        <a:rPr lang="fr-FR" sz="1400" kern="150" dirty="0">
                          <a:solidFill>
                            <a:srgbClr val="000000"/>
                          </a:solidFill>
                          <a:effectLst/>
                          <a:latin typeface="+mn-lt"/>
                          <a:ea typeface="SimSun" panose="02010600030101010101" pitchFamily="2" charset="-122"/>
                          <a:cs typeface="Mangal" panose="02040503050203030202" pitchFamily="18" charset="0"/>
                        </a:rPr>
                        <a:t>MATERIEL</a:t>
                      </a:r>
                    </a:p>
                  </a:txBody>
                  <a:tcPr marL="24694" marR="27718" marT="27718" marB="27718">
                    <a:solidFill>
                      <a:schemeClr val="accent1">
                        <a:lumMod val="60000"/>
                        <a:lumOff val="40000"/>
                      </a:schemeClr>
                    </a:solidFill>
                  </a:tcPr>
                </a:tc>
                <a:extLst>
                  <a:ext uri="{0D108BD9-81ED-4DB2-BD59-A6C34878D82A}">
                    <a16:rowId xmlns:a16="http://schemas.microsoft.com/office/drawing/2014/main" val="949753527"/>
                  </a:ext>
                </a:extLst>
              </a:tr>
              <a:tr h="532253">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800" b="1" kern="150" dirty="0">
                          <a:effectLst/>
                        </a:rPr>
                        <a:t>Les</a:t>
                      </a:r>
                      <a:r>
                        <a:rPr lang="fr-FR" sz="1800" b="1" kern="150" baseline="0" dirty="0">
                          <a:effectLst/>
                        </a:rPr>
                        <a:t> déménageurs</a:t>
                      </a:r>
                      <a:endParaRPr lang="fr-FR" sz="1800" b="1" kern="150" dirty="0">
                        <a:effectLst/>
                      </a:endParaRPr>
                    </a:p>
                    <a:p>
                      <a:pPr marL="0" marR="0" indent="0" algn="ctr" defTabSz="457200" rtl="0" eaLnBrk="1" fontAlgn="auto" latinLnBrk="0" hangingPunct="1">
                        <a:lnSpc>
                          <a:spcPct val="100000"/>
                        </a:lnSpc>
                        <a:spcBef>
                          <a:spcPts val="0"/>
                        </a:spcBef>
                        <a:spcAft>
                          <a:spcPts val="0"/>
                        </a:spcAft>
                        <a:buClrTx/>
                        <a:buSzTx/>
                        <a:buFontTx/>
                        <a:buNone/>
                        <a:tabLst/>
                        <a:defRPr/>
                      </a:pPr>
                      <a:endParaRPr lang="fr-FR" sz="1400" kern="150" dirty="0">
                        <a:effectLst/>
                      </a:endParaRPr>
                    </a:p>
                  </a:txBody>
                  <a:tcPr marL="24694" marR="27718" marT="27718" marB="27718"/>
                </a:tc>
                <a:tc>
                  <a:txBody>
                    <a:bodyPr/>
                    <a:lstStyle/>
                    <a:p>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CONTEXTUALISATION:</a:t>
                      </a:r>
                    </a:p>
                    <a:p>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Est-ce que le loup va réussir à manger des enfants aujourd’hui pendant le déménagement ?</a:t>
                      </a:r>
                    </a:p>
                    <a:p>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pPr marL="285750" indent="-285750">
                        <a:buFontTx/>
                        <a:buChar char="-"/>
                      </a:pPr>
                      <a:r>
                        <a:rPr lang="fr-FR" sz="1400" kern="150" dirty="0">
                          <a:solidFill>
                            <a:srgbClr val="000000"/>
                          </a:solidFill>
                          <a:effectLst/>
                          <a:latin typeface="Liberation Serif"/>
                          <a:ea typeface="SimSun" panose="02010600030101010101" pitchFamily="2" charset="-122"/>
                          <a:cs typeface="Mangal" panose="02040503050203030202" pitchFamily="18" charset="0"/>
                        </a:rPr>
                        <a:t>jeu</a:t>
                      </a:r>
                    </a:p>
                  </a:txBody>
                  <a:tcPr marL="24694" marR="27718" marT="27718" marB="27718"/>
                </a:tc>
                <a:tc>
                  <a:txBody>
                    <a:bodyPr/>
                    <a:lstStyle/>
                    <a:p>
                      <a:endParaRPr lang="fr-FR" sz="1400" u="sng"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extLst>
                  <a:ext uri="{0D108BD9-81ED-4DB2-BD59-A6C34878D82A}">
                    <a16:rowId xmlns:a16="http://schemas.microsoft.com/office/drawing/2014/main" val="756802854"/>
                  </a:ext>
                </a:extLst>
              </a:tr>
              <a:tr h="3292278">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fr-FR" sz="1400" b="1" kern="150" dirty="0">
                        <a:effectLst/>
                      </a:endParaRPr>
                    </a:p>
                    <a:p>
                      <a:pPr marL="0" marR="0" indent="0" algn="ctr" defTabSz="457200" rtl="0" eaLnBrk="1" fontAlgn="auto" latinLnBrk="0" hangingPunct="1">
                        <a:lnSpc>
                          <a:spcPct val="100000"/>
                        </a:lnSpc>
                        <a:spcBef>
                          <a:spcPts val="0"/>
                        </a:spcBef>
                        <a:spcAft>
                          <a:spcPts val="0"/>
                        </a:spcAft>
                        <a:buClrTx/>
                        <a:buSzTx/>
                        <a:buFontTx/>
                        <a:buNone/>
                        <a:tabLst/>
                        <a:defRPr/>
                      </a:pPr>
                      <a:endParaRPr lang="fr-FR" sz="1400" b="1" kern="150" dirty="0">
                        <a:effectLst/>
                      </a:endParaRPr>
                    </a:p>
                    <a:p>
                      <a:pPr marL="0" marR="0" indent="0" algn="ctr" defTabSz="457200" rtl="0" eaLnBrk="1" fontAlgn="auto" latinLnBrk="0" hangingPunct="1">
                        <a:lnSpc>
                          <a:spcPct val="100000"/>
                        </a:lnSpc>
                        <a:spcBef>
                          <a:spcPts val="0"/>
                        </a:spcBef>
                        <a:spcAft>
                          <a:spcPts val="0"/>
                        </a:spcAft>
                        <a:buClrTx/>
                        <a:buSzTx/>
                        <a:buFontTx/>
                        <a:buNone/>
                        <a:tabLst/>
                        <a:defRPr/>
                      </a:pPr>
                      <a:endParaRPr lang="fr-FR" sz="1400" b="1" kern="150" dirty="0">
                        <a:effectLst/>
                      </a:endParaRPr>
                    </a:p>
                    <a:p>
                      <a:pPr marL="0" marR="0" indent="0" algn="ctr" defTabSz="457200" rtl="0" eaLnBrk="1" fontAlgn="auto" latinLnBrk="0" hangingPunct="1">
                        <a:lnSpc>
                          <a:spcPct val="100000"/>
                        </a:lnSpc>
                        <a:spcBef>
                          <a:spcPts val="0"/>
                        </a:spcBef>
                        <a:spcAft>
                          <a:spcPts val="0"/>
                        </a:spcAft>
                        <a:buClrTx/>
                        <a:buSzTx/>
                        <a:buFontTx/>
                        <a:buNone/>
                        <a:tabLst/>
                        <a:defRPr/>
                      </a:pPr>
                      <a:endParaRPr lang="fr-FR" sz="1400" b="1" kern="150" dirty="0">
                        <a:effectLst/>
                      </a:endParaRPr>
                    </a:p>
                    <a:p>
                      <a:pPr marL="0" marR="0" indent="0" algn="ctr" defTabSz="457200" rtl="0" eaLnBrk="1" fontAlgn="auto" latinLnBrk="0" hangingPunct="1">
                        <a:lnSpc>
                          <a:spcPct val="100000"/>
                        </a:lnSpc>
                        <a:spcBef>
                          <a:spcPts val="0"/>
                        </a:spcBef>
                        <a:spcAft>
                          <a:spcPts val="0"/>
                        </a:spcAft>
                        <a:buClrTx/>
                        <a:buSzTx/>
                        <a:buFontTx/>
                        <a:buNone/>
                        <a:tabLst/>
                        <a:defRPr/>
                      </a:pPr>
                      <a:endParaRPr lang="fr-FR" sz="1400" b="1" kern="150" dirty="0">
                        <a:effectLst/>
                      </a:endParaRPr>
                    </a:p>
                    <a:p>
                      <a:pPr marL="0" marR="0" indent="0" algn="ctr" defTabSz="457200" rtl="0" eaLnBrk="1" fontAlgn="auto" latinLnBrk="0" hangingPunct="1">
                        <a:lnSpc>
                          <a:spcPct val="100000"/>
                        </a:lnSpc>
                        <a:spcBef>
                          <a:spcPts val="0"/>
                        </a:spcBef>
                        <a:spcAft>
                          <a:spcPts val="0"/>
                        </a:spcAft>
                        <a:buClrTx/>
                        <a:buSzTx/>
                        <a:buFontTx/>
                        <a:buNone/>
                        <a:tabLst/>
                        <a:defRPr/>
                      </a:pPr>
                      <a:r>
                        <a:rPr lang="fr-FR" sz="1400" b="1" kern="150" dirty="0">
                          <a:effectLst/>
                        </a:rPr>
                        <a:t>OBJECTIF</a:t>
                      </a:r>
                      <a:r>
                        <a:rPr lang="fr-FR" sz="1400" kern="150" dirty="0">
                          <a:effectLst/>
                        </a:rPr>
                        <a:t>:</a:t>
                      </a:r>
                    </a:p>
                    <a:p>
                      <a:pPr marL="0" marR="0" indent="0" algn="ctr" defTabSz="457200" rtl="0" eaLnBrk="1" fontAlgn="auto" latinLnBrk="0" hangingPunct="1">
                        <a:lnSpc>
                          <a:spcPct val="100000"/>
                        </a:lnSpc>
                        <a:spcBef>
                          <a:spcPts val="0"/>
                        </a:spcBef>
                        <a:spcAft>
                          <a:spcPts val="0"/>
                        </a:spcAft>
                        <a:buClrTx/>
                        <a:buSzTx/>
                        <a:buFontTx/>
                        <a:buNone/>
                        <a:tabLst/>
                        <a:defRPr/>
                      </a:pPr>
                      <a:r>
                        <a:rPr lang="fr-FR" sz="1400" kern="150" dirty="0">
                          <a:effectLst/>
                        </a:rPr>
                        <a:t>Faire découvrir un environnement</a:t>
                      </a:r>
                      <a:r>
                        <a:rPr lang="fr-FR" sz="1400" kern="150" baseline="0" dirty="0">
                          <a:effectLst/>
                        </a:rPr>
                        <a:t> varié incitant à différentes actions élémentaires pour déplacer des objets</a:t>
                      </a:r>
                      <a:endParaRPr lang="fr-FR" sz="1400" kern="150" dirty="0">
                        <a:effectLst/>
                      </a:endParaRPr>
                    </a:p>
                    <a:p>
                      <a:pPr algn="ctr"/>
                      <a:r>
                        <a:rPr lang="fr-FR" sz="1400" kern="150" dirty="0">
                          <a:effectLst/>
                        </a:rPr>
                        <a:t> </a:t>
                      </a:r>
                    </a:p>
                    <a:p>
                      <a:pPr algn="ct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endParaRPr lang="fr-FR" sz="1400" u="sng" kern="150" dirty="0">
                        <a:effectLst/>
                      </a:endParaRPr>
                    </a:p>
                    <a:p>
                      <a:endParaRPr lang="fr-FR" sz="1400" u="sng" kern="150" dirty="0">
                        <a:effectLst/>
                      </a:endParaRPr>
                    </a:p>
                    <a:p>
                      <a:endParaRPr lang="fr-FR" sz="1400" u="sng" kern="150" dirty="0">
                        <a:effectLst/>
                      </a:endParaRPr>
                    </a:p>
                    <a:p>
                      <a:r>
                        <a:rPr lang="fr-FR" sz="1400" u="sng" kern="150" dirty="0">
                          <a:effectLst/>
                        </a:rPr>
                        <a:t>But </a:t>
                      </a:r>
                      <a:r>
                        <a:rPr lang="fr-FR" sz="1400" kern="150" dirty="0">
                          <a:effectLst/>
                        </a:rPr>
                        <a:t>:</a:t>
                      </a:r>
                      <a:r>
                        <a:rPr lang="fr-FR" sz="1400" kern="150" baseline="0" dirty="0">
                          <a:effectLst/>
                        </a:rPr>
                        <a:t> déménager un carton à la fois dans la bonne maison sans traîner en chemin</a:t>
                      </a:r>
                    </a:p>
                    <a:p>
                      <a:endParaRPr lang="fr-FR" sz="1400" kern="150" baseline="0" dirty="0">
                        <a:effectLst/>
                      </a:endParaRPr>
                    </a:p>
                    <a:p>
                      <a:endParaRPr lang="fr-FR" sz="1400" kern="150" baseline="0" dirty="0">
                        <a:effectLst/>
                      </a:endParaRPr>
                    </a:p>
                    <a:p>
                      <a:endParaRPr lang="fr-FR" sz="1400" kern="150" baseline="0" dirty="0">
                        <a:effectLst/>
                      </a:endParaRPr>
                    </a:p>
                    <a:p>
                      <a:r>
                        <a:rPr lang="fr-FR" sz="1400" u="sng" kern="150" dirty="0">
                          <a:effectLst/>
                        </a:rPr>
                        <a:t>Critère de</a:t>
                      </a:r>
                      <a:r>
                        <a:rPr lang="fr-FR" sz="1400" u="sng" kern="150" baseline="0" dirty="0">
                          <a:effectLst/>
                        </a:rPr>
                        <a:t> réussite</a:t>
                      </a:r>
                      <a:r>
                        <a:rPr lang="fr-FR" sz="1400" u="none" kern="150" baseline="0" dirty="0">
                          <a:effectLst/>
                        </a:rPr>
                        <a:t>:</a:t>
                      </a:r>
                    </a:p>
                    <a:p>
                      <a:r>
                        <a:rPr lang="fr-FR" sz="1400" u="none" kern="150" baseline="0" dirty="0">
                          <a:effectLst/>
                        </a:rPr>
                        <a:t> Je réussis à  transporter de manière continue un carton à la fois vers la bonne maison sans me faire manger par le loup.</a:t>
                      </a:r>
                    </a:p>
                    <a:p>
                      <a:r>
                        <a:rPr lang="fr-FR" sz="1400" u="none" kern="150" baseline="0" dirty="0">
                          <a:effectLst/>
                        </a:rPr>
                        <a:t>Je range les cartons qui arrivent dans la maison de manière organisée pour pouvoir mettre à l’abri les copains.</a:t>
                      </a:r>
                    </a:p>
                    <a:p>
                      <a:endParaRPr lang="fr-FR" sz="1400" u="none" kern="150" baseline="0" dirty="0">
                        <a:effectLst/>
                      </a:endParaRPr>
                    </a:p>
                    <a:p>
                      <a:endParaRPr lang="fr-FR" sz="1400" kern="150" baseline="0" dirty="0">
                        <a:effectLst/>
                      </a:endParaRPr>
                    </a:p>
                    <a:p>
                      <a:endParaRPr lang="fr-FR" sz="1400" u="none" kern="150" baseline="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pPr marL="0" indent="0">
                        <a:buFontTx/>
                        <a:buNone/>
                      </a:pPr>
                      <a:r>
                        <a:rPr lang="fr-FR" sz="1400" b="1" kern="150" dirty="0">
                          <a:solidFill>
                            <a:srgbClr val="000000"/>
                          </a:solidFill>
                          <a:effectLst/>
                          <a:latin typeface="Liberation Serif"/>
                          <a:ea typeface="SimSun" panose="02010600030101010101" pitchFamily="2" charset="-122"/>
                          <a:cs typeface="Mangal" panose="02040503050203030202" pitchFamily="18" charset="0"/>
                        </a:rPr>
                        <a:t>3 réserves de</a:t>
                      </a:r>
                      <a:r>
                        <a:rPr lang="fr-FR" sz="1400" b="1" kern="150" baseline="0" dirty="0">
                          <a:solidFill>
                            <a:srgbClr val="000000"/>
                          </a:solidFill>
                          <a:effectLst/>
                          <a:latin typeface="Liberation Serif"/>
                          <a:ea typeface="SimSun" panose="02010600030101010101" pitchFamily="2" charset="-122"/>
                          <a:cs typeface="Mangal" panose="02040503050203030202" pitchFamily="18" charset="0"/>
                        </a:rPr>
                        <a:t> cartons différents:</a:t>
                      </a:r>
                      <a:endParaRPr lang="fr-FR" sz="1400" b="1"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r>
                        <a:rPr lang="fr-FR" sz="1400" kern="150" dirty="0">
                          <a:solidFill>
                            <a:srgbClr val="000000"/>
                          </a:solidFill>
                          <a:effectLst/>
                          <a:latin typeface="Liberation Serif"/>
                          <a:ea typeface="SimSun" panose="02010600030101010101" pitchFamily="2" charset="-122"/>
                          <a:cs typeface="Mangal" panose="02040503050203030202" pitchFamily="18" charset="0"/>
                        </a:rPr>
                        <a:t>Des cartons de taille moyenne</a:t>
                      </a:r>
                    </a:p>
                    <a:p>
                      <a:pPr marL="285750" indent="-285750">
                        <a:buFontTx/>
                        <a:buChar char="-"/>
                      </a:pPr>
                      <a:r>
                        <a:rPr lang="fr-FR" sz="1400" kern="150" dirty="0">
                          <a:solidFill>
                            <a:srgbClr val="000000"/>
                          </a:solidFill>
                          <a:effectLst/>
                          <a:latin typeface="Liberation Serif"/>
                          <a:ea typeface="SimSun" panose="02010600030101010101" pitchFamily="2" charset="-122"/>
                          <a:cs typeface="Mangal" panose="02040503050203030202" pitchFamily="18" charset="0"/>
                        </a:rPr>
                        <a:t>Des volumineux légers avec inducteurs (rabat, corde,</a:t>
                      </a: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 …)</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r>
                        <a:rPr lang="fr-FR" sz="1400" kern="150" dirty="0">
                          <a:solidFill>
                            <a:srgbClr val="000000"/>
                          </a:solidFill>
                          <a:effectLst/>
                          <a:latin typeface="Liberation Serif"/>
                          <a:ea typeface="SimSun" panose="02010600030101010101" pitchFamily="2" charset="-122"/>
                          <a:cs typeface="Mangal" panose="02040503050203030202" pitchFamily="18" charset="0"/>
                        </a:rPr>
                        <a:t>Des lourds</a:t>
                      </a: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r>
                        <a:rPr lang="fr-FR" sz="1400" kern="150" dirty="0">
                          <a:solidFill>
                            <a:srgbClr val="000000"/>
                          </a:solidFill>
                          <a:effectLst/>
                          <a:latin typeface="Liberation Serif"/>
                          <a:ea typeface="SimSun" panose="02010600030101010101" pitchFamily="2" charset="-122"/>
                          <a:cs typeface="Mangal" panose="02040503050203030202" pitchFamily="18" charset="0"/>
                        </a:rPr>
                        <a:t>3 maisons différentes placées selon la séance à des</a:t>
                      </a: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 endroits différents (devant, autour, …)</a:t>
                      </a:r>
                    </a:p>
                    <a:p>
                      <a:pPr marL="285750" indent="-285750">
                        <a:buFontTx/>
                        <a:buChar char="-"/>
                      </a:pPr>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Des portes matérialisées par des piquets pour se rendre dans chaque maison  sur le trajet</a:t>
                      </a:r>
                    </a:p>
                  </a:txBody>
                  <a:tcPr marL="24694" marR="27718" marT="27718" marB="27718"/>
                </a:tc>
                <a:tc>
                  <a:txBody>
                    <a:bodyPr/>
                    <a:lstStyle/>
                    <a:p>
                      <a:pPr marL="285750" indent="-285750">
                        <a:buFontTx/>
                        <a:buChar char="-"/>
                      </a:pPr>
                      <a:r>
                        <a:rPr lang="fr-FR" sz="1400" kern="150" dirty="0">
                          <a:solidFill>
                            <a:srgbClr val="000000"/>
                          </a:solidFill>
                          <a:effectLst/>
                          <a:latin typeface="Liberation Serif"/>
                          <a:ea typeface="SimSun" panose="02010600030101010101" pitchFamily="2" charset="-122"/>
                          <a:cs typeface="Mangal" panose="02040503050203030202" pitchFamily="18" charset="0"/>
                        </a:rPr>
                        <a:t>Des cartons de taille moyenne</a:t>
                      </a:r>
                    </a:p>
                    <a:p>
                      <a:pPr marL="285750" indent="-285750">
                        <a:buFontTx/>
                        <a:buChar char="-"/>
                      </a:pPr>
                      <a:r>
                        <a:rPr lang="fr-FR" sz="1400" kern="150" dirty="0">
                          <a:solidFill>
                            <a:srgbClr val="000000"/>
                          </a:solidFill>
                          <a:effectLst/>
                          <a:latin typeface="Liberation Serif"/>
                          <a:ea typeface="SimSun" panose="02010600030101010101" pitchFamily="2" charset="-122"/>
                          <a:cs typeface="Mangal" panose="02040503050203030202" pitchFamily="18" charset="0"/>
                        </a:rPr>
                        <a:t>Des volumineux légers avec inducteurs (rabat, corde,</a:t>
                      </a: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 …)</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r>
                        <a:rPr lang="fr-FR" sz="1400" kern="150" dirty="0">
                          <a:solidFill>
                            <a:srgbClr val="000000"/>
                          </a:solidFill>
                          <a:effectLst/>
                          <a:latin typeface="Liberation Serif"/>
                          <a:ea typeface="SimSun" panose="02010600030101010101" pitchFamily="2" charset="-122"/>
                          <a:cs typeface="Mangal" panose="02040503050203030202" pitchFamily="18" charset="0"/>
                        </a:rPr>
                        <a:t>Des lourds</a:t>
                      </a:r>
                    </a:p>
                    <a:p>
                      <a:pPr marL="285750" indent="-285750">
                        <a:buFontTx/>
                        <a:buChar char="-"/>
                      </a:pPr>
                      <a:r>
                        <a:rPr lang="fr-FR" sz="1400" kern="150" dirty="0">
                          <a:solidFill>
                            <a:srgbClr val="000000"/>
                          </a:solidFill>
                          <a:effectLst/>
                          <a:latin typeface="Liberation Serif"/>
                          <a:ea typeface="SimSun" panose="02010600030101010101" pitchFamily="2" charset="-122"/>
                          <a:cs typeface="Mangal" panose="02040503050203030202" pitchFamily="18" charset="0"/>
                        </a:rPr>
                        <a:t>des</a:t>
                      </a: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 photos de la maison (de paille ou de briques ou de bois) collées sur les cartons</a:t>
                      </a:r>
                    </a:p>
                    <a:p>
                      <a:pPr marL="285750" indent="-285750">
                        <a:buFontTx/>
                        <a:buChar char="-"/>
                      </a:pPr>
                      <a:endParaRPr lang="fr-FR" sz="2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r>
                        <a:rPr lang="fr-FR" sz="1400" kern="150" dirty="0">
                          <a:solidFill>
                            <a:srgbClr val="000000"/>
                          </a:solidFill>
                          <a:effectLst/>
                          <a:latin typeface="Liberation Serif"/>
                          <a:ea typeface="SimSun" panose="02010600030101010101" pitchFamily="2" charset="-122"/>
                          <a:cs typeface="Mangal" panose="02040503050203030202" pitchFamily="18" charset="0"/>
                        </a:rPr>
                        <a:t>Tapis, plot</a:t>
                      </a: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s pour matérialiser les espaces, paille, </a:t>
                      </a:r>
                      <a:r>
                        <a:rPr lang="fr-FR" sz="1400" kern="150" baseline="0" dirty="0" err="1">
                          <a:solidFill>
                            <a:srgbClr val="000000"/>
                          </a:solidFill>
                          <a:effectLst/>
                          <a:latin typeface="Liberation Serif"/>
                          <a:ea typeface="SimSun" panose="02010600030101010101" pitchFamily="2" charset="-122"/>
                          <a:cs typeface="Mangal" panose="02040503050203030202" pitchFamily="18" charset="0"/>
                        </a:rPr>
                        <a:t>Kaplats</a:t>
                      </a: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 briques de motricité</a:t>
                      </a: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0" indent="0">
                        <a:buFontTx/>
                        <a:buNone/>
                      </a:pPr>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Grille d’observation avec les comportements attendus et observés + appareil photos</a:t>
                      </a:r>
                    </a:p>
                    <a:p>
                      <a:r>
                        <a:rPr lang="fr-FR" sz="1400" kern="150" dirty="0">
                          <a:solidFill>
                            <a:srgbClr val="000000"/>
                          </a:solidFill>
                          <a:effectLst/>
                          <a:latin typeface="Liberation Serif"/>
                          <a:ea typeface="SimSun" panose="02010600030101010101" pitchFamily="2" charset="-122"/>
                          <a:cs typeface="Mangal" panose="02040503050203030202" pitchFamily="18" charset="0"/>
                          <a:hlinkClick r:id="rId2" action="ppaction://hlinksldjump"/>
                        </a:rPr>
                        <a:t>&lt;</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extLst>
                  <a:ext uri="{0D108BD9-81ED-4DB2-BD59-A6C34878D82A}">
                    <a16:rowId xmlns:a16="http://schemas.microsoft.com/office/drawing/2014/main" val="3333183481"/>
                  </a:ext>
                </a:extLst>
              </a:tr>
            </a:tbl>
          </a:graphicData>
        </a:graphic>
      </p:graphicFrame>
      <p:pic>
        <p:nvPicPr>
          <p:cNvPr id="5" name="Imag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99083" y="1550958"/>
            <a:ext cx="1033191" cy="910300"/>
          </a:xfrm>
          <a:prstGeom prst="rect">
            <a:avLst/>
          </a:prstGeom>
        </p:spPr>
      </p:pic>
      <p:pic>
        <p:nvPicPr>
          <p:cNvPr id="7" name="Imag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170138" y="1550958"/>
            <a:ext cx="689011" cy="923982"/>
          </a:xfrm>
          <a:prstGeom prst="rect">
            <a:avLst/>
          </a:prstGeom>
        </p:spPr>
      </p:pic>
    </p:spTree>
    <p:extLst>
      <p:ext uri="{BB962C8B-B14F-4D97-AF65-F5344CB8AC3E}">
        <p14:creationId xmlns:p14="http://schemas.microsoft.com/office/powerpoint/2010/main" val="337050612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BC7DB260-23FA-4741-83FC-457C0B0664C3}"/>
              </a:ext>
            </a:extLst>
          </p:cNvPr>
          <p:cNvSpPr txBox="1"/>
          <p:nvPr/>
        </p:nvSpPr>
        <p:spPr>
          <a:xfrm>
            <a:off x="1338146" y="1802423"/>
            <a:ext cx="7203688" cy="3693319"/>
          </a:xfrm>
          <a:prstGeom prst="rect">
            <a:avLst/>
          </a:prstGeom>
          <a:noFill/>
        </p:spPr>
        <p:txBody>
          <a:bodyPr wrap="square" rtlCol="0">
            <a:spAutoFit/>
          </a:bodyPr>
          <a:lstStyle/>
          <a:p>
            <a:r>
              <a:rPr lang="fr-FR" sz="2400" dirty="0"/>
              <a:t>Etape 2: </a:t>
            </a:r>
            <a:r>
              <a:rPr lang="fr-FR" sz="2400" dirty="0">
                <a:hlinkClick r:id="rId2" action="ppaction://hlinksldjump"/>
              </a:rPr>
              <a:t>+</a:t>
            </a:r>
            <a:endParaRPr lang="fr-FR" sz="2400" dirty="0"/>
          </a:p>
          <a:p>
            <a:endParaRPr lang="fr-FR" dirty="0"/>
          </a:p>
          <a:p>
            <a:r>
              <a:rPr lang="fr-FR" sz="2400" dirty="0"/>
              <a:t>Situation de familiarisation</a:t>
            </a:r>
          </a:p>
          <a:p>
            <a:r>
              <a:rPr lang="fr-FR" sz="2400" dirty="0"/>
              <a:t>Situation de  référence</a:t>
            </a:r>
          </a:p>
          <a:p>
            <a:r>
              <a:rPr lang="fr-FR" sz="2400" dirty="0"/>
              <a:t>Situation d’apprentissage</a:t>
            </a:r>
          </a:p>
          <a:p>
            <a:r>
              <a:rPr lang="fr-FR" sz="2400" dirty="0"/>
              <a:t>Situation d’évaluation</a:t>
            </a:r>
          </a:p>
          <a:p>
            <a:endParaRPr lang="fr-FR" sz="2400" dirty="0"/>
          </a:p>
          <a:p>
            <a:r>
              <a:rPr lang="fr-FR" sz="2400" dirty="0">
                <a:hlinkClick r:id="rId3" action="ppaction://hlinksldjump"/>
              </a:rPr>
              <a:t>Retour</a:t>
            </a:r>
            <a:endParaRPr lang="fr-FR" sz="2400" dirty="0"/>
          </a:p>
          <a:p>
            <a:endParaRPr lang="fr-FR" sz="2400" dirty="0"/>
          </a:p>
          <a:p>
            <a:endParaRPr lang="fr-FR" sz="2400" dirty="0"/>
          </a:p>
        </p:txBody>
      </p:sp>
    </p:spTree>
    <p:extLst>
      <p:ext uri="{BB962C8B-B14F-4D97-AF65-F5344CB8AC3E}">
        <p14:creationId xmlns:p14="http://schemas.microsoft.com/office/powerpoint/2010/main" val="34758558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40713D-2A82-024E-9CDE-70ED3284C308}"/>
              </a:ext>
            </a:extLst>
          </p:cNvPr>
          <p:cNvSpPr>
            <a:spLocks noGrp="1"/>
          </p:cNvSpPr>
          <p:nvPr>
            <p:ph type="title"/>
          </p:nvPr>
        </p:nvSpPr>
        <p:spPr>
          <a:xfrm>
            <a:off x="1286436" y="878541"/>
            <a:ext cx="10131425" cy="1456267"/>
          </a:xfrm>
        </p:spPr>
        <p:txBody>
          <a:bodyPr>
            <a:normAutofit/>
          </a:bodyPr>
          <a:lstStyle/>
          <a:p>
            <a:r>
              <a:rPr lang="fr-FR" sz="3200" dirty="0"/>
              <a:t>1-Quelle entrée choisir par rapport aux programmes? </a:t>
            </a:r>
            <a:r>
              <a:rPr lang="fr-FR" sz="3200" dirty="0">
                <a:hlinkClick r:id="rId2" action="ppaction://hlinksldjump"/>
              </a:rPr>
              <a:t>&lt;</a:t>
            </a:r>
            <a:endParaRPr lang="fr-FR" sz="3200" dirty="0"/>
          </a:p>
        </p:txBody>
      </p:sp>
      <p:sp>
        <p:nvSpPr>
          <p:cNvPr id="3" name="Espace réservé du contenu 2">
            <a:extLst>
              <a:ext uri="{FF2B5EF4-FFF2-40B4-BE49-F238E27FC236}">
                <a16:creationId xmlns:a16="http://schemas.microsoft.com/office/drawing/2014/main" id="{512245CB-589D-9744-A90B-FA27002BB095}"/>
              </a:ext>
            </a:extLst>
          </p:cNvPr>
          <p:cNvSpPr>
            <a:spLocks noGrp="1"/>
          </p:cNvSpPr>
          <p:nvPr>
            <p:ph idx="1"/>
          </p:nvPr>
        </p:nvSpPr>
        <p:spPr>
          <a:xfrm>
            <a:off x="1367118" y="2187388"/>
            <a:ext cx="10131425" cy="2788024"/>
          </a:xfrm>
        </p:spPr>
        <p:txBody>
          <a:bodyPr>
            <a:normAutofit/>
          </a:bodyPr>
          <a:lstStyle/>
          <a:p>
            <a:r>
              <a:rPr lang="fr-FR" sz="2400" dirty="0"/>
              <a:t>Choix par rapport aux objectifs </a:t>
            </a:r>
            <a:r>
              <a:rPr lang="fr-FR" sz="2400" dirty="0">
                <a:hlinkClick r:id="rId3" action="ppaction://hlinksldjump"/>
              </a:rPr>
              <a:t>+</a:t>
            </a:r>
            <a:endParaRPr lang="fr-FR" sz="2400" dirty="0"/>
          </a:p>
          <a:p>
            <a:r>
              <a:rPr lang="fr-FR" sz="2400" dirty="0"/>
              <a:t>Choix par rapport aux verbes d’action </a:t>
            </a:r>
            <a:r>
              <a:rPr lang="fr-FR" sz="2400" dirty="0">
                <a:hlinkClick r:id="rId4" action="ppaction://hlinksldjump"/>
              </a:rPr>
              <a:t>+</a:t>
            </a:r>
            <a:endParaRPr lang="fr-FR" sz="2400" dirty="0"/>
          </a:p>
        </p:txBody>
      </p:sp>
    </p:spTree>
    <p:extLst>
      <p:ext uri="{BB962C8B-B14F-4D97-AF65-F5344CB8AC3E}">
        <p14:creationId xmlns:p14="http://schemas.microsoft.com/office/powerpoint/2010/main" val="376625182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6BD8CD2F-B4A7-B745-AD46-F90226B84A05}"/>
              </a:ext>
            </a:extLst>
          </p:cNvPr>
          <p:cNvGraphicFramePr>
            <a:graphicFrameLocks noGrp="1"/>
          </p:cNvGraphicFramePr>
          <p:nvPr>
            <p:ph idx="1"/>
            <p:extLst>
              <p:ext uri="{D42A27DB-BD31-4B8C-83A1-F6EECF244321}">
                <p14:modId xmlns:p14="http://schemas.microsoft.com/office/powerpoint/2010/main" val="1570298332"/>
              </p:ext>
            </p:extLst>
          </p:nvPr>
        </p:nvGraphicFramePr>
        <p:xfrm>
          <a:off x="345688" y="174630"/>
          <a:ext cx="11195824" cy="895749"/>
        </p:xfrm>
        <a:graphic>
          <a:graphicData uri="http://schemas.openxmlformats.org/drawingml/2006/table">
            <a:tbl>
              <a:tblPr>
                <a:tableStyleId>{5C22544A-7EE6-4342-B048-85BDC9FD1C3A}</a:tableStyleId>
              </a:tblPr>
              <a:tblGrid>
                <a:gridCol w="11195824">
                  <a:extLst>
                    <a:ext uri="{9D8B030D-6E8A-4147-A177-3AD203B41FA5}">
                      <a16:colId xmlns:a16="http://schemas.microsoft.com/office/drawing/2014/main" val="3664961934"/>
                    </a:ext>
                  </a:extLst>
                </a:gridCol>
              </a:tblGrid>
              <a:tr h="338219">
                <a:tc>
                  <a:txBody>
                    <a:bodyPr/>
                    <a:lstStyle/>
                    <a:p>
                      <a:pPr algn="ctr"/>
                      <a:r>
                        <a:rPr lang="fr-FR" sz="1600" kern="150" dirty="0">
                          <a:effectLst/>
                        </a:rPr>
                        <a:t>Étape 2 ( autour de 3 /4 ans)</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31115" marR="34925" marT="34925" marB="34925">
                    <a:solidFill>
                      <a:schemeClr val="accent5">
                        <a:lumMod val="60000"/>
                        <a:lumOff val="40000"/>
                      </a:schemeClr>
                    </a:solidFill>
                  </a:tcPr>
                </a:tc>
                <a:extLst>
                  <a:ext uri="{0D108BD9-81ED-4DB2-BD59-A6C34878D82A}">
                    <a16:rowId xmlns:a16="http://schemas.microsoft.com/office/drawing/2014/main" val="418646303"/>
                  </a:ext>
                </a:extLst>
              </a:tr>
              <a:tr h="0">
                <a:tc>
                  <a:txBody>
                    <a:bodyPr/>
                    <a:lstStyle/>
                    <a:p>
                      <a:pPr algn="ctr"/>
                      <a:r>
                        <a:rPr lang="fr-FR" sz="1600" b="1" kern="150" dirty="0">
                          <a:effectLst/>
                        </a:rPr>
                        <a:t>Situations pour</a:t>
                      </a:r>
                      <a:r>
                        <a:rPr lang="fr-FR" sz="1600" b="1" kern="150" baseline="0" dirty="0">
                          <a:effectLst/>
                        </a:rPr>
                        <a:t> explorer/ affiner </a:t>
                      </a:r>
                      <a:r>
                        <a:rPr lang="fr-FR" sz="1600" b="1" kern="150" dirty="0">
                          <a:effectLst/>
                        </a:rPr>
                        <a:t> </a:t>
                      </a:r>
                      <a:r>
                        <a:rPr lang="fr-FR" sz="1600" kern="150" dirty="0">
                          <a:effectLst/>
                        </a:rPr>
                        <a:t>: 2,3 séances de familiarisation</a:t>
                      </a:r>
                    </a:p>
                    <a:p>
                      <a:pPr algn="ctr"/>
                      <a:r>
                        <a:rPr lang="fr-FR" sz="1600" u="sng" kern="150" dirty="0">
                          <a:effectLst/>
                        </a:rPr>
                        <a:t>Objectif pour l’enseignant</a:t>
                      </a:r>
                      <a:r>
                        <a:rPr lang="fr-FR" sz="1600" kern="150" dirty="0">
                          <a:effectLst/>
                        </a:rPr>
                        <a:t>: </a:t>
                      </a:r>
                      <a:r>
                        <a:rPr lang="fr-FR" sz="1600" kern="150" baseline="0" dirty="0">
                          <a:effectLst/>
                        </a:rPr>
                        <a:t> entrer dans l’activité à partir d’une situation connue (étape 1)</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31115" marR="34925" marT="34925" marB="34925"/>
                </a:tc>
                <a:extLst>
                  <a:ext uri="{0D108BD9-81ED-4DB2-BD59-A6C34878D82A}">
                    <a16:rowId xmlns:a16="http://schemas.microsoft.com/office/drawing/2014/main" val="1883856064"/>
                  </a:ext>
                </a:extLst>
              </a:tr>
            </a:tbl>
          </a:graphicData>
        </a:graphic>
      </p:graphicFrame>
      <p:graphicFrame>
        <p:nvGraphicFramePr>
          <p:cNvPr id="6" name="Tableau 5">
            <a:extLst>
              <a:ext uri="{FF2B5EF4-FFF2-40B4-BE49-F238E27FC236}">
                <a16:creationId xmlns:a16="http://schemas.microsoft.com/office/drawing/2014/main" id="{79CF1EBC-96ED-6049-89E7-2E82C5F02894}"/>
              </a:ext>
            </a:extLst>
          </p:cNvPr>
          <p:cNvGraphicFramePr>
            <a:graphicFrameLocks noGrp="1"/>
          </p:cNvGraphicFramePr>
          <p:nvPr>
            <p:extLst>
              <p:ext uri="{D42A27DB-BD31-4B8C-83A1-F6EECF244321}">
                <p14:modId xmlns:p14="http://schemas.microsoft.com/office/powerpoint/2010/main" val="81415865"/>
              </p:ext>
            </p:extLst>
          </p:nvPr>
        </p:nvGraphicFramePr>
        <p:xfrm>
          <a:off x="345688" y="1070379"/>
          <a:ext cx="11128918" cy="5713668"/>
        </p:xfrm>
        <a:graphic>
          <a:graphicData uri="http://schemas.openxmlformats.org/drawingml/2006/table">
            <a:tbl>
              <a:tblPr>
                <a:tableStyleId>{5C22544A-7EE6-4342-B048-85BDC9FD1C3A}</a:tableStyleId>
              </a:tblPr>
              <a:tblGrid>
                <a:gridCol w="2140665">
                  <a:extLst>
                    <a:ext uri="{9D8B030D-6E8A-4147-A177-3AD203B41FA5}">
                      <a16:colId xmlns:a16="http://schemas.microsoft.com/office/drawing/2014/main" val="1892718210"/>
                    </a:ext>
                  </a:extLst>
                </a:gridCol>
                <a:gridCol w="4338193">
                  <a:extLst>
                    <a:ext uri="{9D8B030D-6E8A-4147-A177-3AD203B41FA5}">
                      <a16:colId xmlns:a16="http://schemas.microsoft.com/office/drawing/2014/main" val="3634728219"/>
                    </a:ext>
                  </a:extLst>
                </a:gridCol>
                <a:gridCol w="2074127">
                  <a:extLst>
                    <a:ext uri="{9D8B030D-6E8A-4147-A177-3AD203B41FA5}">
                      <a16:colId xmlns:a16="http://schemas.microsoft.com/office/drawing/2014/main" val="1609241353"/>
                    </a:ext>
                  </a:extLst>
                </a:gridCol>
                <a:gridCol w="2575933">
                  <a:extLst>
                    <a:ext uri="{9D8B030D-6E8A-4147-A177-3AD203B41FA5}">
                      <a16:colId xmlns:a16="http://schemas.microsoft.com/office/drawing/2014/main" val="538889049"/>
                    </a:ext>
                  </a:extLst>
                </a:gridCol>
              </a:tblGrid>
              <a:tr h="466818">
                <a:tc>
                  <a:txBody>
                    <a:bodyPr/>
                    <a:lstStyle/>
                    <a:p>
                      <a:pPr algn="ctr"/>
                      <a:r>
                        <a:rPr lang="fr-FR" sz="1400" kern="150" dirty="0">
                          <a:effectLst/>
                          <a:latin typeface="+mn-lt"/>
                        </a:rPr>
                        <a:t>LA</a:t>
                      </a:r>
                      <a:r>
                        <a:rPr lang="fr-FR" sz="1400" kern="150" baseline="0" dirty="0">
                          <a:effectLst/>
                          <a:latin typeface="+mn-lt"/>
                        </a:rPr>
                        <a:t> SITUATION</a:t>
                      </a:r>
                      <a:r>
                        <a:rPr lang="fr-FR" sz="1400" kern="150" dirty="0">
                          <a:effectLst/>
                          <a:latin typeface="+mn-lt"/>
                        </a:rPr>
                        <a:t> </a:t>
                      </a:r>
                    </a:p>
                    <a:p>
                      <a:pPr algn="ctr"/>
                      <a:r>
                        <a:rPr lang="fr-FR" sz="1400" kern="150" dirty="0">
                          <a:effectLst/>
                          <a:latin typeface="+mn-lt"/>
                        </a:rPr>
                        <a:t> </a:t>
                      </a:r>
                    </a:p>
                  </a:txBody>
                  <a:tcPr marL="24694" marR="27718" marT="27718" marB="27718">
                    <a:solidFill>
                      <a:schemeClr val="accent5">
                        <a:lumMod val="60000"/>
                        <a:lumOff val="40000"/>
                      </a:schemeClr>
                    </a:solidFill>
                  </a:tcPr>
                </a:tc>
                <a:tc>
                  <a:txBody>
                    <a:bodyPr/>
                    <a:lstStyle/>
                    <a:p>
                      <a:r>
                        <a:rPr lang="fr-FR" sz="1400" u="none" kern="150" dirty="0">
                          <a:solidFill>
                            <a:srgbClr val="000000"/>
                          </a:solidFill>
                          <a:effectLst/>
                          <a:latin typeface="+mn-lt"/>
                          <a:ea typeface="SimSun" panose="02010600030101010101" pitchFamily="2" charset="-122"/>
                          <a:cs typeface="Mangal" panose="02040503050203030202" pitchFamily="18" charset="0"/>
                        </a:rPr>
                        <a:t>REPERES</a:t>
                      </a:r>
                    </a:p>
                  </a:txBody>
                  <a:tcPr marL="24694" marR="27718" marT="27718" marB="27718">
                    <a:solidFill>
                      <a:schemeClr val="accent5">
                        <a:lumMod val="60000"/>
                        <a:lumOff val="40000"/>
                      </a:schemeClr>
                    </a:solidFill>
                  </a:tcPr>
                </a:tc>
                <a:tc>
                  <a:txBody>
                    <a:bodyPr/>
                    <a:lstStyle/>
                    <a:p>
                      <a:r>
                        <a:rPr lang="fr-FR" sz="1400" kern="150" dirty="0">
                          <a:solidFill>
                            <a:srgbClr val="000000"/>
                          </a:solidFill>
                          <a:effectLst/>
                          <a:latin typeface="+mn-lt"/>
                          <a:ea typeface="SimSun" panose="02010600030101010101" pitchFamily="2" charset="-122"/>
                          <a:cs typeface="Mangal" panose="02040503050203030202" pitchFamily="18" charset="0"/>
                        </a:rPr>
                        <a:t>DISPOSITIF</a:t>
                      </a:r>
                    </a:p>
                  </a:txBody>
                  <a:tcPr marL="24694" marR="27718" marT="27718" marB="27718">
                    <a:solidFill>
                      <a:schemeClr val="accent5">
                        <a:lumMod val="60000"/>
                        <a:lumOff val="40000"/>
                      </a:schemeClr>
                    </a:solidFill>
                  </a:tcPr>
                </a:tc>
                <a:tc>
                  <a:txBody>
                    <a:bodyPr/>
                    <a:lstStyle/>
                    <a:p>
                      <a:r>
                        <a:rPr lang="fr-FR" sz="1400" kern="150" dirty="0">
                          <a:solidFill>
                            <a:srgbClr val="000000"/>
                          </a:solidFill>
                          <a:effectLst/>
                          <a:latin typeface="+mn-lt"/>
                          <a:ea typeface="SimSun" panose="02010600030101010101" pitchFamily="2" charset="-122"/>
                          <a:cs typeface="Mangal" panose="02040503050203030202" pitchFamily="18" charset="0"/>
                        </a:rPr>
                        <a:t>MATERIEL</a:t>
                      </a:r>
                    </a:p>
                  </a:txBody>
                  <a:tcPr marL="24694" marR="27718" marT="27718" marB="27718">
                    <a:solidFill>
                      <a:schemeClr val="accent5">
                        <a:lumMod val="60000"/>
                        <a:lumOff val="40000"/>
                      </a:schemeClr>
                    </a:solidFill>
                  </a:tcPr>
                </a:tc>
                <a:extLst>
                  <a:ext uri="{0D108BD9-81ED-4DB2-BD59-A6C34878D82A}">
                    <a16:rowId xmlns:a16="http://schemas.microsoft.com/office/drawing/2014/main" val="949753527"/>
                  </a:ext>
                </a:extLst>
              </a:tr>
              <a:tr h="893230">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800" b="1" kern="150" dirty="0">
                          <a:effectLst/>
                        </a:rPr>
                        <a:t>Les</a:t>
                      </a:r>
                      <a:r>
                        <a:rPr lang="fr-FR" sz="1800" b="1" kern="150" baseline="0" dirty="0">
                          <a:effectLst/>
                        </a:rPr>
                        <a:t> déménageurs</a:t>
                      </a:r>
                      <a:endParaRPr lang="fr-FR" sz="1800" b="1" kern="150" dirty="0">
                        <a:effectLst/>
                      </a:endParaRPr>
                    </a:p>
                    <a:p>
                      <a:pPr marL="0" marR="0" indent="0" algn="ctr" defTabSz="457200" rtl="0" eaLnBrk="1" fontAlgn="auto" latinLnBrk="0" hangingPunct="1">
                        <a:lnSpc>
                          <a:spcPct val="100000"/>
                        </a:lnSpc>
                        <a:spcBef>
                          <a:spcPts val="0"/>
                        </a:spcBef>
                        <a:spcAft>
                          <a:spcPts val="0"/>
                        </a:spcAft>
                        <a:buClrTx/>
                        <a:buSzTx/>
                        <a:buFontTx/>
                        <a:buNone/>
                        <a:tabLst/>
                        <a:defRPr/>
                      </a:pPr>
                      <a:endParaRPr lang="fr-FR" sz="1400" kern="150" dirty="0">
                        <a:effectLst/>
                      </a:endParaRPr>
                    </a:p>
                  </a:txBody>
                  <a:tcPr marL="24694" marR="27718" marT="27718" marB="27718"/>
                </a:tc>
                <a:tc>
                  <a:txBody>
                    <a:bodyPr/>
                    <a:lstStyle/>
                    <a:p>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Rappel de l’histoire des 3 petits cochons que emménagent dans leur nouvelle maison.</a:t>
                      </a:r>
                    </a:p>
                    <a:p>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Découverte du livre « Si j’étais routier » de Julien SABY</a:t>
                      </a:r>
                    </a:p>
                    <a:p>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endParaRPr lang="fr-FR" sz="1400" u="sng"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extLst>
                  <a:ext uri="{0D108BD9-81ED-4DB2-BD59-A6C34878D82A}">
                    <a16:rowId xmlns:a16="http://schemas.microsoft.com/office/drawing/2014/main" val="756802854"/>
                  </a:ext>
                </a:extLst>
              </a:tr>
              <a:tr h="4185129">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400" b="1" kern="150" dirty="0">
                          <a:effectLst/>
                        </a:rPr>
                        <a:t>OBJECTIFS</a:t>
                      </a:r>
                      <a:r>
                        <a:rPr lang="fr-FR" sz="1400" kern="150" dirty="0">
                          <a:effectLst/>
                        </a:rPr>
                        <a:t>:</a:t>
                      </a:r>
                    </a:p>
                    <a:p>
                      <a:pPr marL="0" marR="0" indent="0" algn="ctr" defTabSz="457200" rtl="0" eaLnBrk="1" fontAlgn="auto" latinLnBrk="0" hangingPunct="1">
                        <a:lnSpc>
                          <a:spcPct val="100000"/>
                        </a:lnSpc>
                        <a:spcBef>
                          <a:spcPts val="0"/>
                        </a:spcBef>
                        <a:spcAft>
                          <a:spcPts val="0"/>
                        </a:spcAft>
                        <a:buClrTx/>
                        <a:buSzTx/>
                        <a:buFontTx/>
                        <a:buNone/>
                        <a:tabLst/>
                        <a:defRPr/>
                      </a:pPr>
                      <a:endParaRPr lang="fr-FR" sz="1400" kern="150" dirty="0">
                        <a:effectLst/>
                      </a:endParaRPr>
                    </a:p>
                    <a:p>
                      <a:pPr marL="0" marR="0" indent="0" algn="ctr" defTabSz="457200" rtl="0" eaLnBrk="1" fontAlgn="auto" latinLnBrk="0" hangingPunct="1">
                        <a:lnSpc>
                          <a:spcPct val="100000"/>
                        </a:lnSpc>
                        <a:spcBef>
                          <a:spcPts val="0"/>
                        </a:spcBef>
                        <a:spcAft>
                          <a:spcPts val="0"/>
                        </a:spcAft>
                        <a:buClrTx/>
                        <a:buSzTx/>
                        <a:buFontTx/>
                        <a:buNone/>
                        <a:tabLst/>
                        <a:defRPr/>
                      </a:pPr>
                      <a:r>
                        <a:rPr lang="fr-FR" sz="1400" kern="150" dirty="0">
                          <a:effectLst/>
                        </a:rPr>
                        <a:t>Apprendre à collaborer, s’adapter à autrui pour porter</a:t>
                      </a:r>
                    </a:p>
                    <a:p>
                      <a:pPr marL="0" marR="0" indent="0" algn="ctr" defTabSz="457200" rtl="0" eaLnBrk="1" fontAlgn="auto" latinLnBrk="0" hangingPunct="1">
                        <a:lnSpc>
                          <a:spcPct val="100000"/>
                        </a:lnSpc>
                        <a:spcBef>
                          <a:spcPts val="0"/>
                        </a:spcBef>
                        <a:spcAft>
                          <a:spcPts val="0"/>
                        </a:spcAft>
                        <a:buClrTx/>
                        <a:buSzTx/>
                        <a:buFontTx/>
                        <a:buNone/>
                        <a:tabLst/>
                        <a:defRPr/>
                      </a:pPr>
                      <a:endParaRPr lang="fr-FR" sz="1400" kern="150" dirty="0">
                        <a:effectLst/>
                      </a:endParaRPr>
                    </a:p>
                    <a:p>
                      <a:pPr marL="0" marR="0" indent="0" algn="ctr" defTabSz="457200" rtl="0" eaLnBrk="1" fontAlgn="auto" latinLnBrk="0" hangingPunct="1">
                        <a:lnSpc>
                          <a:spcPct val="100000"/>
                        </a:lnSpc>
                        <a:spcBef>
                          <a:spcPts val="0"/>
                        </a:spcBef>
                        <a:spcAft>
                          <a:spcPts val="0"/>
                        </a:spcAft>
                        <a:buClrTx/>
                        <a:buSzTx/>
                        <a:buFontTx/>
                        <a:buNone/>
                        <a:tabLst/>
                        <a:defRPr/>
                      </a:pPr>
                      <a:endParaRPr lang="fr-FR" sz="1400" kern="150" dirty="0">
                        <a:effectLst/>
                      </a:endParaRPr>
                    </a:p>
                    <a:p>
                      <a:pPr marL="0" marR="0" indent="0" algn="ctr" defTabSz="457200" rtl="0" eaLnBrk="1" fontAlgn="auto" latinLnBrk="0" hangingPunct="1">
                        <a:lnSpc>
                          <a:spcPct val="100000"/>
                        </a:lnSpc>
                        <a:spcBef>
                          <a:spcPts val="0"/>
                        </a:spcBef>
                        <a:spcAft>
                          <a:spcPts val="0"/>
                        </a:spcAft>
                        <a:buClrTx/>
                        <a:buSzTx/>
                        <a:buFontTx/>
                        <a:buNone/>
                        <a:tabLst/>
                        <a:defRPr/>
                      </a:pPr>
                      <a:endParaRPr lang="fr-FR" sz="1400" kern="150" dirty="0">
                        <a:effectLst/>
                      </a:endParaRPr>
                    </a:p>
                    <a:p>
                      <a:pPr marL="0" marR="0" indent="0" algn="ctr" defTabSz="457200" rtl="0" eaLnBrk="1" fontAlgn="auto" latinLnBrk="0" hangingPunct="1">
                        <a:lnSpc>
                          <a:spcPct val="100000"/>
                        </a:lnSpc>
                        <a:spcBef>
                          <a:spcPts val="0"/>
                        </a:spcBef>
                        <a:spcAft>
                          <a:spcPts val="0"/>
                        </a:spcAft>
                        <a:buClrTx/>
                        <a:buSzTx/>
                        <a:buFontTx/>
                        <a:buNone/>
                        <a:tabLst/>
                        <a:defRPr/>
                      </a:pPr>
                      <a:endParaRPr lang="fr-FR" sz="1400" kern="150" dirty="0">
                        <a:effectLst/>
                      </a:endParaRPr>
                    </a:p>
                    <a:p>
                      <a:pPr marL="0" marR="0" indent="0" algn="ctr" defTabSz="457200" rtl="0" eaLnBrk="1" fontAlgn="auto" latinLnBrk="0" hangingPunct="1">
                        <a:lnSpc>
                          <a:spcPct val="100000"/>
                        </a:lnSpc>
                        <a:spcBef>
                          <a:spcPts val="0"/>
                        </a:spcBef>
                        <a:spcAft>
                          <a:spcPts val="0"/>
                        </a:spcAft>
                        <a:buClrTx/>
                        <a:buSzTx/>
                        <a:buFontTx/>
                        <a:buNone/>
                        <a:tabLst/>
                        <a:defRPr/>
                      </a:pPr>
                      <a:r>
                        <a:rPr lang="fr-FR" sz="1400" kern="150" dirty="0">
                          <a:effectLst/>
                        </a:rPr>
                        <a:t>Tirer ou pousser en coopérant à deux ou  à plusieurs</a:t>
                      </a:r>
                    </a:p>
                    <a:p>
                      <a:pPr algn="ctr"/>
                      <a:r>
                        <a:rPr lang="fr-FR" sz="1400" kern="150" dirty="0">
                          <a:effectLst/>
                        </a:rPr>
                        <a:t> </a:t>
                      </a:r>
                    </a:p>
                    <a:p>
                      <a:pPr algn="ct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r>
                        <a:rPr lang="fr-FR" sz="1400" u="sng" kern="150" dirty="0">
                          <a:effectLst/>
                        </a:rPr>
                        <a:t>But </a:t>
                      </a:r>
                      <a:r>
                        <a:rPr lang="fr-FR" sz="1400" kern="150" dirty="0">
                          <a:effectLst/>
                        </a:rPr>
                        <a:t>: transporter</a:t>
                      </a:r>
                      <a:r>
                        <a:rPr lang="fr-FR" sz="1400" kern="150" baseline="0" dirty="0">
                          <a:effectLst/>
                        </a:rPr>
                        <a:t> des objets du camion à la maison en franchissant les obstacles du parcours</a:t>
                      </a:r>
                    </a:p>
                    <a:p>
                      <a:endParaRPr lang="fr-FR" sz="1400" kern="150" baseline="0" dirty="0">
                        <a:effectLst/>
                      </a:endParaRPr>
                    </a:p>
                    <a:p>
                      <a:r>
                        <a:rPr lang="fr-FR" sz="1400" u="sng" kern="150" dirty="0">
                          <a:effectLst/>
                        </a:rPr>
                        <a:t>Critère de</a:t>
                      </a:r>
                      <a:r>
                        <a:rPr lang="fr-FR" sz="1400" u="sng" kern="150" baseline="0" dirty="0">
                          <a:effectLst/>
                        </a:rPr>
                        <a:t> réussite</a:t>
                      </a:r>
                      <a:r>
                        <a:rPr lang="fr-FR" sz="1400" u="none" kern="150" baseline="0" dirty="0">
                          <a:effectLst/>
                        </a:rPr>
                        <a:t>:</a:t>
                      </a:r>
                    </a:p>
                    <a:p>
                      <a:r>
                        <a:rPr lang="fr-FR" sz="1400" u="none" kern="150" baseline="0" dirty="0">
                          <a:effectLst/>
                        </a:rPr>
                        <a:t> Je réussis à  transporter un objet à la fois grâce à l’aide de mon camarade sans le faire tomber.</a:t>
                      </a:r>
                    </a:p>
                    <a:p>
                      <a:endParaRPr lang="fr-FR" sz="1400" u="none" kern="150" baseline="0" dirty="0">
                        <a:effectLst/>
                      </a:endParaRPr>
                    </a:p>
                    <a:p>
                      <a:r>
                        <a:rPr lang="fr-FR" sz="1400" u="sng" kern="150" baseline="0" dirty="0">
                          <a:effectLst/>
                        </a:rPr>
                        <a:t>Variables</a:t>
                      </a:r>
                      <a:r>
                        <a:rPr lang="fr-FR" sz="1400" u="none" kern="150" baseline="0" dirty="0">
                          <a:effectLst/>
                        </a:rPr>
                        <a:t>: le chemin et les obstacles</a:t>
                      </a:r>
                    </a:p>
                    <a:p>
                      <a:endParaRPr lang="fr-FR" sz="1400" u="none" kern="150" baseline="0" dirty="0">
                        <a:effectLst/>
                      </a:endParaRPr>
                    </a:p>
                    <a:p>
                      <a:endParaRPr lang="fr-FR" sz="1400" u="none" kern="150" baseline="0" dirty="0">
                        <a:effectLst/>
                      </a:endParaRPr>
                    </a:p>
                    <a:p>
                      <a:r>
                        <a:rPr lang="fr-FR" sz="1400" u="sng" kern="150" baseline="0" dirty="0">
                          <a:effectLst/>
                        </a:rPr>
                        <a:t>Bu</a:t>
                      </a:r>
                      <a:r>
                        <a:rPr lang="fr-FR" sz="1400" u="none" kern="150" baseline="0" dirty="0">
                          <a:effectLst/>
                        </a:rPr>
                        <a:t>t: déplacer la statue dans le carton d’un point à un autre le plus efficacement possible.</a:t>
                      </a:r>
                    </a:p>
                    <a:p>
                      <a:endParaRPr lang="fr-FR" sz="1400" u="none" kern="150" baseline="0" dirty="0">
                        <a:effectLst/>
                      </a:endParaRPr>
                    </a:p>
                    <a:p>
                      <a:r>
                        <a:rPr lang="fr-FR" sz="1400" u="sng" kern="150" baseline="0" dirty="0">
                          <a:effectLst/>
                        </a:rPr>
                        <a:t>Critère de réussite</a:t>
                      </a:r>
                      <a:r>
                        <a:rPr lang="fr-FR" sz="1400" u="none" kern="150" baseline="0" dirty="0">
                          <a:effectLst/>
                        </a:rPr>
                        <a:t>: Je réussis à l’aide de mon ou mes camarades à déplacer le carton contenant la statue, jusqu’à la maison</a:t>
                      </a:r>
                    </a:p>
                    <a:p>
                      <a:endParaRPr lang="fr-FR" sz="1400" u="none" kern="150" baseline="0" dirty="0">
                        <a:effectLst/>
                      </a:endParaRPr>
                    </a:p>
                    <a:p>
                      <a:r>
                        <a:rPr lang="fr-FR" sz="1400" u="sng" kern="150" baseline="0" dirty="0">
                          <a:effectLst/>
                        </a:rPr>
                        <a:t>Variables</a:t>
                      </a:r>
                      <a:r>
                        <a:rPr lang="fr-FR" sz="1400" u="none" kern="150" baseline="0" dirty="0">
                          <a:effectLst/>
                        </a:rPr>
                        <a:t>: chemin avec obstacles, plus de statues mais livres, pneus, albums à papier peint</a:t>
                      </a:r>
                      <a:r>
                        <a:rPr lang="fr-FR" sz="1400" u="none" kern="150" baseline="0" dirty="0">
                          <a:solidFill>
                            <a:srgbClr val="000000"/>
                          </a:solidFill>
                          <a:effectLst/>
                          <a:latin typeface="Liberation Serif"/>
                          <a:ea typeface="SimSun" panose="02010600030101010101" pitchFamily="2" charset="-122"/>
                        </a:rPr>
                        <a:t>, …</a:t>
                      </a:r>
                      <a:endParaRPr lang="fr-FR" sz="1400" u="none" kern="150" baseline="0" dirty="0">
                        <a:effectLst/>
                      </a:endParaRPr>
                    </a:p>
                  </a:txBody>
                  <a:tcPr marL="24694" marR="27718" marT="27718" marB="27718"/>
                </a:tc>
                <a:tc>
                  <a:txBody>
                    <a:bodyPr/>
                    <a:lstStyle/>
                    <a:p>
                      <a:pPr marL="0" indent="0">
                        <a:buFontTx/>
                        <a:buNone/>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0" indent="0">
                        <a:buFontTx/>
                        <a:buNone/>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Pour matérialiser les espaces:</a:t>
                      </a:r>
                    </a:p>
                    <a:p>
                      <a:pPr marL="285750" indent="-285750">
                        <a:buFontTx/>
                        <a:buChar char="-"/>
                      </a:pP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Plots</a:t>
                      </a:r>
                    </a:p>
                    <a:p>
                      <a:pPr marL="285750" indent="-285750">
                        <a:buFontTx/>
                        <a:buChar char="-"/>
                      </a:pP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Tapis</a:t>
                      </a:r>
                    </a:p>
                    <a:p>
                      <a:pPr marL="285750" indent="-285750">
                        <a:buFontTx/>
                        <a:buChar char="-"/>
                      </a:pP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Caisses…</a:t>
                      </a:r>
                    </a:p>
                    <a:p>
                      <a:pPr marL="285750" indent="-285750">
                        <a:buFontTx/>
                        <a:buChar char="-"/>
                      </a:pPr>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Différents objets à porter: tapis, banc, gros carton, table ..</a:t>
                      </a:r>
                    </a:p>
                    <a:p>
                      <a:pPr marL="285750" indent="-285750">
                        <a:buFontTx/>
                        <a:buChar char="-"/>
                      </a:pP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Pour le chemin: haies basses, gros tapis, poteaux et rubalise ou élastique ou perche</a:t>
                      </a:r>
                    </a:p>
                    <a:p>
                      <a:pPr marL="285750" indent="-285750">
                        <a:buFontTx/>
                        <a:buChar char="-"/>
                      </a:pPr>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pPr marL="0" indent="0">
                        <a:buFontTx/>
                        <a:buNone/>
                      </a:pP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 Grandes caisses ou cartons solides sans corde et avec deux cordes</a:t>
                      </a:r>
                    </a:p>
                    <a:p>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fr-FR" sz="1400" kern="150" dirty="0">
                          <a:solidFill>
                            <a:srgbClr val="000000"/>
                          </a:solidFill>
                          <a:effectLst/>
                          <a:latin typeface="Liberation Serif"/>
                          <a:ea typeface="SimSun" panose="02010600030101010101" pitchFamily="2" charset="-122"/>
                          <a:cs typeface="Mangal" panose="02040503050203030202" pitchFamily="18" charset="0"/>
                          <a:hlinkClick r:id="rId2" action="ppaction://hlinksldjump"/>
                        </a:rPr>
                        <a:t>&lt;</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extLst>
                  <a:ext uri="{0D108BD9-81ED-4DB2-BD59-A6C34878D82A}">
                    <a16:rowId xmlns:a16="http://schemas.microsoft.com/office/drawing/2014/main" val="3333183481"/>
                  </a:ext>
                </a:extLst>
              </a:tr>
            </a:tbl>
          </a:graphicData>
        </a:graphic>
      </p:graphicFrame>
      <p:pic>
        <p:nvPicPr>
          <p:cNvPr id="5" name="Imag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99083" y="1550958"/>
            <a:ext cx="1033191" cy="910300"/>
          </a:xfrm>
          <a:prstGeom prst="rect">
            <a:avLst/>
          </a:prstGeom>
        </p:spPr>
      </p:pic>
      <p:pic>
        <p:nvPicPr>
          <p:cNvPr id="3" name="Image 2"/>
          <p:cNvPicPr>
            <a:picLocks noChangeAspect="1"/>
          </p:cNvPicPr>
          <p:nvPr/>
        </p:nvPicPr>
        <p:blipFill>
          <a:blip r:embed="rId4"/>
          <a:stretch>
            <a:fillRect/>
          </a:stretch>
        </p:blipFill>
        <p:spPr>
          <a:xfrm>
            <a:off x="10321496" y="1236343"/>
            <a:ext cx="863887" cy="1224915"/>
          </a:xfrm>
          <a:prstGeom prst="rect">
            <a:avLst/>
          </a:prstGeom>
        </p:spPr>
      </p:pic>
      <p:pic>
        <p:nvPicPr>
          <p:cNvPr id="7" name="Image 6"/>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rot="5400000">
            <a:off x="6789150" y="2624040"/>
            <a:ext cx="2057940" cy="1502228"/>
          </a:xfrm>
          <a:prstGeom prst="rect">
            <a:avLst/>
          </a:prstGeom>
        </p:spPr>
      </p:pic>
      <p:pic>
        <p:nvPicPr>
          <p:cNvPr id="8" name="Image 7"/>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rot="5400000">
            <a:off x="6801618" y="4851704"/>
            <a:ext cx="2029238" cy="1498465"/>
          </a:xfrm>
          <a:prstGeom prst="rect">
            <a:avLst/>
          </a:prstGeom>
        </p:spPr>
      </p:pic>
    </p:spTree>
    <p:extLst>
      <p:ext uri="{BB962C8B-B14F-4D97-AF65-F5344CB8AC3E}">
        <p14:creationId xmlns:p14="http://schemas.microsoft.com/office/powerpoint/2010/main" val="102568131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6BD8CD2F-B4A7-B745-AD46-F90226B84A05}"/>
              </a:ext>
            </a:extLst>
          </p:cNvPr>
          <p:cNvGraphicFramePr>
            <a:graphicFrameLocks noGrp="1"/>
          </p:cNvGraphicFramePr>
          <p:nvPr>
            <p:ph idx="1"/>
            <p:extLst>
              <p:ext uri="{D42A27DB-BD31-4B8C-83A1-F6EECF244321}">
                <p14:modId xmlns:p14="http://schemas.microsoft.com/office/powerpoint/2010/main" val="967516798"/>
              </p:ext>
            </p:extLst>
          </p:nvPr>
        </p:nvGraphicFramePr>
        <p:xfrm>
          <a:off x="345688" y="174630"/>
          <a:ext cx="11195824" cy="895749"/>
        </p:xfrm>
        <a:graphic>
          <a:graphicData uri="http://schemas.openxmlformats.org/drawingml/2006/table">
            <a:tbl>
              <a:tblPr>
                <a:tableStyleId>{5C22544A-7EE6-4342-B048-85BDC9FD1C3A}</a:tableStyleId>
              </a:tblPr>
              <a:tblGrid>
                <a:gridCol w="11195824">
                  <a:extLst>
                    <a:ext uri="{9D8B030D-6E8A-4147-A177-3AD203B41FA5}">
                      <a16:colId xmlns:a16="http://schemas.microsoft.com/office/drawing/2014/main" val="3664961934"/>
                    </a:ext>
                  </a:extLst>
                </a:gridCol>
              </a:tblGrid>
              <a:tr h="338219">
                <a:tc>
                  <a:txBody>
                    <a:bodyPr/>
                    <a:lstStyle/>
                    <a:p>
                      <a:pPr algn="ctr"/>
                      <a:r>
                        <a:rPr lang="fr-FR" sz="1600" kern="150" dirty="0">
                          <a:effectLst/>
                        </a:rPr>
                        <a:t>Étape 2 ( autour de 3 /4 ans)</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31115" marR="34925" marT="34925" marB="34925">
                    <a:solidFill>
                      <a:schemeClr val="accent5">
                        <a:lumMod val="60000"/>
                        <a:lumOff val="40000"/>
                      </a:schemeClr>
                    </a:solidFill>
                  </a:tcPr>
                </a:tc>
                <a:extLst>
                  <a:ext uri="{0D108BD9-81ED-4DB2-BD59-A6C34878D82A}">
                    <a16:rowId xmlns:a16="http://schemas.microsoft.com/office/drawing/2014/main" val="418646303"/>
                  </a:ext>
                </a:extLst>
              </a:tr>
              <a:tr h="0">
                <a:tc>
                  <a:txBody>
                    <a:bodyPr/>
                    <a:lstStyle/>
                    <a:p>
                      <a:pPr algn="ctr"/>
                      <a:r>
                        <a:rPr lang="fr-FR" sz="1600" b="1" kern="150" dirty="0">
                          <a:effectLst/>
                        </a:rPr>
                        <a:t>Situations pour</a:t>
                      </a:r>
                      <a:r>
                        <a:rPr lang="fr-FR" sz="1600" b="1" kern="150" baseline="0" dirty="0">
                          <a:effectLst/>
                        </a:rPr>
                        <a:t> explorer/ affiner </a:t>
                      </a:r>
                      <a:r>
                        <a:rPr lang="fr-FR" sz="1600" b="1" kern="150" dirty="0">
                          <a:effectLst/>
                        </a:rPr>
                        <a:t> </a:t>
                      </a:r>
                      <a:r>
                        <a:rPr lang="fr-FR" sz="1600" kern="150" dirty="0">
                          <a:effectLst/>
                        </a:rPr>
                        <a:t>: la</a:t>
                      </a:r>
                      <a:r>
                        <a:rPr lang="fr-FR" sz="1600" kern="150" baseline="0" dirty="0">
                          <a:effectLst/>
                        </a:rPr>
                        <a:t> situation de référence</a:t>
                      </a:r>
                      <a:endParaRPr lang="fr-FR" sz="1600" kern="150" dirty="0">
                        <a:effectLst/>
                      </a:endParaRPr>
                    </a:p>
                    <a:p>
                      <a:pPr algn="ctr"/>
                      <a:r>
                        <a:rPr lang="fr-FR" sz="1600" u="sng" kern="150" dirty="0">
                          <a:effectLst/>
                        </a:rPr>
                        <a:t>Objectif pour l’enseignant</a:t>
                      </a:r>
                      <a:r>
                        <a:rPr lang="fr-FR" sz="1600" kern="150" dirty="0">
                          <a:effectLst/>
                        </a:rPr>
                        <a:t>: </a:t>
                      </a:r>
                      <a:r>
                        <a:rPr lang="fr-FR" sz="1600" kern="150" baseline="0" dirty="0">
                          <a:effectLst/>
                        </a:rPr>
                        <a:t> observer les comportements élèves pour organiser les séances de structuration</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31115" marR="34925" marT="34925" marB="34925"/>
                </a:tc>
                <a:extLst>
                  <a:ext uri="{0D108BD9-81ED-4DB2-BD59-A6C34878D82A}">
                    <a16:rowId xmlns:a16="http://schemas.microsoft.com/office/drawing/2014/main" val="1883856064"/>
                  </a:ext>
                </a:extLst>
              </a:tr>
            </a:tbl>
          </a:graphicData>
        </a:graphic>
      </p:graphicFrame>
      <p:graphicFrame>
        <p:nvGraphicFramePr>
          <p:cNvPr id="6" name="Tableau 5">
            <a:extLst>
              <a:ext uri="{FF2B5EF4-FFF2-40B4-BE49-F238E27FC236}">
                <a16:creationId xmlns:a16="http://schemas.microsoft.com/office/drawing/2014/main" id="{79CF1EBC-96ED-6049-89E7-2E82C5F02894}"/>
              </a:ext>
            </a:extLst>
          </p:cNvPr>
          <p:cNvGraphicFramePr>
            <a:graphicFrameLocks noGrp="1"/>
          </p:cNvGraphicFramePr>
          <p:nvPr>
            <p:extLst>
              <p:ext uri="{D42A27DB-BD31-4B8C-83A1-F6EECF244321}">
                <p14:modId xmlns:p14="http://schemas.microsoft.com/office/powerpoint/2010/main" val="4042484318"/>
              </p:ext>
            </p:extLst>
          </p:nvPr>
        </p:nvGraphicFramePr>
        <p:xfrm>
          <a:off x="345688" y="1070380"/>
          <a:ext cx="11128918" cy="5626629"/>
        </p:xfrm>
        <a:graphic>
          <a:graphicData uri="http://schemas.openxmlformats.org/drawingml/2006/table">
            <a:tbl>
              <a:tblPr>
                <a:tableStyleId>{5C22544A-7EE6-4342-B048-85BDC9FD1C3A}</a:tableStyleId>
              </a:tblPr>
              <a:tblGrid>
                <a:gridCol w="2140665">
                  <a:extLst>
                    <a:ext uri="{9D8B030D-6E8A-4147-A177-3AD203B41FA5}">
                      <a16:colId xmlns:a16="http://schemas.microsoft.com/office/drawing/2014/main" val="1892718210"/>
                    </a:ext>
                  </a:extLst>
                </a:gridCol>
                <a:gridCol w="4338193">
                  <a:extLst>
                    <a:ext uri="{9D8B030D-6E8A-4147-A177-3AD203B41FA5}">
                      <a16:colId xmlns:a16="http://schemas.microsoft.com/office/drawing/2014/main" val="3634728219"/>
                    </a:ext>
                  </a:extLst>
                </a:gridCol>
                <a:gridCol w="2074127">
                  <a:extLst>
                    <a:ext uri="{9D8B030D-6E8A-4147-A177-3AD203B41FA5}">
                      <a16:colId xmlns:a16="http://schemas.microsoft.com/office/drawing/2014/main" val="1609241353"/>
                    </a:ext>
                  </a:extLst>
                </a:gridCol>
                <a:gridCol w="2575933">
                  <a:extLst>
                    <a:ext uri="{9D8B030D-6E8A-4147-A177-3AD203B41FA5}">
                      <a16:colId xmlns:a16="http://schemas.microsoft.com/office/drawing/2014/main" val="538889049"/>
                    </a:ext>
                  </a:extLst>
                </a:gridCol>
              </a:tblGrid>
              <a:tr h="458354">
                <a:tc>
                  <a:txBody>
                    <a:bodyPr/>
                    <a:lstStyle/>
                    <a:p>
                      <a:pPr algn="ctr"/>
                      <a:r>
                        <a:rPr lang="fr-FR" sz="1400" kern="150" dirty="0">
                          <a:effectLst/>
                          <a:latin typeface="+mn-lt"/>
                        </a:rPr>
                        <a:t>LA</a:t>
                      </a:r>
                      <a:r>
                        <a:rPr lang="fr-FR" sz="1400" kern="150" baseline="0" dirty="0">
                          <a:effectLst/>
                          <a:latin typeface="+mn-lt"/>
                        </a:rPr>
                        <a:t> SITUATION</a:t>
                      </a:r>
                      <a:r>
                        <a:rPr lang="fr-FR" sz="1400" kern="150" dirty="0">
                          <a:effectLst/>
                          <a:latin typeface="+mn-lt"/>
                        </a:rPr>
                        <a:t> </a:t>
                      </a:r>
                    </a:p>
                    <a:p>
                      <a:pPr algn="ctr"/>
                      <a:r>
                        <a:rPr lang="fr-FR" sz="1400" kern="150" dirty="0">
                          <a:effectLst/>
                          <a:latin typeface="+mn-lt"/>
                        </a:rPr>
                        <a:t> </a:t>
                      </a:r>
                    </a:p>
                  </a:txBody>
                  <a:tcPr marL="24694" marR="27718" marT="27718" marB="27718">
                    <a:solidFill>
                      <a:schemeClr val="accent5">
                        <a:lumMod val="60000"/>
                        <a:lumOff val="40000"/>
                      </a:schemeClr>
                    </a:solidFill>
                  </a:tcPr>
                </a:tc>
                <a:tc>
                  <a:txBody>
                    <a:bodyPr/>
                    <a:lstStyle/>
                    <a:p>
                      <a:r>
                        <a:rPr lang="fr-FR" sz="1400" u="none" kern="150" dirty="0">
                          <a:solidFill>
                            <a:srgbClr val="000000"/>
                          </a:solidFill>
                          <a:effectLst/>
                          <a:latin typeface="+mn-lt"/>
                          <a:ea typeface="SimSun" panose="02010600030101010101" pitchFamily="2" charset="-122"/>
                          <a:cs typeface="Mangal" panose="02040503050203030202" pitchFamily="18" charset="0"/>
                        </a:rPr>
                        <a:t>REPERES</a:t>
                      </a:r>
                    </a:p>
                  </a:txBody>
                  <a:tcPr marL="24694" marR="27718" marT="27718" marB="27718">
                    <a:solidFill>
                      <a:schemeClr val="accent5">
                        <a:lumMod val="60000"/>
                        <a:lumOff val="40000"/>
                      </a:schemeClr>
                    </a:solidFill>
                  </a:tcPr>
                </a:tc>
                <a:tc>
                  <a:txBody>
                    <a:bodyPr/>
                    <a:lstStyle/>
                    <a:p>
                      <a:r>
                        <a:rPr lang="fr-FR" sz="1400" kern="150" dirty="0">
                          <a:solidFill>
                            <a:srgbClr val="000000"/>
                          </a:solidFill>
                          <a:effectLst/>
                          <a:latin typeface="+mn-lt"/>
                          <a:ea typeface="SimSun" panose="02010600030101010101" pitchFamily="2" charset="-122"/>
                          <a:cs typeface="Mangal" panose="02040503050203030202" pitchFamily="18" charset="0"/>
                        </a:rPr>
                        <a:t>DISPOSITIF</a:t>
                      </a:r>
                    </a:p>
                  </a:txBody>
                  <a:tcPr marL="24694" marR="27718" marT="27718" marB="27718">
                    <a:solidFill>
                      <a:schemeClr val="accent5">
                        <a:lumMod val="60000"/>
                        <a:lumOff val="40000"/>
                      </a:schemeClr>
                    </a:solidFill>
                  </a:tcPr>
                </a:tc>
                <a:tc>
                  <a:txBody>
                    <a:bodyPr/>
                    <a:lstStyle/>
                    <a:p>
                      <a:r>
                        <a:rPr lang="fr-FR" sz="1400" kern="150" dirty="0">
                          <a:solidFill>
                            <a:srgbClr val="000000"/>
                          </a:solidFill>
                          <a:effectLst/>
                          <a:latin typeface="+mn-lt"/>
                          <a:ea typeface="SimSun" panose="02010600030101010101" pitchFamily="2" charset="-122"/>
                          <a:cs typeface="Mangal" panose="02040503050203030202" pitchFamily="18" charset="0"/>
                        </a:rPr>
                        <a:t>MATERIEL</a:t>
                      </a:r>
                    </a:p>
                  </a:txBody>
                  <a:tcPr marL="24694" marR="27718" marT="27718" marB="27718">
                    <a:solidFill>
                      <a:schemeClr val="accent5">
                        <a:lumMod val="60000"/>
                        <a:lumOff val="40000"/>
                      </a:schemeClr>
                    </a:solidFill>
                  </a:tcPr>
                </a:tc>
                <a:extLst>
                  <a:ext uri="{0D108BD9-81ED-4DB2-BD59-A6C34878D82A}">
                    <a16:rowId xmlns:a16="http://schemas.microsoft.com/office/drawing/2014/main" val="949753527"/>
                  </a:ext>
                </a:extLst>
              </a:tr>
              <a:tr h="1472492">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800" b="1" kern="150" dirty="0">
                          <a:effectLst/>
                        </a:rPr>
                        <a:t>Dehors les dormeurs !</a:t>
                      </a:r>
                    </a:p>
                  </a:txBody>
                  <a:tcPr marL="24694" marR="27718" marT="27718" marB="27718"/>
                </a:tc>
                <a:tc>
                  <a:txBody>
                    <a:bodyPr/>
                    <a:lstStyle/>
                    <a:p>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 A partir de l’histoire:</a:t>
                      </a:r>
                    </a:p>
                    <a:p>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 « Dors bien, Ours brun » chez Milan ou </a:t>
                      </a:r>
                    </a:p>
                    <a:p>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  Ours veut faire la sieste », les élèves imaginent un endroit comme une grotte pour que l’ours soit tranquille et ce sont les chasseurs qui le sortent de sa tanière ou</a:t>
                      </a:r>
                    </a:p>
                    <a:p>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  Tu ne dors pas petit ours ? » qui aborde la peur du noir également et les ours qui dorment dans des grottes.</a:t>
                      </a:r>
                    </a:p>
                  </a:txBody>
                  <a:tcPr marL="24694" marR="27718" marT="27718" marB="27718"/>
                </a:tc>
                <a:tc>
                  <a:txBody>
                    <a:bodyPr/>
                    <a:lstStyle/>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endParaRPr lang="fr-FR" sz="1400" u="sng"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extLst>
                  <a:ext uri="{0D108BD9-81ED-4DB2-BD59-A6C34878D82A}">
                    <a16:rowId xmlns:a16="http://schemas.microsoft.com/office/drawing/2014/main" val="756802854"/>
                  </a:ext>
                </a:extLst>
              </a:tr>
              <a:tr h="3595517">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400" b="1" kern="150" dirty="0">
                          <a:effectLst/>
                        </a:rPr>
                        <a:t>OBJECTIF</a:t>
                      </a:r>
                      <a:r>
                        <a:rPr lang="fr-FR" sz="1400" kern="150" dirty="0">
                          <a:effectLst/>
                        </a:rPr>
                        <a:t>:</a:t>
                      </a:r>
                    </a:p>
                    <a:p>
                      <a:pPr marL="0" marR="0" indent="0" algn="ctr" defTabSz="457200" rtl="0" eaLnBrk="1" fontAlgn="auto" latinLnBrk="0" hangingPunct="1">
                        <a:lnSpc>
                          <a:spcPct val="100000"/>
                        </a:lnSpc>
                        <a:spcBef>
                          <a:spcPts val="0"/>
                        </a:spcBef>
                        <a:spcAft>
                          <a:spcPts val="0"/>
                        </a:spcAft>
                        <a:buClrTx/>
                        <a:buSzTx/>
                        <a:buFontTx/>
                        <a:buNone/>
                        <a:tabLst/>
                        <a:defRPr/>
                      </a:pPr>
                      <a:endParaRPr lang="fr-FR" sz="1400" kern="150" dirty="0">
                        <a:effectLst/>
                      </a:endParaRPr>
                    </a:p>
                    <a:p>
                      <a:pPr marL="0" marR="0" indent="0" algn="ctr" defTabSz="457200" rtl="0" eaLnBrk="1" fontAlgn="auto" latinLnBrk="0" hangingPunct="1">
                        <a:lnSpc>
                          <a:spcPct val="100000"/>
                        </a:lnSpc>
                        <a:spcBef>
                          <a:spcPts val="0"/>
                        </a:spcBef>
                        <a:spcAft>
                          <a:spcPts val="0"/>
                        </a:spcAft>
                        <a:buClrTx/>
                        <a:buSzTx/>
                        <a:buFontTx/>
                        <a:buNone/>
                        <a:tabLst/>
                        <a:defRPr/>
                      </a:pPr>
                      <a:r>
                        <a:rPr lang="fr-FR" sz="1400" kern="150" dirty="0">
                          <a:effectLst/>
                        </a:rPr>
                        <a:t>Collaborer</a:t>
                      </a:r>
                      <a:r>
                        <a:rPr lang="fr-FR" sz="1400" kern="150" baseline="0" dirty="0">
                          <a:effectLst/>
                        </a:rPr>
                        <a:t> pour déplacer un partenaire en utilisant les actions de porter, tirer, pousser</a:t>
                      </a:r>
                      <a:endParaRPr lang="fr-FR" sz="1400" kern="150" dirty="0">
                        <a:effectLst/>
                      </a:endParaRPr>
                    </a:p>
                    <a:p>
                      <a:pPr marL="0" marR="0" indent="0" algn="ctr" defTabSz="457200" rtl="0" eaLnBrk="1" fontAlgn="auto" latinLnBrk="0" hangingPunct="1">
                        <a:lnSpc>
                          <a:spcPct val="100000"/>
                        </a:lnSpc>
                        <a:spcBef>
                          <a:spcPts val="0"/>
                        </a:spcBef>
                        <a:spcAft>
                          <a:spcPts val="0"/>
                        </a:spcAft>
                        <a:buClrTx/>
                        <a:buSzTx/>
                        <a:buFontTx/>
                        <a:buNone/>
                        <a:tabLst/>
                        <a:defRPr/>
                      </a:pPr>
                      <a:endParaRPr lang="fr-FR" sz="1400" kern="150" dirty="0">
                        <a:effectLst/>
                      </a:endParaRPr>
                    </a:p>
                    <a:p>
                      <a:pPr marL="0" marR="0" indent="0" algn="ctr" defTabSz="457200" rtl="0" eaLnBrk="1" fontAlgn="auto" latinLnBrk="0" hangingPunct="1">
                        <a:lnSpc>
                          <a:spcPct val="100000"/>
                        </a:lnSpc>
                        <a:spcBef>
                          <a:spcPts val="0"/>
                        </a:spcBef>
                        <a:spcAft>
                          <a:spcPts val="0"/>
                        </a:spcAft>
                        <a:buClrTx/>
                        <a:buSzTx/>
                        <a:buFontTx/>
                        <a:buNone/>
                        <a:tabLst/>
                        <a:defRPr/>
                      </a:pPr>
                      <a:endParaRPr lang="fr-FR" sz="1400" kern="150" dirty="0">
                        <a:effectLst/>
                      </a:endParaRPr>
                    </a:p>
                    <a:p>
                      <a:pPr marL="0" marR="0" indent="0" algn="ctr" defTabSz="457200" rtl="0" eaLnBrk="1" fontAlgn="auto" latinLnBrk="0" hangingPunct="1">
                        <a:lnSpc>
                          <a:spcPct val="100000"/>
                        </a:lnSpc>
                        <a:spcBef>
                          <a:spcPts val="0"/>
                        </a:spcBef>
                        <a:spcAft>
                          <a:spcPts val="0"/>
                        </a:spcAft>
                        <a:buClrTx/>
                        <a:buSzTx/>
                        <a:buFontTx/>
                        <a:buNone/>
                        <a:tabLst/>
                        <a:defRPr/>
                      </a:pPr>
                      <a:endParaRPr lang="fr-FR" sz="1400" kern="150" dirty="0">
                        <a:effectLst/>
                      </a:endParaRPr>
                    </a:p>
                    <a:p>
                      <a:pPr marL="0" marR="0" indent="0" algn="ctr" defTabSz="457200" rtl="0" eaLnBrk="1" fontAlgn="auto" latinLnBrk="0" hangingPunct="1">
                        <a:lnSpc>
                          <a:spcPct val="100000"/>
                        </a:lnSpc>
                        <a:spcBef>
                          <a:spcPts val="0"/>
                        </a:spcBef>
                        <a:spcAft>
                          <a:spcPts val="0"/>
                        </a:spcAft>
                        <a:buClrTx/>
                        <a:buSzTx/>
                        <a:buFontTx/>
                        <a:buNone/>
                        <a:tabLst/>
                        <a:defRPr/>
                      </a:pPr>
                      <a:endParaRPr lang="fr-FR" sz="1400" kern="150" dirty="0">
                        <a:effectLst/>
                      </a:endParaRPr>
                    </a:p>
                    <a:p>
                      <a:pPr marL="0" marR="0" indent="0" algn="ctr" defTabSz="457200" rtl="0" eaLnBrk="1" fontAlgn="auto" latinLnBrk="0" hangingPunct="1">
                        <a:lnSpc>
                          <a:spcPct val="100000"/>
                        </a:lnSpc>
                        <a:spcBef>
                          <a:spcPts val="0"/>
                        </a:spcBef>
                        <a:spcAft>
                          <a:spcPts val="0"/>
                        </a:spcAft>
                        <a:buClrTx/>
                        <a:buSzTx/>
                        <a:buFontTx/>
                        <a:buNone/>
                        <a:tabLst/>
                        <a:defRPr/>
                      </a:pPr>
                      <a:endParaRPr lang="fr-FR" sz="1400" kern="150" dirty="0">
                        <a:effectLst/>
                      </a:endParaRPr>
                    </a:p>
                    <a:p>
                      <a:pPr algn="ctr"/>
                      <a:r>
                        <a:rPr lang="fr-FR" sz="1400" kern="150" dirty="0">
                          <a:effectLst/>
                        </a:rPr>
                        <a:t> </a:t>
                      </a:r>
                    </a:p>
                    <a:p>
                      <a:pPr algn="ct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endParaRPr lang="fr-FR" sz="1400" u="sng" kern="150" dirty="0">
                        <a:effectLst/>
                      </a:endParaRPr>
                    </a:p>
                    <a:p>
                      <a:endParaRPr lang="fr-FR" sz="1400" u="sng" kern="150" dirty="0">
                        <a:effectLst/>
                      </a:endParaRPr>
                    </a:p>
                    <a:p>
                      <a:r>
                        <a:rPr lang="fr-FR" sz="1400" u="sng" kern="150" dirty="0">
                          <a:effectLst/>
                        </a:rPr>
                        <a:t>But </a:t>
                      </a:r>
                      <a:r>
                        <a:rPr lang="fr-FR" sz="1400" kern="150" dirty="0">
                          <a:effectLst/>
                        </a:rPr>
                        <a:t>:</a:t>
                      </a:r>
                      <a:r>
                        <a:rPr lang="fr-FR" sz="1400" kern="150" baseline="0" dirty="0">
                          <a:effectLst/>
                        </a:rPr>
                        <a:t> sortir les ours endormis de leur tanière</a:t>
                      </a:r>
                    </a:p>
                    <a:p>
                      <a:endParaRPr lang="fr-FR" sz="1400" u="none" kern="150" baseline="0" dirty="0">
                        <a:effectLst/>
                      </a:endParaRPr>
                    </a:p>
                    <a:p>
                      <a:r>
                        <a:rPr lang="fr-FR" sz="1400" u="sng" kern="150" baseline="0" dirty="0">
                          <a:effectLst/>
                        </a:rPr>
                        <a:t>Critère de réussite</a:t>
                      </a:r>
                      <a:r>
                        <a:rPr lang="fr-FR" sz="1400" u="none" kern="150" baseline="0" dirty="0">
                          <a:effectLst/>
                        </a:rPr>
                        <a:t>: je réussis à sortir un ours de la tanière avec l’aide d’un camarade.</a:t>
                      </a:r>
                    </a:p>
                    <a:p>
                      <a:endParaRPr lang="fr-FR" sz="1400" u="none" kern="150" baseline="0" dirty="0">
                        <a:effectLst/>
                      </a:endParaRPr>
                    </a:p>
                    <a:p>
                      <a:endParaRPr lang="fr-FR" sz="1400" u="none" kern="150" baseline="0" dirty="0">
                        <a:effectLst/>
                      </a:endParaRPr>
                    </a:p>
                    <a:p>
                      <a:r>
                        <a:rPr lang="fr-FR" sz="1400" u="sng" kern="150" baseline="0" dirty="0">
                          <a:effectLst/>
                        </a:rPr>
                        <a:t>Conduites observables</a:t>
                      </a:r>
                      <a:r>
                        <a:rPr lang="fr-FR" sz="1400" u="none" kern="150" baseline="0" dirty="0">
                          <a:effectLst/>
                        </a:rPr>
                        <a:t>:</a:t>
                      </a:r>
                    </a:p>
                    <a:p>
                      <a:r>
                        <a:rPr lang="fr-FR" sz="1400" u="none" kern="150" baseline="0" dirty="0" err="1">
                          <a:effectLst/>
                        </a:rPr>
                        <a:t>Niv</a:t>
                      </a:r>
                      <a:r>
                        <a:rPr lang="fr-FR" sz="1400" u="none" kern="150" baseline="0" dirty="0">
                          <a:effectLst/>
                        </a:rPr>
                        <a:t> 1: refuse de saisir, prendre, de collaborer</a:t>
                      </a:r>
                    </a:p>
                    <a:p>
                      <a:r>
                        <a:rPr lang="fr-FR" sz="1400" u="none" kern="150" baseline="0" dirty="0" err="1">
                          <a:effectLst/>
                        </a:rPr>
                        <a:t>Niv</a:t>
                      </a:r>
                      <a:r>
                        <a:rPr lang="fr-FR" sz="1400" u="none" kern="150" baseline="0" dirty="0">
                          <a:effectLst/>
                        </a:rPr>
                        <a:t> 2: accepte l’aide mais ne communique pas, actions inefficaces</a:t>
                      </a:r>
                    </a:p>
                    <a:p>
                      <a:r>
                        <a:rPr lang="fr-FR" sz="1400" u="none" kern="150" baseline="0" dirty="0" err="1">
                          <a:effectLst/>
                        </a:rPr>
                        <a:t>Niv</a:t>
                      </a:r>
                      <a:r>
                        <a:rPr lang="fr-FR" sz="1400" u="none" kern="150" baseline="0" dirty="0">
                          <a:effectLst/>
                        </a:rPr>
                        <a:t> 3: montre une intention de coopération en échangeant et explore les actions de tirer, pousser, porter</a:t>
                      </a:r>
                    </a:p>
                  </a:txBody>
                  <a:tcPr marL="24694" marR="27718" marT="27718" marB="27718"/>
                </a:tc>
                <a:tc>
                  <a:txBody>
                    <a:bodyPr/>
                    <a:lstStyle/>
                    <a:p>
                      <a:pPr marL="0" indent="0">
                        <a:buFontTx/>
                        <a:buNone/>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0" indent="0">
                        <a:buFontTx/>
                        <a:buNone/>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Pour matérialiser les espaces:</a:t>
                      </a:r>
                    </a:p>
                    <a:p>
                      <a:pPr marL="285750" indent="-285750">
                        <a:buFontTx/>
                        <a:buChar char="-"/>
                      </a:pP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Plots</a:t>
                      </a:r>
                    </a:p>
                    <a:p>
                      <a:pPr marL="285750" indent="-285750">
                        <a:buFontTx/>
                        <a:buChar char="-"/>
                      </a:pP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Tapis d’une couleur  pour la tanière, tapis d’une autre couleur pour symboliser l’extérieur de la tanière ou autre repère visuel</a:t>
                      </a:r>
                    </a:p>
                    <a:p>
                      <a:pPr marL="285750" indent="-285750">
                        <a:buFontTx/>
                        <a:buChar char="-"/>
                      </a:pPr>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pPr marL="0" indent="0">
                        <a:buFontTx/>
                        <a:buNone/>
                      </a:pP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Pour identifier les ours:</a:t>
                      </a:r>
                    </a:p>
                    <a:p>
                      <a:pPr marL="285750" indent="-285750">
                        <a:buFontTx/>
                        <a:buChar char="-"/>
                      </a:pP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Dossard</a:t>
                      </a:r>
                    </a:p>
                    <a:p>
                      <a:pPr marL="285750" indent="-285750">
                        <a:buFontTx/>
                        <a:buChar char="-"/>
                      </a:pP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Foulard pour la queue</a:t>
                      </a:r>
                    </a:p>
                    <a:p>
                      <a:pPr marL="285750" indent="-285750">
                        <a:buFontTx/>
                        <a:buChar char="-"/>
                      </a:pP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Ou tout autre signe distinctif</a:t>
                      </a:r>
                    </a:p>
                    <a:p>
                      <a:pPr marL="285750" indent="-285750">
                        <a:buFontTx/>
                        <a:buChar char="-"/>
                      </a:pPr>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pPr marL="0" indent="0">
                        <a:buFontTx/>
                        <a:buNone/>
                      </a:pP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Prévoir la grille d’observations</a:t>
                      </a:r>
                    </a:p>
                    <a:p>
                      <a:pPr marL="0" marR="0" indent="0" algn="l" defTabSz="457200" rtl="0" eaLnBrk="1" fontAlgn="auto" latinLnBrk="0" hangingPunct="1">
                        <a:lnSpc>
                          <a:spcPct val="100000"/>
                        </a:lnSpc>
                        <a:spcBef>
                          <a:spcPts val="0"/>
                        </a:spcBef>
                        <a:spcAft>
                          <a:spcPts val="0"/>
                        </a:spcAft>
                        <a:buClrTx/>
                        <a:buSzTx/>
                        <a:buFontTx/>
                        <a:buNone/>
                        <a:tabLst/>
                        <a:defRPr/>
                      </a:pPr>
                      <a:r>
                        <a:rPr lang="fr-FR" sz="1400" kern="150" dirty="0">
                          <a:solidFill>
                            <a:srgbClr val="000000"/>
                          </a:solidFill>
                          <a:effectLst/>
                          <a:latin typeface="Liberation Serif"/>
                          <a:ea typeface="SimSun" panose="02010600030101010101" pitchFamily="2" charset="-122"/>
                          <a:cs typeface="Mangal" panose="02040503050203030202" pitchFamily="18" charset="0"/>
                          <a:hlinkClick r:id="rId2" action="ppaction://hlinksldjump"/>
                        </a:rPr>
                        <a:t>&lt;</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extLst>
                  <a:ext uri="{0D108BD9-81ED-4DB2-BD59-A6C34878D82A}">
                    <a16:rowId xmlns:a16="http://schemas.microsoft.com/office/drawing/2014/main" val="3333183481"/>
                  </a:ext>
                </a:extLst>
              </a:tr>
            </a:tbl>
          </a:graphicData>
        </a:graphic>
      </p:graphicFrame>
      <p:pic>
        <p:nvPicPr>
          <p:cNvPr id="2" name="Imag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56448" y="1693084"/>
            <a:ext cx="1259125" cy="1164454"/>
          </a:xfrm>
          <a:prstGeom prst="rect">
            <a:avLst/>
          </a:prstGeom>
        </p:spPr>
      </p:pic>
      <p:pic>
        <p:nvPicPr>
          <p:cNvPr id="9" name="Image 8"/>
          <p:cNvPicPr>
            <a:picLocks noChangeAspect="1"/>
          </p:cNvPicPr>
          <p:nvPr/>
        </p:nvPicPr>
        <p:blipFill>
          <a:blip r:embed="rId4"/>
          <a:stretch>
            <a:fillRect/>
          </a:stretch>
        </p:blipFill>
        <p:spPr>
          <a:xfrm>
            <a:off x="8355620" y="1693084"/>
            <a:ext cx="1431015" cy="1164454"/>
          </a:xfrm>
          <a:prstGeom prst="rect">
            <a:avLst/>
          </a:prstGeom>
        </p:spPr>
      </p:pic>
      <p:pic>
        <p:nvPicPr>
          <p:cNvPr id="10" name="Image 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926682" y="1646101"/>
            <a:ext cx="1052077" cy="1319168"/>
          </a:xfrm>
          <a:prstGeom prst="rect">
            <a:avLst/>
          </a:prstGeom>
        </p:spPr>
      </p:pic>
    </p:spTree>
    <p:extLst>
      <p:ext uri="{BB962C8B-B14F-4D97-AF65-F5344CB8AC3E}">
        <p14:creationId xmlns:p14="http://schemas.microsoft.com/office/powerpoint/2010/main" val="116647121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6BD8CD2F-B4A7-B745-AD46-F90226B84A05}"/>
              </a:ext>
            </a:extLst>
          </p:cNvPr>
          <p:cNvGraphicFramePr>
            <a:graphicFrameLocks noGrp="1"/>
          </p:cNvGraphicFramePr>
          <p:nvPr>
            <p:ph idx="1"/>
            <p:extLst>
              <p:ext uri="{D42A27DB-BD31-4B8C-83A1-F6EECF244321}">
                <p14:modId xmlns:p14="http://schemas.microsoft.com/office/powerpoint/2010/main" val="1908243988"/>
              </p:ext>
            </p:extLst>
          </p:nvPr>
        </p:nvGraphicFramePr>
        <p:xfrm>
          <a:off x="345688" y="174630"/>
          <a:ext cx="11500624" cy="1139589"/>
        </p:xfrm>
        <a:graphic>
          <a:graphicData uri="http://schemas.openxmlformats.org/drawingml/2006/table">
            <a:tbl>
              <a:tblPr>
                <a:tableStyleId>{5C22544A-7EE6-4342-B048-85BDC9FD1C3A}</a:tableStyleId>
              </a:tblPr>
              <a:tblGrid>
                <a:gridCol w="11500624">
                  <a:extLst>
                    <a:ext uri="{9D8B030D-6E8A-4147-A177-3AD203B41FA5}">
                      <a16:colId xmlns:a16="http://schemas.microsoft.com/office/drawing/2014/main" val="3664961934"/>
                    </a:ext>
                  </a:extLst>
                </a:gridCol>
              </a:tblGrid>
              <a:tr h="338219">
                <a:tc>
                  <a:txBody>
                    <a:bodyPr/>
                    <a:lstStyle/>
                    <a:p>
                      <a:pPr algn="ctr"/>
                      <a:r>
                        <a:rPr lang="fr-FR" sz="1600" kern="150" dirty="0">
                          <a:effectLst/>
                        </a:rPr>
                        <a:t>Étape 2 ( autour de 3 /4 ans)</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31115" marR="34925" marT="34925" marB="34925">
                    <a:solidFill>
                      <a:schemeClr val="accent5">
                        <a:lumMod val="60000"/>
                        <a:lumOff val="40000"/>
                      </a:schemeClr>
                    </a:solidFill>
                  </a:tcPr>
                </a:tc>
                <a:extLst>
                  <a:ext uri="{0D108BD9-81ED-4DB2-BD59-A6C34878D82A}">
                    <a16:rowId xmlns:a16="http://schemas.microsoft.com/office/drawing/2014/main" val="418646303"/>
                  </a:ext>
                </a:extLst>
              </a:tr>
              <a:tr h="0">
                <a:tc>
                  <a:txBody>
                    <a:bodyPr/>
                    <a:lstStyle/>
                    <a:p>
                      <a:pPr algn="ctr"/>
                      <a:r>
                        <a:rPr lang="fr-FR" sz="1600" b="1" kern="150" dirty="0">
                          <a:effectLst/>
                        </a:rPr>
                        <a:t>Situations pour</a:t>
                      </a:r>
                      <a:r>
                        <a:rPr lang="fr-FR" sz="1600" b="1" kern="150" baseline="0" dirty="0">
                          <a:effectLst/>
                        </a:rPr>
                        <a:t> explorer/ affiner </a:t>
                      </a:r>
                      <a:r>
                        <a:rPr lang="fr-FR" sz="1600" b="1" kern="150" dirty="0">
                          <a:effectLst/>
                        </a:rPr>
                        <a:t> </a:t>
                      </a:r>
                      <a:r>
                        <a:rPr lang="fr-FR" sz="1600" kern="150" dirty="0">
                          <a:effectLst/>
                        </a:rPr>
                        <a:t>: phase de structuration (plusieurs séances)</a:t>
                      </a:r>
                    </a:p>
                    <a:p>
                      <a:pPr marL="0" marR="0" indent="0" algn="ctr" defTabSz="457200" rtl="0" eaLnBrk="1" fontAlgn="auto" latinLnBrk="0" hangingPunct="1">
                        <a:lnSpc>
                          <a:spcPct val="100000"/>
                        </a:lnSpc>
                        <a:spcBef>
                          <a:spcPts val="0"/>
                        </a:spcBef>
                        <a:spcAft>
                          <a:spcPts val="0"/>
                        </a:spcAft>
                        <a:buClrTx/>
                        <a:buSzTx/>
                        <a:buFontTx/>
                        <a:buNone/>
                        <a:tabLst/>
                        <a:defRPr/>
                      </a:pPr>
                      <a:r>
                        <a:rPr lang="fr-FR" sz="1600" u="sng" kern="150" dirty="0">
                          <a:effectLst/>
                        </a:rPr>
                        <a:t>Objectif pour l’enseignant</a:t>
                      </a:r>
                      <a:r>
                        <a:rPr lang="fr-FR" sz="1600" kern="150" dirty="0">
                          <a:effectLst/>
                        </a:rPr>
                        <a:t>:</a:t>
                      </a:r>
                      <a:r>
                        <a:rPr lang="fr-FR" sz="1600" kern="150" baseline="0" dirty="0">
                          <a:effectLst/>
                        </a:rPr>
                        <a:t> </a:t>
                      </a:r>
                      <a:r>
                        <a:rPr lang="fr-FR" sz="1600" kern="150" dirty="0">
                          <a:effectLst/>
                        </a:rPr>
                        <a:t>faire</a:t>
                      </a:r>
                      <a:r>
                        <a:rPr lang="fr-FR" sz="1600" kern="150" baseline="0" dirty="0">
                          <a:effectLst/>
                        </a:rPr>
                        <a:t> progresser les élèves sur des problèmes repérés</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p>
                      <a:pPr algn="ct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31115" marR="34925" marT="34925" marB="34925"/>
                </a:tc>
                <a:extLst>
                  <a:ext uri="{0D108BD9-81ED-4DB2-BD59-A6C34878D82A}">
                    <a16:rowId xmlns:a16="http://schemas.microsoft.com/office/drawing/2014/main" val="1883856064"/>
                  </a:ext>
                </a:extLst>
              </a:tr>
            </a:tbl>
          </a:graphicData>
        </a:graphic>
      </p:graphicFrame>
      <p:graphicFrame>
        <p:nvGraphicFramePr>
          <p:cNvPr id="6" name="Tableau 5">
            <a:extLst>
              <a:ext uri="{FF2B5EF4-FFF2-40B4-BE49-F238E27FC236}">
                <a16:creationId xmlns:a16="http://schemas.microsoft.com/office/drawing/2014/main" id="{79CF1EBC-96ED-6049-89E7-2E82C5F02894}"/>
              </a:ext>
            </a:extLst>
          </p:cNvPr>
          <p:cNvGraphicFramePr>
            <a:graphicFrameLocks noGrp="1"/>
          </p:cNvGraphicFramePr>
          <p:nvPr>
            <p:extLst>
              <p:ext uri="{D42A27DB-BD31-4B8C-83A1-F6EECF244321}">
                <p14:modId xmlns:p14="http://schemas.microsoft.com/office/powerpoint/2010/main" val="249869475"/>
              </p:ext>
            </p:extLst>
          </p:nvPr>
        </p:nvGraphicFramePr>
        <p:xfrm>
          <a:off x="345688" y="1070381"/>
          <a:ext cx="11500624" cy="5629348"/>
        </p:xfrm>
        <a:graphic>
          <a:graphicData uri="http://schemas.openxmlformats.org/drawingml/2006/table">
            <a:tbl>
              <a:tblPr>
                <a:tableStyleId>{5C22544A-7EE6-4342-B048-85BDC9FD1C3A}</a:tableStyleId>
              </a:tblPr>
              <a:tblGrid>
                <a:gridCol w="2212163">
                  <a:extLst>
                    <a:ext uri="{9D8B030D-6E8A-4147-A177-3AD203B41FA5}">
                      <a16:colId xmlns:a16="http://schemas.microsoft.com/office/drawing/2014/main" val="1892718210"/>
                    </a:ext>
                  </a:extLst>
                </a:gridCol>
                <a:gridCol w="4483089">
                  <a:extLst>
                    <a:ext uri="{9D8B030D-6E8A-4147-A177-3AD203B41FA5}">
                      <a16:colId xmlns:a16="http://schemas.microsoft.com/office/drawing/2014/main" val="3634728219"/>
                    </a:ext>
                  </a:extLst>
                </a:gridCol>
                <a:gridCol w="2143403">
                  <a:extLst>
                    <a:ext uri="{9D8B030D-6E8A-4147-A177-3AD203B41FA5}">
                      <a16:colId xmlns:a16="http://schemas.microsoft.com/office/drawing/2014/main" val="1609241353"/>
                    </a:ext>
                  </a:extLst>
                </a:gridCol>
                <a:gridCol w="2661969">
                  <a:extLst>
                    <a:ext uri="{9D8B030D-6E8A-4147-A177-3AD203B41FA5}">
                      <a16:colId xmlns:a16="http://schemas.microsoft.com/office/drawing/2014/main" val="538889049"/>
                    </a:ext>
                  </a:extLst>
                </a:gridCol>
              </a:tblGrid>
              <a:tr h="465797">
                <a:tc>
                  <a:txBody>
                    <a:bodyPr/>
                    <a:lstStyle/>
                    <a:p>
                      <a:pPr algn="ctr"/>
                      <a:r>
                        <a:rPr lang="fr-FR" sz="1400" kern="150" dirty="0">
                          <a:effectLst/>
                          <a:latin typeface="+mn-lt"/>
                        </a:rPr>
                        <a:t>LA</a:t>
                      </a:r>
                      <a:r>
                        <a:rPr lang="fr-FR" sz="1400" kern="150" baseline="0" dirty="0">
                          <a:effectLst/>
                          <a:latin typeface="+mn-lt"/>
                        </a:rPr>
                        <a:t> SITUATION</a:t>
                      </a:r>
                      <a:r>
                        <a:rPr lang="fr-FR" sz="1400" kern="150" dirty="0">
                          <a:effectLst/>
                          <a:latin typeface="+mn-lt"/>
                        </a:rPr>
                        <a:t> </a:t>
                      </a:r>
                    </a:p>
                    <a:p>
                      <a:pPr algn="ctr"/>
                      <a:r>
                        <a:rPr lang="fr-FR" sz="1400" kern="150" dirty="0">
                          <a:effectLst/>
                          <a:latin typeface="+mn-lt"/>
                        </a:rPr>
                        <a:t> </a:t>
                      </a:r>
                    </a:p>
                  </a:txBody>
                  <a:tcPr marL="24694" marR="27718" marT="27718" marB="27718">
                    <a:solidFill>
                      <a:schemeClr val="accent5">
                        <a:lumMod val="60000"/>
                        <a:lumOff val="40000"/>
                      </a:schemeClr>
                    </a:solidFill>
                  </a:tcPr>
                </a:tc>
                <a:tc>
                  <a:txBody>
                    <a:bodyPr/>
                    <a:lstStyle/>
                    <a:p>
                      <a:r>
                        <a:rPr lang="fr-FR" sz="1400" u="none" kern="150" dirty="0">
                          <a:solidFill>
                            <a:srgbClr val="000000"/>
                          </a:solidFill>
                          <a:effectLst/>
                          <a:latin typeface="+mn-lt"/>
                          <a:ea typeface="SimSun" panose="02010600030101010101" pitchFamily="2" charset="-122"/>
                          <a:cs typeface="Mangal" panose="02040503050203030202" pitchFamily="18" charset="0"/>
                        </a:rPr>
                        <a:t>REPERES</a:t>
                      </a:r>
                    </a:p>
                  </a:txBody>
                  <a:tcPr marL="24694" marR="27718" marT="27718" marB="27718">
                    <a:solidFill>
                      <a:schemeClr val="accent5">
                        <a:lumMod val="60000"/>
                        <a:lumOff val="40000"/>
                      </a:schemeClr>
                    </a:solidFill>
                  </a:tcPr>
                </a:tc>
                <a:tc>
                  <a:txBody>
                    <a:bodyPr/>
                    <a:lstStyle/>
                    <a:p>
                      <a:r>
                        <a:rPr lang="fr-FR" sz="1400" kern="150" dirty="0">
                          <a:solidFill>
                            <a:srgbClr val="000000"/>
                          </a:solidFill>
                          <a:effectLst/>
                          <a:latin typeface="+mn-lt"/>
                          <a:ea typeface="SimSun" panose="02010600030101010101" pitchFamily="2" charset="-122"/>
                          <a:cs typeface="Mangal" panose="02040503050203030202" pitchFamily="18" charset="0"/>
                        </a:rPr>
                        <a:t>DISPOSITIF</a:t>
                      </a:r>
                    </a:p>
                  </a:txBody>
                  <a:tcPr marL="24694" marR="27718" marT="27718" marB="27718">
                    <a:solidFill>
                      <a:schemeClr val="accent5">
                        <a:lumMod val="60000"/>
                        <a:lumOff val="40000"/>
                      </a:schemeClr>
                    </a:solidFill>
                  </a:tcPr>
                </a:tc>
                <a:tc>
                  <a:txBody>
                    <a:bodyPr/>
                    <a:lstStyle/>
                    <a:p>
                      <a:r>
                        <a:rPr lang="fr-FR" sz="1400" kern="150" dirty="0">
                          <a:solidFill>
                            <a:srgbClr val="000000"/>
                          </a:solidFill>
                          <a:effectLst/>
                          <a:latin typeface="+mn-lt"/>
                          <a:ea typeface="SimSun" panose="02010600030101010101" pitchFamily="2" charset="-122"/>
                          <a:cs typeface="Mangal" panose="02040503050203030202" pitchFamily="18" charset="0"/>
                        </a:rPr>
                        <a:t>MATERIEL</a:t>
                      </a:r>
                    </a:p>
                  </a:txBody>
                  <a:tcPr marL="24694" marR="27718" marT="27718" marB="27718">
                    <a:solidFill>
                      <a:schemeClr val="accent5">
                        <a:lumMod val="60000"/>
                        <a:lumOff val="40000"/>
                      </a:schemeClr>
                    </a:solidFill>
                  </a:tcPr>
                </a:tc>
                <a:extLst>
                  <a:ext uri="{0D108BD9-81ED-4DB2-BD59-A6C34878D82A}">
                    <a16:rowId xmlns:a16="http://schemas.microsoft.com/office/drawing/2014/main" val="949753527"/>
                  </a:ext>
                </a:extLst>
              </a:tr>
              <a:tr h="576544">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800" b="1" kern="150" dirty="0">
                          <a:effectLst/>
                        </a:rPr>
                        <a:t>Dehors les dormeurs !</a:t>
                      </a:r>
                    </a:p>
                  </a:txBody>
                  <a:tcPr marL="24694" marR="27718" marT="27718" marB="27718"/>
                </a:tc>
                <a:tc>
                  <a:txBody>
                    <a:bodyPr/>
                    <a:lstStyle/>
                    <a:p>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 A partir de l’histoire choisie</a:t>
                      </a:r>
                    </a:p>
                  </a:txBody>
                  <a:tcPr marL="24694" marR="27718" marT="27718" marB="27718"/>
                </a:tc>
                <a:tc>
                  <a:txBody>
                    <a:bodyPr/>
                    <a:lstStyle/>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endParaRPr lang="fr-FR" sz="1400" u="sng"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extLst>
                  <a:ext uri="{0D108BD9-81ED-4DB2-BD59-A6C34878D82A}">
                    <a16:rowId xmlns:a16="http://schemas.microsoft.com/office/drawing/2014/main" val="756802854"/>
                  </a:ext>
                </a:extLst>
              </a:tr>
              <a:tr h="4570648">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400" b="1" kern="150" dirty="0">
                          <a:effectLst/>
                        </a:rPr>
                        <a:t>OBJECTIFS</a:t>
                      </a:r>
                      <a:r>
                        <a:rPr lang="fr-FR" sz="1400" kern="150" dirty="0">
                          <a:effectLst/>
                        </a:rPr>
                        <a:t>:</a:t>
                      </a:r>
                    </a:p>
                    <a:p>
                      <a:pPr marL="0" marR="0" indent="0" algn="ctr" defTabSz="457200" rtl="0" eaLnBrk="1" fontAlgn="auto" latinLnBrk="0" hangingPunct="1">
                        <a:lnSpc>
                          <a:spcPct val="100000"/>
                        </a:lnSpc>
                        <a:spcBef>
                          <a:spcPts val="0"/>
                        </a:spcBef>
                        <a:spcAft>
                          <a:spcPts val="0"/>
                        </a:spcAft>
                        <a:buClrTx/>
                        <a:buSzTx/>
                        <a:buFontTx/>
                        <a:buNone/>
                        <a:tabLst/>
                        <a:defRPr/>
                      </a:pPr>
                      <a:r>
                        <a:rPr lang="fr-FR" sz="1400" kern="150" dirty="0">
                          <a:effectLst/>
                        </a:rPr>
                        <a:t>Accepter le contact avec l’autre </a:t>
                      </a:r>
                    </a:p>
                    <a:p>
                      <a:pPr marL="0" marR="0" indent="0" algn="ctr" defTabSz="457200" rtl="0" eaLnBrk="1" fontAlgn="auto" latinLnBrk="0" hangingPunct="1">
                        <a:lnSpc>
                          <a:spcPct val="100000"/>
                        </a:lnSpc>
                        <a:spcBef>
                          <a:spcPts val="0"/>
                        </a:spcBef>
                        <a:spcAft>
                          <a:spcPts val="0"/>
                        </a:spcAft>
                        <a:buClrTx/>
                        <a:buSzTx/>
                        <a:buFontTx/>
                        <a:buNone/>
                        <a:tabLst/>
                        <a:defRPr/>
                      </a:pPr>
                      <a:endParaRPr lang="fr-FR" sz="1400" kern="150" dirty="0">
                        <a:effectLst/>
                      </a:endParaRPr>
                    </a:p>
                    <a:p>
                      <a:pPr marL="0" marR="0" indent="0" algn="ctr" defTabSz="457200" rtl="0" eaLnBrk="1" fontAlgn="auto" latinLnBrk="0" hangingPunct="1">
                        <a:lnSpc>
                          <a:spcPct val="100000"/>
                        </a:lnSpc>
                        <a:spcBef>
                          <a:spcPts val="0"/>
                        </a:spcBef>
                        <a:spcAft>
                          <a:spcPts val="0"/>
                        </a:spcAft>
                        <a:buClrTx/>
                        <a:buSzTx/>
                        <a:buFontTx/>
                        <a:buNone/>
                        <a:tabLst/>
                        <a:defRPr/>
                      </a:pPr>
                      <a:endParaRPr lang="fr-FR" sz="1400" kern="150" dirty="0">
                        <a:effectLst/>
                      </a:endParaRPr>
                    </a:p>
                    <a:p>
                      <a:pPr marL="0" marR="0" indent="0" algn="ctr" defTabSz="457200" rtl="0" eaLnBrk="1" fontAlgn="auto" latinLnBrk="0" hangingPunct="1">
                        <a:lnSpc>
                          <a:spcPct val="100000"/>
                        </a:lnSpc>
                        <a:spcBef>
                          <a:spcPts val="0"/>
                        </a:spcBef>
                        <a:spcAft>
                          <a:spcPts val="0"/>
                        </a:spcAft>
                        <a:buClrTx/>
                        <a:buSzTx/>
                        <a:buFontTx/>
                        <a:buNone/>
                        <a:tabLst/>
                        <a:defRPr/>
                      </a:pPr>
                      <a:endParaRPr lang="fr-FR" sz="1400" kern="150" dirty="0">
                        <a:effectLst/>
                      </a:endParaRPr>
                    </a:p>
                    <a:p>
                      <a:pPr marL="0" marR="0" indent="0" algn="ctr" defTabSz="457200" rtl="0" eaLnBrk="1" fontAlgn="auto" latinLnBrk="0" hangingPunct="1">
                        <a:lnSpc>
                          <a:spcPct val="100000"/>
                        </a:lnSpc>
                        <a:spcBef>
                          <a:spcPts val="0"/>
                        </a:spcBef>
                        <a:spcAft>
                          <a:spcPts val="0"/>
                        </a:spcAft>
                        <a:buClrTx/>
                        <a:buSzTx/>
                        <a:buFontTx/>
                        <a:buNone/>
                        <a:tabLst/>
                        <a:defRPr/>
                      </a:pPr>
                      <a:endParaRPr lang="fr-FR" sz="1400" kern="150" dirty="0">
                        <a:effectLst/>
                      </a:endParaRPr>
                    </a:p>
                    <a:p>
                      <a:pPr marL="0" marR="0" indent="0" algn="ctr" defTabSz="457200" rtl="0" eaLnBrk="1" fontAlgn="auto" latinLnBrk="0" hangingPunct="1">
                        <a:lnSpc>
                          <a:spcPct val="100000"/>
                        </a:lnSpc>
                        <a:spcBef>
                          <a:spcPts val="0"/>
                        </a:spcBef>
                        <a:spcAft>
                          <a:spcPts val="0"/>
                        </a:spcAft>
                        <a:buClrTx/>
                        <a:buSzTx/>
                        <a:buFontTx/>
                        <a:buNone/>
                        <a:tabLst/>
                        <a:defRPr/>
                      </a:pPr>
                      <a:r>
                        <a:rPr lang="fr-FR" sz="1400" kern="150" dirty="0">
                          <a:effectLst/>
                        </a:rPr>
                        <a:t>Accepter de collaborer</a:t>
                      </a:r>
                    </a:p>
                    <a:p>
                      <a:pPr marL="0" marR="0" indent="0" algn="ctr" defTabSz="457200" rtl="0" eaLnBrk="1" fontAlgn="auto" latinLnBrk="0" hangingPunct="1">
                        <a:lnSpc>
                          <a:spcPct val="100000"/>
                        </a:lnSpc>
                        <a:spcBef>
                          <a:spcPts val="0"/>
                        </a:spcBef>
                        <a:spcAft>
                          <a:spcPts val="0"/>
                        </a:spcAft>
                        <a:buClrTx/>
                        <a:buSzTx/>
                        <a:buFontTx/>
                        <a:buNone/>
                        <a:tabLst/>
                        <a:defRPr/>
                      </a:pPr>
                      <a:endParaRPr lang="fr-FR" sz="1400" kern="150" dirty="0">
                        <a:effectLst/>
                      </a:endParaRPr>
                    </a:p>
                    <a:p>
                      <a:pPr marL="0" marR="0" indent="0" algn="ctr" defTabSz="457200" rtl="0" eaLnBrk="1" fontAlgn="auto" latinLnBrk="0" hangingPunct="1">
                        <a:lnSpc>
                          <a:spcPct val="100000"/>
                        </a:lnSpc>
                        <a:spcBef>
                          <a:spcPts val="0"/>
                        </a:spcBef>
                        <a:spcAft>
                          <a:spcPts val="0"/>
                        </a:spcAft>
                        <a:buClrTx/>
                        <a:buSzTx/>
                        <a:buFontTx/>
                        <a:buNone/>
                        <a:tabLst/>
                        <a:defRPr/>
                      </a:pPr>
                      <a:endParaRPr lang="fr-FR" sz="1400" kern="150" dirty="0">
                        <a:effectLst/>
                      </a:endParaRPr>
                    </a:p>
                    <a:p>
                      <a:pPr marL="0" marR="0" indent="0" algn="ctr" defTabSz="457200" rtl="0" eaLnBrk="1" fontAlgn="auto" latinLnBrk="0" hangingPunct="1">
                        <a:lnSpc>
                          <a:spcPct val="100000"/>
                        </a:lnSpc>
                        <a:spcBef>
                          <a:spcPts val="0"/>
                        </a:spcBef>
                        <a:spcAft>
                          <a:spcPts val="0"/>
                        </a:spcAft>
                        <a:buClrTx/>
                        <a:buSzTx/>
                        <a:buFontTx/>
                        <a:buNone/>
                        <a:tabLst/>
                        <a:defRPr/>
                      </a:pPr>
                      <a:endParaRPr lang="fr-FR" sz="1400" kern="150" dirty="0">
                        <a:effectLst/>
                      </a:endParaRPr>
                    </a:p>
                    <a:p>
                      <a:pPr marL="0" marR="0" indent="0" algn="ctr" defTabSz="457200" rtl="0" eaLnBrk="1" fontAlgn="auto" latinLnBrk="0" hangingPunct="1">
                        <a:lnSpc>
                          <a:spcPct val="100000"/>
                        </a:lnSpc>
                        <a:spcBef>
                          <a:spcPts val="0"/>
                        </a:spcBef>
                        <a:spcAft>
                          <a:spcPts val="0"/>
                        </a:spcAft>
                        <a:buClrTx/>
                        <a:buSzTx/>
                        <a:buFontTx/>
                        <a:buNone/>
                        <a:tabLst/>
                        <a:defRPr/>
                      </a:pPr>
                      <a:endParaRPr lang="fr-FR" sz="1400" kern="150" dirty="0">
                        <a:effectLst/>
                      </a:endParaRPr>
                    </a:p>
                    <a:p>
                      <a:pPr marL="0" marR="0" indent="0" algn="ctr" defTabSz="457200" rtl="0" eaLnBrk="1" fontAlgn="auto" latinLnBrk="0" hangingPunct="1">
                        <a:lnSpc>
                          <a:spcPct val="100000"/>
                        </a:lnSpc>
                        <a:spcBef>
                          <a:spcPts val="0"/>
                        </a:spcBef>
                        <a:spcAft>
                          <a:spcPts val="0"/>
                        </a:spcAft>
                        <a:buClrTx/>
                        <a:buSzTx/>
                        <a:buFontTx/>
                        <a:buNone/>
                        <a:tabLst/>
                        <a:defRPr/>
                      </a:pPr>
                      <a:r>
                        <a:rPr lang="fr-FR" sz="1400" kern="150" dirty="0">
                          <a:effectLst/>
                        </a:rPr>
                        <a:t>Collaborer de manière efficace</a:t>
                      </a:r>
                    </a:p>
                    <a:p>
                      <a:pPr marL="0" marR="0" indent="0" algn="ctr" defTabSz="457200" rtl="0" eaLnBrk="1" fontAlgn="auto" latinLnBrk="0" hangingPunct="1">
                        <a:lnSpc>
                          <a:spcPct val="100000"/>
                        </a:lnSpc>
                        <a:spcBef>
                          <a:spcPts val="0"/>
                        </a:spcBef>
                        <a:spcAft>
                          <a:spcPts val="0"/>
                        </a:spcAft>
                        <a:buClrTx/>
                        <a:buSzTx/>
                        <a:buFontTx/>
                        <a:buNone/>
                        <a:tabLst/>
                        <a:defRPr/>
                      </a:pPr>
                      <a:endParaRPr lang="fr-FR" sz="1400" kern="150" dirty="0">
                        <a:effectLst/>
                      </a:endParaRPr>
                    </a:p>
                    <a:p>
                      <a:pPr marL="0" marR="0" indent="0" algn="ctr" defTabSz="457200" rtl="0" eaLnBrk="1" fontAlgn="auto" latinLnBrk="0" hangingPunct="1">
                        <a:lnSpc>
                          <a:spcPct val="100000"/>
                        </a:lnSpc>
                        <a:spcBef>
                          <a:spcPts val="0"/>
                        </a:spcBef>
                        <a:spcAft>
                          <a:spcPts val="0"/>
                        </a:spcAft>
                        <a:buClrTx/>
                        <a:buSzTx/>
                        <a:buFontTx/>
                        <a:buNone/>
                        <a:tabLst/>
                        <a:defRPr/>
                      </a:pPr>
                      <a:endParaRPr lang="fr-FR" sz="1400" kern="150" dirty="0">
                        <a:effectLst/>
                      </a:endParaRPr>
                    </a:p>
                    <a:p>
                      <a:pPr marL="0" marR="0" indent="0" algn="ctr" defTabSz="457200" rtl="0" eaLnBrk="1" fontAlgn="auto" latinLnBrk="0" hangingPunct="1">
                        <a:lnSpc>
                          <a:spcPct val="100000"/>
                        </a:lnSpc>
                        <a:spcBef>
                          <a:spcPts val="0"/>
                        </a:spcBef>
                        <a:spcAft>
                          <a:spcPts val="0"/>
                        </a:spcAft>
                        <a:buClrTx/>
                        <a:buSzTx/>
                        <a:buFontTx/>
                        <a:buNone/>
                        <a:tabLst/>
                        <a:defRPr/>
                      </a:pPr>
                      <a:endParaRPr lang="fr-FR" sz="1400" kern="150" dirty="0">
                        <a:effectLst/>
                      </a:endParaRPr>
                    </a:p>
                    <a:p>
                      <a:pPr marL="0" marR="0" indent="0" algn="ctr" defTabSz="457200" rtl="0" eaLnBrk="1" fontAlgn="auto" latinLnBrk="0" hangingPunct="1">
                        <a:lnSpc>
                          <a:spcPct val="100000"/>
                        </a:lnSpc>
                        <a:spcBef>
                          <a:spcPts val="0"/>
                        </a:spcBef>
                        <a:spcAft>
                          <a:spcPts val="0"/>
                        </a:spcAft>
                        <a:buClrTx/>
                        <a:buSzTx/>
                        <a:buFontTx/>
                        <a:buNone/>
                        <a:tabLst/>
                        <a:defRPr/>
                      </a:pPr>
                      <a:endParaRPr lang="fr-FR" sz="1400" kern="150" dirty="0">
                        <a:effectLst/>
                      </a:endParaRPr>
                    </a:p>
                    <a:p>
                      <a:pPr algn="ctr"/>
                      <a:r>
                        <a:rPr lang="fr-FR" sz="1400" kern="150" dirty="0">
                          <a:effectLst/>
                        </a:rPr>
                        <a:t> </a:t>
                      </a:r>
                    </a:p>
                    <a:p>
                      <a:pPr algn="ct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r>
                        <a:rPr lang="fr-FR" sz="1200" b="1" u="none" kern="150" dirty="0">
                          <a:effectLst/>
                        </a:rPr>
                        <a:t>PROBLEME 1: observe</a:t>
                      </a:r>
                      <a:r>
                        <a:rPr lang="fr-FR" sz="1200" b="1" u="none" kern="150" baseline="0" dirty="0">
                          <a:effectLst/>
                        </a:rPr>
                        <a:t> sans agir</a:t>
                      </a:r>
                    </a:p>
                    <a:p>
                      <a:r>
                        <a:rPr lang="fr-FR" sz="1200" b="0" u="none" kern="150" baseline="0" dirty="0">
                          <a:effectLst/>
                        </a:rPr>
                        <a:t>Les chasseurs doivent sortir tous les oursons avant le retour de la maman ours qui arrivera à la fin de la comptine (durée de la comptine pour laquelle la strophe 1 peut-être multipliée pour allonger le temps ou une autre chansonnette)</a:t>
                      </a:r>
                    </a:p>
                    <a:p>
                      <a:endParaRPr lang="fr-FR" sz="1200" b="0" u="none" kern="150" baseline="0" dirty="0">
                        <a:effectLst/>
                      </a:endParaRPr>
                    </a:p>
                    <a:p>
                      <a:r>
                        <a:rPr lang="fr-FR" sz="1200" b="1" u="none" kern="150" baseline="0" dirty="0">
                          <a:effectLst/>
                        </a:rPr>
                        <a:t>Critère de réussite</a:t>
                      </a:r>
                      <a:r>
                        <a:rPr lang="fr-FR" sz="1200" b="0" u="none" kern="150" baseline="0" dirty="0">
                          <a:effectLst/>
                        </a:rPr>
                        <a:t>: Je déplace les ours avec les camarades </a:t>
                      </a:r>
                    </a:p>
                    <a:p>
                      <a:endParaRPr lang="fr-FR" sz="1200" b="0" u="none" kern="150" baseline="0" dirty="0">
                        <a:effectLst/>
                      </a:endParaRPr>
                    </a:p>
                    <a:p>
                      <a:r>
                        <a:rPr lang="fr-FR" sz="1200" b="1" u="none" kern="150" baseline="0" dirty="0">
                          <a:effectLst/>
                        </a:rPr>
                        <a:t>PROBLEME 2: refuse l’aide d’autrui</a:t>
                      </a:r>
                    </a:p>
                    <a:p>
                      <a:r>
                        <a:rPr lang="fr-FR" sz="1200" b="0" u="none" kern="150" baseline="0" dirty="0">
                          <a:effectLst/>
                        </a:rPr>
                        <a:t>Si l’on déplace l’ours seul, il se réveille et mange le chasseur.</a:t>
                      </a:r>
                    </a:p>
                    <a:p>
                      <a:endParaRPr lang="fr-FR" sz="1200" b="0" u="none" kern="150" baseline="0" dirty="0">
                        <a:effectLst/>
                      </a:endParaRPr>
                    </a:p>
                    <a:p>
                      <a:r>
                        <a:rPr lang="fr-FR" sz="1200" b="1" u="none" kern="150" baseline="0" dirty="0">
                          <a:effectLst/>
                        </a:rPr>
                        <a:t>Critère de réussite</a:t>
                      </a:r>
                      <a:r>
                        <a:rPr lang="fr-FR" sz="1200" b="0" u="none" kern="150" baseline="0" dirty="0">
                          <a:effectLst/>
                        </a:rPr>
                        <a:t>: J’accepte l’aide d’un camarade pour déplacer l’ours.</a:t>
                      </a:r>
                    </a:p>
                    <a:p>
                      <a:endParaRPr lang="fr-FR" sz="1200" b="1" u="none" kern="150" baseline="0" dirty="0">
                        <a:effectLst/>
                      </a:endParaRPr>
                    </a:p>
                    <a:p>
                      <a:r>
                        <a:rPr lang="fr-FR" sz="1200" b="1" u="none" kern="150" baseline="0" dirty="0">
                          <a:effectLst/>
                        </a:rPr>
                        <a:t>PROBLEME 3: actions de coopération inefficaces</a:t>
                      </a:r>
                    </a:p>
                    <a:p>
                      <a:r>
                        <a:rPr lang="fr-FR" sz="1200" b="0" u="none" kern="150" baseline="0" dirty="0">
                          <a:effectLst/>
                        </a:rPr>
                        <a:t>Par deux, on choisit une carte/4 (réalisées en classe suite aux observations de comportements) qui indique l’action à effectuer: tirer/ pousser/ porter/ tirer et pousser. La situation est répétée pour varier les modes d’actions.</a:t>
                      </a:r>
                    </a:p>
                    <a:p>
                      <a:endParaRPr lang="fr-FR" sz="1200" b="0" u="none" kern="150" baseline="0" dirty="0">
                        <a:effectLst/>
                      </a:endParaRPr>
                    </a:p>
                    <a:p>
                      <a:r>
                        <a:rPr lang="fr-FR" sz="1200" b="1" u="none" kern="150" baseline="0" dirty="0">
                          <a:effectLst/>
                        </a:rPr>
                        <a:t>Critère de réussite: </a:t>
                      </a:r>
                      <a:r>
                        <a:rPr lang="fr-FR" sz="1200" b="0" u="none" kern="150" baseline="0" dirty="0">
                          <a:effectLst/>
                        </a:rPr>
                        <a:t> Je suis capable d’expérimenter l’action adaptée avec mon camarade .</a:t>
                      </a:r>
                      <a:endParaRPr lang="fr-FR" sz="1200" b="0" u="none" kern="150" dirty="0">
                        <a:effectLst/>
                      </a:endParaRPr>
                    </a:p>
                  </a:txBody>
                  <a:tcPr marL="24694" marR="27718" marT="27718" marB="27718"/>
                </a:tc>
                <a:tc>
                  <a:txBody>
                    <a:bodyPr/>
                    <a:lstStyle/>
                    <a:p>
                      <a:pPr marL="0" indent="0">
                        <a:buFontTx/>
                        <a:buNone/>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0" indent="0">
                        <a:buFontTx/>
                        <a:buNone/>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0" indent="0">
                        <a:buFontTx/>
                        <a:buNone/>
                      </a:pPr>
                      <a:r>
                        <a:rPr lang="fr-FR" sz="1100" kern="150" dirty="0">
                          <a:solidFill>
                            <a:srgbClr val="000000"/>
                          </a:solidFill>
                          <a:effectLst/>
                          <a:latin typeface="Liberation Serif"/>
                          <a:ea typeface="SimSun" panose="02010600030101010101" pitchFamily="2" charset="-122"/>
                          <a:cs typeface="Mangal" panose="02040503050203030202" pitchFamily="18" charset="0"/>
                        </a:rPr>
                        <a:t>Variable: un seul va tirer la carte et communiquer à</a:t>
                      </a:r>
                      <a:r>
                        <a:rPr lang="fr-FR" sz="1100" kern="150" baseline="0" dirty="0">
                          <a:solidFill>
                            <a:srgbClr val="000000"/>
                          </a:solidFill>
                          <a:effectLst/>
                          <a:latin typeface="Liberation Serif"/>
                          <a:ea typeface="SimSun" panose="02010600030101010101" pitchFamily="2" charset="-122"/>
                          <a:cs typeface="Mangal" panose="02040503050203030202" pitchFamily="18" charset="0"/>
                        </a:rPr>
                        <a:t> l’autre l’action qu’ils doivent réaliser</a:t>
                      </a:r>
                      <a:endParaRPr lang="fr-FR" sz="11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r>
                        <a:rPr lang="fr-FR" sz="1400" u="sng" kern="150" baseline="0" dirty="0">
                          <a:solidFill>
                            <a:srgbClr val="000000"/>
                          </a:solidFill>
                          <a:effectLst/>
                          <a:latin typeface="Liberation Serif"/>
                          <a:ea typeface="SimSun" panose="02010600030101010101" pitchFamily="2" charset="-122"/>
                          <a:cs typeface="Mangal" panose="02040503050203030202" pitchFamily="18" charset="0"/>
                        </a:rPr>
                        <a:t>Pour matérialiser les espaces</a:t>
                      </a: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a:t>
                      </a:r>
                    </a:p>
                    <a:p>
                      <a:pPr marL="285750" indent="-285750">
                        <a:buFontTx/>
                        <a:buChar char="-"/>
                      </a:pP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Plots</a:t>
                      </a:r>
                    </a:p>
                    <a:p>
                      <a:pPr marL="285750" indent="-285750">
                        <a:buFontTx/>
                        <a:buChar char="-"/>
                      </a:pP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Tapis d’une couleur  pour la tanière, tapis d’une autre couleur pour symboliser l’extérieur de la tanière ou autre repère visuel</a:t>
                      </a:r>
                    </a:p>
                    <a:p>
                      <a:pPr marL="0" indent="0">
                        <a:buFontTx/>
                        <a:buNone/>
                      </a:pPr>
                      <a:r>
                        <a:rPr lang="fr-FR" sz="1400" u="sng" kern="150" baseline="0" dirty="0">
                          <a:solidFill>
                            <a:srgbClr val="000000"/>
                          </a:solidFill>
                          <a:effectLst/>
                          <a:latin typeface="Liberation Serif"/>
                          <a:ea typeface="SimSun" panose="02010600030101010101" pitchFamily="2" charset="-122"/>
                          <a:cs typeface="Mangal" panose="02040503050203030202" pitchFamily="18" charset="0"/>
                        </a:rPr>
                        <a:t>Pour identifier les ours</a:t>
                      </a: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a:t>
                      </a:r>
                    </a:p>
                    <a:p>
                      <a:pPr marL="285750" indent="-285750">
                        <a:buFontTx/>
                        <a:buChar char="-"/>
                      </a:pP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Dossard</a:t>
                      </a:r>
                    </a:p>
                    <a:p>
                      <a:pPr marL="285750" indent="-285750">
                        <a:buFontTx/>
                        <a:buChar char="-"/>
                      </a:pP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Foulard pour la queue</a:t>
                      </a:r>
                    </a:p>
                    <a:p>
                      <a:pPr marL="285750" indent="-285750">
                        <a:buFontTx/>
                        <a:buChar char="-"/>
                      </a:pP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Ou tout autre signe distinctif</a:t>
                      </a:r>
                    </a:p>
                    <a:p>
                      <a:pPr marL="285750" indent="-285750">
                        <a:buFontTx/>
                        <a:buChar char="-"/>
                      </a:pPr>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pPr marL="0" indent="0">
                        <a:buFontTx/>
                        <a:buNone/>
                      </a:pPr>
                      <a:r>
                        <a:rPr lang="fr-FR" sz="1400" u="sng" kern="150" baseline="0" dirty="0">
                          <a:solidFill>
                            <a:srgbClr val="000000"/>
                          </a:solidFill>
                          <a:effectLst/>
                          <a:latin typeface="Liberation Serif"/>
                          <a:ea typeface="SimSun" panose="02010600030101010101" pitchFamily="2" charset="-122"/>
                          <a:cs typeface="Mangal" panose="02040503050203030202" pitchFamily="18" charset="0"/>
                        </a:rPr>
                        <a:t>Règles d’efficacité à faire émerger</a:t>
                      </a: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a:t>
                      </a:r>
                    </a:p>
                    <a:p>
                      <a:pPr marL="69850" marR="128905" algn="l">
                        <a:spcBef>
                          <a:spcPts val="5"/>
                        </a:spcBef>
                        <a:spcAft>
                          <a:spcPts val="0"/>
                        </a:spcAft>
                      </a:pPr>
                      <a:r>
                        <a:rPr lang="fr-FR" sz="1400" dirty="0">
                          <a:effectLst/>
                        </a:rPr>
                        <a:t>collaborer pour mieux réussir</a:t>
                      </a:r>
                    </a:p>
                    <a:p>
                      <a:pPr marL="355600" marR="128905" indent="-285750" algn="l">
                        <a:spcBef>
                          <a:spcPts val="5"/>
                        </a:spcBef>
                        <a:spcAft>
                          <a:spcPts val="0"/>
                        </a:spcAft>
                        <a:buFontTx/>
                        <a:buChar char="-"/>
                      </a:pPr>
                      <a:r>
                        <a:rPr lang="fr-FR" sz="1400" dirty="0">
                          <a:effectLst/>
                        </a:rPr>
                        <a:t>Tirer par les membres</a:t>
                      </a:r>
                    </a:p>
                    <a:p>
                      <a:pPr marL="355600" marR="128905" indent="-285750" algn="l">
                        <a:spcBef>
                          <a:spcPts val="5"/>
                        </a:spcBef>
                        <a:spcAft>
                          <a:spcPts val="0"/>
                        </a:spcAft>
                        <a:buFontTx/>
                        <a:buChar char="-"/>
                      </a:pPr>
                      <a:r>
                        <a:rPr lang="fr-FR" sz="1400" dirty="0">
                          <a:effectLst/>
                        </a:rPr>
                        <a:t>Pousser le corps, le faire rouler</a:t>
                      </a:r>
                    </a:p>
                    <a:p>
                      <a:pPr marL="355600" marR="128905" indent="-285750" algn="l">
                        <a:spcBef>
                          <a:spcPts val="5"/>
                        </a:spcBef>
                        <a:spcAft>
                          <a:spcPts val="0"/>
                        </a:spcAft>
                        <a:buFontTx/>
                        <a:buChar char="-"/>
                      </a:pPr>
                      <a:r>
                        <a:rPr lang="fr-FR" sz="1400" dirty="0">
                          <a:effectLst/>
                        </a:rPr>
                        <a:t>Porter à plusieur</a:t>
                      </a: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s</a:t>
                      </a:r>
                    </a:p>
                    <a:p>
                      <a:pPr marL="0" marR="0" indent="0" algn="l" defTabSz="457200" rtl="0" eaLnBrk="1" fontAlgn="auto" latinLnBrk="0" hangingPunct="1">
                        <a:lnSpc>
                          <a:spcPct val="100000"/>
                        </a:lnSpc>
                        <a:spcBef>
                          <a:spcPts val="0"/>
                        </a:spcBef>
                        <a:spcAft>
                          <a:spcPts val="0"/>
                        </a:spcAft>
                        <a:buClrTx/>
                        <a:buSzTx/>
                        <a:buFontTx/>
                        <a:buNone/>
                        <a:tabLst/>
                        <a:defRPr/>
                      </a:pPr>
                      <a:r>
                        <a:rPr lang="fr-FR" sz="1400" kern="150" dirty="0">
                          <a:solidFill>
                            <a:srgbClr val="000000"/>
                          </a:solidFill>
                          <a:effectLst/>
                          <a:latin typeface="Liberation Serif"/>
                          <a:ea typeface="SimSun" panose="02010600030101010101" pitchFamily="2" charset="-122"/>
                          <a:cs typeface="Mangal" panose="02040503050203030202" pitchFamily="18" charset="0"/>
                          <a:hlinkClick r:id="rId2" action="ppaction://hlinksldjump"/>
                        </a:rPr>
                        <a:t>&lt;</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extLst>
                  <a:ext uri="{0D108BD9-81ED-4DB2-BD59-A6C34878D82A}">
                    <a16:rowId xmlns:a16="http://schemas.microsoft.com/office/drawing/2014/main" val="3333183481"/>
                  </a:ext>
                </a:extLst>
              </a:tr>
            </a:tbl>
          </a:graphicData>
        </a:graphic>
      </p:graphicFrame>
      <p:pic>
        <p:nvPicPr>
          <p:cNvPr id="2" name="Imag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56448" y="1693084"/>
            <a:ext cx="903325" cy="835406"/>
          </a:xfrm>
          <a:prstGeom prst="rect">
            <a:avLst/>
          </a:prstGeom>
        </p:spPr>
      </p:pic>
      <p:pic>
        <p:nvPicPr>
          <p:cNvPr id="9" name="Imag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55620" y="1693084"/>
            <a:ext cx="1026643" cy="835406"/>
          </a:xfrm>
          <a:prstGeom prst="rect">
            <a:avLst/>
          </a:prstGeom>
        </p:spPr>
      </p:pic>
      <p:pic>
        <p:nvPicPr>
          <p:cNvPr id="10" name="Image 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926683" y="1646101"/>
            <a:ext cx="703732" cy="882389"/>
          </a:xfrm>
          <a:prstGeom prst="rect">
            <a:avLst/>
          </a:prstGeom>
        </p:spPr>
      </p:pic>
      <p:pic>
        <p:nvPicPr>
          <p:cNvPr id="3" name="Image 2"/>
          <p:cNvPicPr>
            <a:picLocks noChangeAspect="1"/>
          </p:cNvPicPr>
          <p:nvPr/>
        </p:nvPicPr>
        <p:blipFill>
          <a:blip r:embed="rId6"/>
          <a:stretch>
            <a:fillRect/>
          </a:stretch>
        </p:blipFill>
        <p:spPr>
          <a:xfrm>
            <a:off x="6861427" y="2717074"/>
            <a:ext cx="1996691" cy="2421663"/>
          </a:xfrm>
          <a:prstGeom prst="rect">
            <a:avLst/>
          </a:prstGeom>
        </p:spPr>
      </p:pic>
    </p:spTree>
    <p:extLst>
      <p:ext uri="{BB962C8B-B14F-4D97-AF65-F5344CB8AC3E}">
        <p14:creationId xmlns:p14="http://schemas.microsoft.com/office/powerpoint/2010/main" val="152795422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6BD8CD2F-B4A7-B745-AD46-F90226B84A05}"/>
              </a:ext>
            </a:extLst>
          </p:cNvPr>
          <p:cNvGraphicFramePr>
            <a:graphicFrameLocks noGrp="1"/>
          </p:cNvGraphicFramePr>
          <p:nvPr>
            <p:ph idx="1"/>
            <p:extLst>
              <p:ext uri="{D42A27DB-BD31-4B8C-83A1-F6EECF244321}">
                <p14:modId xmlns:p14="http://schemas.microsoft.com/office/powerpoint/2010/main" val="2905528252"/>
              </p:ext>
            </p:extLst>
          </p:nvPr>
        </p:nvGraphicFramePr>
        <p:xfrm>
          <a:off x="345688" y="174630"/>
          <a:ext cx="11420742" cy="895749"/>
        </p:xfrm>
        <a:graphic>
          <a:graphicData uri="http://schemas.openxmlformats.org/drawingml/2006/table">
            <a:tbl>
              <a:tblPr>
                <a:tableStyleId>{5C22544A-7EE6-4342-B048-85BDC9FD1C3A}</a:tableStyleId>
              </a:tblPr>
              <a:tblGrid>
                <a:gridCol w="11420742">
                  <a:extLst>
                    <a:ext uri="{9D8B030D-6E8A-4147-A177-3AD203B41FA5}">
                      <a16:colId xmlns:a16="http://schemas.microsoft.com/office/drawing/2014/main" val="3664961934"/>
                    </a:ext>
                  </a:extLst>
                </a:gridCol>
              </a:tblGrid>
              <a:tr h="338219">
                <a:tc>
                  <a:txBody>
                    <a:bodyPr/>
                    <a:lstStyle/>
                    <a:p>
                      <a:pPr algn="ctr"/>
                      <a:r>
                        <a:rPr lang="fr-FR" sz="1600" kern="150" dirty="0">
                          <a:effectLst/>
                        </a:rPr>
                        <a:t>Étape 2 ( autour de 3 /4 ans)</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31115" marR="34925" marT="34925" marB="34925">
                    <a:solidFill>
                      <a:schemeClr val="accent5">
                        <a:lumMod val="60000"/>
                        <a:lumOff val="40000"/>
                      </a:schemeClr>
                    </a:solidFill>
                  </a:tcPr>
                </a:tc>
                <a:extLst>
                  <a:ext uri="{0D108BD9-81ED-4DB2-BD59-A6C34878D82A}">
                    <a16:rowId xmlns:a16="http://schemas.microsoft.com/office/drawing/2014/main" val="418646303"/>
                  </a:ext>
                </a:extLst>
              </a:tr>
              <a:tr h="0">
                <a:tc>
                  <a:txBody>
                    <a:bodyPr/>
                    <a:lstStyle/>
                    <a:p>
                      <a:pPr algn="ctr"/>
                      <a:r>
                        <a:rPr lang="fr-FR" sz="1600" b="1" kern="150" dirty="0">
                          <a:effectLst/>
                        </a:rPr>
                        <a:t>Situations pour</a:t>
                      </a:r>
                      <a:r>
                        <a:rPr lang="fr-FR" sz="1600" b="1" kern="150" baseline="0" dirty="0">
                          <a:effectLst/>
                        </a:rPr>
                        <a:t> explorer/ affiner </a:t>
                      </a:r>
                      <a:r>
                        <a:rPr lang="fr-FR" sz="1600" b="1" kern="150" dirty="0">
                          <a:effectLst/>
                        </a:rPr>
                        <a:t> </a:t>
                      </a:r>
                      <a:r>
                        <a:rPr lang="fr-FR" sz="1600" kern="150" dirty="0">
                          <a:effectLst/>
                        </a:rPr>
                        <a:t>: la</a:t>
                      </a:r>
                      <a:r>
                        <a:rPr lang="fr-FR" sz="1600" kern="150" baseline="0" dirty="0">
                          <a:effectLst/>
                        </a:rPr>
                        <a:t> situation d’évaluation (retour à la situation de référence)</a:t>
                      </a:r>
                      <a:endParaRPr lang="fr-FR" sz="1600" kern="150" dirty="0">
                        <a:effectLst/>
                      </a:endParaRPr>
                    </a:p>
                    <a:p>
                      <a:pPr algn="ctr"/>
                      <a:r>
                        <a:rPr lang="fr-FR" sz="1600" u="sng" kern="150" dirty="0">
                          <a:effectLst/>
                        </a:rPr>
                        <a:t>Objectif pour l’enseignant</a:t>
                      </a:r>
                      <a:r>
                        <a:rPr lang="fr-FR" sz="1600" kern="150" dirty="0">
                          <a:effectLst/>
                        </a:rPr>
                        <a:t>: </a:t>
                      </a:r>
                      <a:r>
                        <a:rPr lang="fr-FR" sz="1600" kern="150" baseline="0" dirty="0">
                          <a:effectLst/>
                        </a:rPr>
                        <a:t>repérer les progrès des élèves au regard des observations menées en situation de référence</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31115" marR="34925" marT="34925" marB="34925"/>
                </a:tc>
                <a:extLst>
                  <a:ext uri="{0D108BD9-81ED-4DB2-BD59-A6C34878D82A}">
                    <a16:rowId xmlns:a16="http://schemas.microsoft.com/office/drawing/2014/main" val="1883856064"/>
                  </a:ext>
                </a:extLst>
              </a:tr>
            </a:tbl>
          </a:graphicData>
        </a:graphic>
      </p:graphicFrame>
      <p:graphicFrame>
        <p:nvGraphicFramePr>
          <p:cNvPr id="6" name="Tableau 5">
            <a:extLst>
              <a:ext uri="{FF2B5EF4-FFF2-40B4-BE49-F238E27FC236}">
                <a16:creationId xmlns:a16="http://schemas.microsoft.com/office/drawing/2014/main" id="{79CF1EBC-96ED-6049-89E7-2E82C5F02894}"/>
              </a:ext>
            </a:extLst>
          </p:cNvPr>
          <p:cNvGraphicFramePr>
            <a:graphicFrameLocks noGrp="1"/>
          </p:cNvGraphicFramePr>
          <p:nvPr>
            <p:extLst>
              <p:ext uri="{D42A27DB-BD31-4B8C-83A1-F6EECF244321}">
                <p14:modId xmlns:p14="http://schemas.microsoft.com/office/powerpoint/2010/main" val="1274535078"/>
              </p:ext>
            </p:extLst>
          </p:nvPr>
        </p:nvGraphicFramePr>
        <p:xfrm>
          <a:off x="345688" y="1070380"/>
          <a:ext cx="11420742" cy="5189960"/>
        </p:xfrm>
        <a:graphic>
          <a:graphicData uri="http://schemas.openxmlformats.org/drawingml/2006/table">
            <a:tbl>
              <a:tblPr>
                <a:tableStyleId>{5C22544A-7EE6-4342-B048-85BDC9FD1C3A}</a:tableStyleId>
              </a:tblPr>
              <a:tblGrid>
                <a:gridCol w="2196798">
                  <a:extLst>
                    <a:ext uri="{9D8B030D-6E8A-4147-A177-3AD203B41FA5}">
                      <a16:colId xmlns:a16="http://schemas.microsoft.com/office/drawing/2014/main" val="1892718210"/>
                    </a:ext>
                  </a:extLst>
                </a:gridCol>
                <a:gridCol w="4451950">
                  <a:extLst>
                    <a:ext uri="{9D8B030D-6E8A-4147-A177-3AD203B41FA5}">
                      <a16:colId xmlns:a16="http://schemas.microsoft.com/office/drawing/2014/main" val="3634728219"/>
                    </a:ext>
                  </a:extLst>
                </a:gridCol>
                <a:gridCol w="2128515">
                  <a:extLst>
                    <a:ext uri="{9D8B030D-6E8A-4147-A177-3AD203B41FA5}">
                      <a16:colId xmlns:a16="http://schemas.microsoft.com/office/drawing/2014/main" val="1609241353"/>
                    </a:ext>
                  </a:extLst>
                </a:gridCol>
                <a:gridCol w="2643479">
                  <a:extLst>
                    <a:ext uri="{9D8B030D-6E8A-4147-A177-3AD203B41FA5}">
                      <a16:colId xmlns:a16="http://schemas.microsoft.com/office/drawing/2014/main" val="538889049"/>
                    </a:ext>
                  </a:extLst>
                </a:gridCol>
              </a:tblGrid>
              <a:tr h="458354">
                <a:tc>
                  <a:txBody>
                    <a:bodyPr/>
                    <a:lstStyle/>
                    <a:p>
                      <a:pPr algn="ctr"/>
                      <a:r>
                        <a:rPr lang="fr-FR" sz="1400" kern="150" dirty="0">
                          <a:effectLst/>
                          <a:latin typeface="+mn-lt"/>
                        </a:rPr>
                        <a:t>LA</a:t>
                      </a:r>
                      <a:r>
                        <a:rPr lang="fr-FR" sz="1400" kern="150" baseline="0" dirty="0">
                          <a:effectLst/>
                          <a:latin typeface="+mn-lt"/>
                        </a:rPr>
                        <a:t> SITUATION</a:t>
                      </a:r>
                      <a:r>
                        <a:rPr lang="fr-FR" sz="1400" kern="150" dirty="0">
                          <a:effectLst/>
                          <a:latin typeface="+mn-lt"/>
                        </a:rPr>
                        <a:t> </a:t>
                      </a:r>
                    </a:p>
                    <a:p>
                      <a:pPr algn="ctr"/>
                      <a:r>
                        <a:rPr lang="fr-FR" sz="1400" kern="150" dirty="0">
                          <a:effectLst/>
                          <a:latin typeface="+mn-lt"/>
                        </a:rPr>
                        <a:t> </a:t>
                      </a:r>
                    </a:p>
                  </a:txBody>
                  <a:tcPr marL="24694" marR="27718" marT="27718" marB="27718">
                    <a:solidFill>
                      <a:schemeClr val="accent5">
                        <a:lumMod val="60000"/>
                        <a:lumOff val="40000"/>
                      </a:schemeClr>
                    </a:solidFill>
                  </a:tcPr>
                </a:tc>
                <a:tc>
                  <a:txBody>
                    <a:bodyPr/>
                    <a:lstStyle/>
                    <a:p>
                      <a:r>
                        <a:rPr lang="fr-FR" sz="1400" u="none" kern="150" dirty="0">
                          <a:solidFill>
                            <a:srgbClr val="000000"/>
                          </a:solidFill>
                          <a:effectLst/>
                          <a:latin typeface="+mn-lt"/>
                          <a:ea typeface="SimSun" panose="02010600030101010101" pitchFamily="2" charset="-122"/>
                          <a:cs typeface="Mangal" panose="02040503050203030202" pitchFamily="18" charset="0"/>
                        </a:rPr>
                        <a:t>REPERES</a:t>
                      </a:r>
                    </a:p>
                  </a:txBody>
                  <a:tcPr marL="24694" marR="27718" marT="27718" marB="27718">
                    <a:solidFill>
                      <a:schemeClr val="accent5">
                        <a:lumMod val="60000"/>
                        <a:lumOff val="40000"/>
                      </a:schemeClr>
                    </a:solidFill>
                  </a:tcPr>
                </a:tc>
                <a:tc>
                  <a:txBody>
                    <a:bodyPr/>
                    <a:lstStyle/>
                    <a:p>
                      <a:r>
                        <a:rPr lang="fr-FR" sz="1400" kern="150" dirty="0">
                          <a:solidFill>
                            <a:srgbClr val="000000"/>
                          </a:solidFill>
                          <a:effectLst/>
                          <a:latin typeface="+mn-lt"/>
                          <a:ea typeface="SimSun" panose="02010600030101010101" pitchFamily="2" charset="-122"/>
                          <a:cs typeface="Mangal" panose="02040503050203030202" pitchFamily="18" charset="0"/>
                        </a:rPr>
                        <a:t>DISPOSITIF</a:t>
                      </a:r>
                    </a:p>
                  </a:txBody>
                  <a:tcPr marL="24694" marR="27718" marT="27718" marB="27718">
                    <a:solidFill>
                      <a:schemeClr val="accent5">
                        <a:lumMod val="60000"/>
                        <a:lumOff val="40000"/>
                      </a:schemeClr>
                    </a:solidFill>
                  </a:tcPr>
                </a:tc>
                <a:tc>
                  <a:txBody>
                    <a:bodyPr/>
                    <a:lstStyle/>
                    <a:p>
                      <a:r>
                        <a:rPr lang="fr-FR" sz="1400" kern="150" dirty="0">
                          <a:solidFill>
                            <a:srgbClr val="000000"/>
                          </a:solidFill>
                          <a:effectLst/>
                          <a:latin typeface="+mn-lt"/>
                          <a:ea typeface="SimSun" panose="02010600030101010101" pitchFamily="2" charset="-122"/>
                          <a:cs typeface="Mangal" panose="02040503050203030202" pitchFamily="18" charset="0"/>
                        </a:rPr>
                        <a:t>MATERIEL</a:t>
                      </a:r>
                    </a:p>
                  </a:txBody>
                  <a:tcPr marL="24694" marR="27718" marT="27718" marB="27718">
                    <a:solidFill>
                      <a:schemeClr val="accent5">
                        <a:lumMod val="60000"/>
                        <a:lumOff val="40000"/>
                      </a:schemeClr>
                    </a:solidFill>
                  </a:tcPr>
                </a:tc>
                <a:extLst>
                  <a:ext uri="{0D108BD9-81ED-4DB2-BD59-A6C34878D82A}">
                    <a16:rowId xmlns:a16="http://schemas.microsoft.com/office/drawing/2014/main" val="949753527"/>
                  </a:ext>
                </a:extLst>
              </a:tr>
              <a:tr h="1112287">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800" b="1" kern="150" dirty="0">
                          <a:effectLst/>
                        </a:rPr>
                        <a:t>Dehors les dormeurs !</a:t>
                      </a:r>
                    </a:p>
                  </a:txBody>
                  <a:tcPr marL="24694" marR="27718" marT="27718" marB="27718"/>
                </a:tc>
                <a:tc>
                  <a:txBody>
                    <a:bodyPr/>
                    <a:lstStyle/>
                    <a:p>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 A partir d’une histoire</a:t>
                      </a:r>
                    </a:p>
                  </a:txBody>
                  <a:tcPr marL="24694" marR="27718" marT="27718" marB="27718"/>
                </a:tc>
                <a:tc>
                  <a:txBody>
                    <a:bodyPr/>
                    <a:lstStyle/>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endParaRPr lang="fr-FR" sz="1400" u="sng"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extLst>
                  <a:ext uri="{0D108BD9-81ED-4DB2-BD59-A6C34878D82A}">
                    <a16:rowId xmlns:a16="http://schemas.microsoft.com/office/drawing/2014/main" val="756802854"/>
                  </a:ext>
                </a:extLst>
              </a:tr>
              <a:tr h="3595517">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400" b="1" kern="150" dirty="0">
                          <a:effectLst/>
                        </a:rPr>
                        <a:t>OBJECTIF</a:t>
                      </a:r>
                      <a:r>
                        <a:rPr lang="fr-FR" sz="1400" kern="150" dirty="0">
                          <a:effectLst/>
                        </a:rPr>
                        <a:t>:</a:t>
                      </a:r>
                    </a:p>
                    <a:p>
                      <a:pPr marL="0" marR="0" indent="0" algn="ctr" defTabSz="457200" rtl="0" eaLnBrk="1" fontAlgn="auto" latinLnBrk="0" hangingPunct="1">
                        <a:lnSpc>
                          <a:spcPct val="100000"/>
                        </a:lnSpc>
                        <a:spcBef>
                          <a:spcPts val="0"/>
                        </a:spcBef>
                        <a:spcAft>
                          <a:spcPts val="0"/>
                        </a:spcAft>
                        <a:buClrTx/>
                        <a:buSzTx/>
                        <a:buFontTx/>
                        <a:buNone/>
                        <a:tabLst/>
                        <a:defRPr/>
                      </a:pPr>
                      <a:endParaRPr lang="fr-FR" sz="1400" kern="150" dirty="0">
                        <a:effectLst/>
                      </a:endParaRPr>
                    </a:p>
                    <a:p>
                      <a:pPr marL="0" marR="0" indent="0" algn="ctr" defTabSz="457200" rtl="0" eaLnBrk="1" fontAlgn="auto" latinLnBrk="0" hangingPunct="1">
                        <a:lnSpc>
                          <a:spcPct val="100000"/>
                        </a:lnSpc>
                        <a:spcBef>
                          <a:spcPts val="0"/>
                        </a:spcBef>
                        <a:spcAft>
                          <a:spcPts val="0"/>
                        </a:spcAft>
                        <a:buClrTx/>
                        <a:buSzTx/>
                        <a:buFontTx/>
                        <a:buNone/>
                        <a:tabLst/>
                        <a:defRPr/>
                      </a:pPr>
                      <a:r>
                        <a:rPr lang="fr-FR" sz="1400" kern="150" dirty="0">
                          <a:effectLst/>
                        </a:rPr>
                        <a:t>Collaborer</a:t>
                      </a:r>
                      <a:r>
                        <a:rPr lang="fr-FR" sz="1400" kern="150" baseline="0" dirty="0">
                          <a:effectLst/>
                        </a:rPr>
                        <a:t> pour déplacer un partenaire en utilisant les actions de porter, tirer, pousser</a:t>
                      </a:r>
                      <a:endParaRPr lang="fr-FR" sz="1400" kern="150" dirty="0">
                        <a:effectLst/>
                      </a:endParaRPr>
                    </a:p>
                    <a:p>
                      <a:pPr marL="0" marR="0" indent="0" algn="ctr" defTabSz="457200" rtl="0" eaLnBrk="1" fontAlgn="auto" latinLnBrk="0" hangingPunct="1">
                        <a:lnSpc>
                          <a:spcPct val="100000"/>
                        </a:lnSpc>
                        <a:spcBef>
                          <a:spcPts val="0"/>
                        </a:spcBef>
                        <a:spcAft>
                          <a:spcPts val="0"/>
                        </a:spcAft>
                        <a:buClrTx/>
                        <a:buSzTx/>
                        <a:buFontTx/>
                        <a:buNone/>
                        <a:tabLst/>
                        <a:defRPr/>
                      </a:pPr>
                      <a:endParaRPr lang="fr-FR" sz="1400" kern="150" dirty="0">
                        <a:effectLst/>
                      </a:endParaRPr>
                    </a:p>
                    <a:p>
                      <a:pPr marL="0" marR="0" indent="0" algn="ctr" defTabSz="457200" rtl="0" eaLnBrk="1" fontAlgn="auto" latinLnBrk="0" hangingPunct="1">
                        <a:lnSpc>
                          <a:spcPct val="100000"/>
                        </a:lnSpc>
                        <a:spcBef>
                          <a:spcPts val="0"/>
                        </a:spcBef>
                        <a:spcAft>
                          <a:spcPts val="0"/>
                        </a:spcAft>
                        <a:buClrTx/>
                        <a:buSzTx/>
                        <a:buFontTx/>
                        <a:buNone/>
                        <a:tabLst/>
                        <a:defRPr/>
                      </a:pPr>
                      <a:endParaRPr lang="fr-FR" sz="1400" kern="150" dirty="0">
                        <a:effectLst/>
                      </a:endParaRPr>
                    </a:p>
                    <a:p>
                      <a:pPr marL="0" marR="0" indent="0" algn="ctr" defTabSz="457200" rtl="0" eaLnBrk="1" fontAlgn="auto" latinLnBrk="0" hangingPunct="1">
                        <a:lnSpc>
                          <a:spcPct val="100000"/>
                        </a:lnSpc>
                        <a:spcBef>
                          <a:spcPts val="0"/>
                        </a:spcBef>
                        <a:spcAft>
                          <a:spcPts val="0"/>
                        </a:spcAft>
                        <a:buClrTx/>
                        <a:buSzTx/>
                        <a:buFontTx/>
                        <a:buNone/>
                        <a:tabLst/>
                        <a:defRPr/>
                      </a:pPr>
                      <a:endParaRPr lang="fr-FR" sz="1400" kern="150" dirty="0">
                        <a:effectLst/>
                      </a:endParaRPr>
                    </a:p>
                    <a:p>
                      <a:pPr marL="0" marR="0" indent="0" algn="ctr" defTabSz="457200" rtl="0" eaLnBrk="1" fontAlgn="auto" latinLnBrk="0" hangingPunct="1">
                        <a:lnSpc>
                          <a:spcPct val="100000"/>
                        </a:lnSpc>
                        <a:spcBef>
                          <a:spcPts val="0"/>
                        </a:spcBef>
                        <a:spcAft>
                          <a:spcPts val="0"/>
                        </a:spcAft>
                        <a:buClrTx/>
                        <a:buSzTx/>
                        <a:buFontTx/>
                        <a:buNone/>
                        <a:tabLst/>
                        <a:defRPr/>
                      </a:pPr>
                      <a:endParaRPr lang="fr-FR" sz="1400" kern="150" dirty="0">
                        <a:effectLst/>
                      </a:endParaRPr>
                    </a:p>
                    <a:p>
                      <a:pPr marL="0" marR="0" indent="0" algn="ctr" defTabSz="457200" rtl="0" eaLnBrk="1" fontAlgn="auto" latinLnBrk="0" hangingPunct="1">
                        <a:lnSpc>
                          <a:spcPct val="100000"/>
                        </a:lnSpc>
                        <a:spcBef>
                          <a:spcPts val="0"/>
                        </a:spcBef>
                        <a:spcAft>
                          <a:spcPts val="0"/>
                        </a:spcAft>
                        <a:buClrTx/>
                        <a:buSzTx/>
                        <a:buFontTx/>
                        <a:buNone/>
                        <a:tabLst/>
                        <a:defRPr/>
                      </a:pPr>
                      <a:endParaRPr lang="fr-FR" sz="1400" kern="150" dirty="0">
                        <a:effectLst/>
                      </a:endParaRPr>
                    </a:p>
                    <a:p>
                      <a:pPr algn="ctr"/>
                      <a:r>
                        <a:rPr lang="fr-FR" sz="1400" kern="150" dirty="0">
                          <a:effectLst/>
                        </a:rPr>
                        <a:t> </a:t>
                      </a:r>
                    </a:p>
                    <a:p>
                      <a:pPr algn="ct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endParaRPr lang="fr-FR" sz="1400" u="sng" kern="150" dirty="0">
                        <a:effectLst/>
                      </a:endParaRPr>
                    </a:p>
                    <a:p>
                      <a:endParaRPr lang="fr-FR" sz="1400" u="sng" kern="150" dirty="0">
                        <a:effectLst/>
                      </a:endParaRPr>
                    </a:p>
                    <a:p>
                      <a:r>
                        <a:rPr lang="fr-FR" sz="1400" u="sng" kern="150" dirty="0">
                          <a:effectLst/>
                        </a:rPr>
                        <a:t>But </a:t>
                      </a:r>
                      <a:r>
                        <a:rPr lang="fr-FR" sz="1400" kern="150" dirty="0">
                          <a:effectLst/>
                        </a:rPr>
                        <a:t>:</a:t>
                      </a:r>
                      <a:r>
                        <a:rPr lang="fr-FR" sz="1400" kern="150" baseline="0" dirty="0">
                          <a:effectLst/>
                        </a:rPr>
                        <a:t> sortir les ours endormis de leur tanière</a:t>
                      </a:r>
                    </a:p>
                    <a:p>
                      <a:endParaRPr lang="fr-FR" sz="1400" u="none" kern="150" baseline="0" dirty="0">
                        <a:effectLst/>
                      </a:endParaRPr>
                    </a:p>
                    <a:p>
                      <a:r>
                        <a:rPr lang="fr-FR" sz="1400" u="sng" kern="150" baseline="0" dirty="0">
                          <a:effectLst/>
                        </a:rPr>
                        <a:t>Critère de réussite</a:t>
                      </a:r>
                      <a:r>
                        <a:rPr lang="fr-FR" sz="1400" u="none" kern="150" baseline="0" dirty="0">
                          <a:effectLst/>
                        </a:rPr>
                        <a:t>: je réussis à sortir un ours de la tanière avec l’aide d’un camarade en tirant ou poussant ou portant ou combinant 2 actions</a:t>
                      </a:r>
                    </a:p>
                    <a:p>
                      <a:endParaRPr lang="fr-FR" sz="1400" u="none" kern="150" baseline="0" dirty="0">
                        <a:effectLst/>
                      </a:endParaRPr>
                    </a:p>
                    <a:p>
                      <a:endParaRPr lang="fr-FR" sz="1400" u="none" kern="150" baseline="0" dirty="0">
                        <a:effectLst/>
                      </a:endParaRPr>
                    </a:p>
                  </a:txBody>
                  <a:tcPr marL="24694" marR="27718" marT="27718" marB="27718"/>
                </a:tc>
                <a:tc>
                  <a:txBody>
                    <a:bodyPr/>
                    <a:lstStyle/>
                    <a:p>
                      <a:pPr marL="0" indent="0">
                        <a:buFontTx/>
                        <a:buNone/>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0" indent="0">
                        <a:buFontTx/>
                        <a:buNone/>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Pour matérialiser les espaces:</a:t>
                      </a:r>
                    </a:p>
                    <a:p>
                      <a:pPr marL="285750" indent="-285750">
                        <a:buFontTx/>
                        <a:buChar char="-"/>
                      </a:pP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Plots</a:t>
                      </a:r>
                    </a:p>
                    <a:p>
                      <a:pPr marL="285750" indent="-285750">
                        <a:buFontTx/>
                        <a:buChar char="-"/>
                      </a:pP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Tapis d’une couleur  pour la tanière, tapis d’une autre couleur pour symboliser l’extérieur de la tanière ou autre repère visuel</a:t>
                      </a:r>
                    </a:p>
                    <a:p>
                      <a:pPr marL="285750" indent="-285750">
                        <a:buFontTx/>
                        <a:buChar char="-"/>
                      </a:pPr>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pPr marL="0" indent="0">
                        <a:buFontTx/>
                        <a:buNone/>
                      </a:pP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Pour identifier les ours:</a:t>
                      </a:r>
                    </a:p>
                    <a:p>
                      <a:pPr marL="285750" indent="-285750">
                        <a:buFontTx/>
                        <a:buChar char="-"/>
                      </a:pP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Dossard</a:t>
                      </a:r>
                    </a:p>
                    <a:p>
                      <a:pPr marL="285750" indent="-285750">
                        <a:buFontTx/>
                        <a:buChar char="-"/>
                      </a:pP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Foulard pour la queue</a:t>
                      </a:r>
                    </a:p>
                    <a:p>
                      <a:pPr marL="285750" indent="-285750">
                        <a:buFontTx/>
                        <a:buChar char="-"/>
                      </a:pP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Ou tout autre signe distinctif</a:t>
                      </a:r>
                    </a:p>
                    <a:p>
                      <a:pPr marL="285750" indent="-285750">
                        <a:buFontTx/>
                        <a:buChar char="-"/>
                      </a:pPr>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pPr marL="0" indent="0">
                        <a:buFontTx/>
                        <a:buNone/>
                      </a:pP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Prévoir la grille d’observations</a:t>
                      </a:r>
                    </a:p>
                    <a:p>
                      <a:pPr marL="0" indent="0">
                        <a:buFontTx/>
                        <a:buNone/>
                      </a:pPr>
                      <a:r>
                        <a:rPr lang="fr-FR" sz="1400" kern="150" baseline="0" dirty="0">
                          <a:solidFill>
                            <a:srgbClr val="000000"/>
                          </a:solidFill>
                          <a:effectLst/>
                          <a:latin typeface="Liberation Serif"/>
                          <a:ea typeface="SimSun" panose="02010600030101010101" pitchFamily="2" charset="-122"/>
                          <a:cs typeface="Mangal" panose="02040503050203030202" pitchFamily="18" charset="0"/>
                          <a:hlinkClick r:id="rId2" action="ppaction://hlinksldjump"/>
                        </a:rPr>
                        <a:t>Retour</a:t>
                      </a:r>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extLst>
                  <a:ext uri="{0D108BD9-81ED-4DB2-BD59-A6C34878D82A}">
                    <a16:rowId xmlns:a16="http://schemas.microsoft.com/office/drawing/2014/main" val="3333183481"/>
                  </a:ext>
                </a:extLst>
              </a:tr>
            </a:tbl>
          </a:graphicData>
        </a:graphic>
      </p:graphicFrame>
      <p:pic>
        <p:nvPicPr>
          <p:cNvPr id="2" name="Imag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93577" y="1693084"/>
            <a:ext cx="821996" cy="760192"/>
          </a:xfrm>
          <a:prstGeom prst="rect">
            <a:avLst/>
          </a:prstGeom>
        </p:spPr>
      </p:pic>
      <p:pic>
        <p:nvPicPr>
          <p:cNvPr id="9" name="Imag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882743" y="1693084"/>
            <a:ext cx="903892" cy="735520"/>
          </a:xfrm>
          <a:prstGeom prst="rect">
            <a:avLst/>
          </a:prstGeom>
        </p:spPr>
      </p:pic>
      <p:pic>
        <p:nvPicPr>
          <p:cNvPr id="10" name="Image 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354689" y="1646101"/>
            <a:ext cx="624070" cy="782503"/>
          </a:xfrm>
          <a:prstGeom prst="rect">
            <a:avLst/>
          </a:prstGeom>
        </p:spPr>
      </p:pic>
    </p:spTree>
    <p:extLst>
      <p:ext uri="{BB962C8B-B14F-4D97-AF65-F5344CB8AC3E}">
        <p14:creationId xmlns:p14="http://schemas.microsoft.com/office/powerpoint/2010/main" val="384467480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6BD8CD2F-B4A7-B745-AD46-F90226B84A05}"/>
              </a:ext>
            </a:extLst>
          </p:cNvPr>
          <p:cNvGraphicFramePr>
            <a:graphicFrameLocks noGrp="1"/>
          </p:cNvGraphicFramePr>
          <p:nvPr>
            <p:ph idx="1"/>
            <p:extLst>
              <p:ext uri="{D42A27DB-BD31-4B8C-83A1-F6EECF244321}">
                <p14:modId xmlns:p14="http://schemas.microsoft.com/office/powerpoint/2010/main" val="4187675340"/>
              </p:ext>
            </p:extLst>
          </p:nvPr>
        </p:nvGraphicFramePr>
        <p:xfrm>
          <a:off x="345688" y="288971"/>
          <a:ext cx="11195824" cy="895749"/>
        </p:xfrm>
        <a:graphic>
          <a:graphicData uri="http://schemas.openxmlformats.org/drawingml/2006/table">
            <a:tbl>
              <a:tblPr>
                <a:tableStyleId>{5C22544A-7EE6-4342-B048-85BDC9FD1C3A}</a:tableStyleId>
              </a:tblPr>
              <a:tblGrid>
                <a:gridCol w="11195824">
                  <a:extLst>
                    <a:ext uri="{9D8B030D-6E8A-4147-A177-3AD203B41FA5}">
                      <a16:colId xmlns:a16="http://schemas.microsoft.com/office/drawing/2014/main" val="3664961934"/>
                    </a:ext>
                  </a:extLst>
                </a:gridCol>
              </a:tblGrid>
              <a:tr h="338219">
                <a:tc>
                  <a:txBody>
                    <a:bodyPr/>
                    <a:lstStyle/>
                    <a:p>
                      <a:pPr algn="ctr"/>
                      <a:r>
                        <a:rPr lang="fr-FR" sz="1600" kern="150" dirty="0">
                          <a:effectLst/>
                        </a:rPr>
                        <a:t>Étape 3 ( autour de 4 /5 ans)</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31115" marR="34925" marT="34925" marB="34925">
                    <a:solidFill>
                      <a:srgbClr val="92D050"/>
                    </a:solidFill>
                  </a:tcPr>
                </a:tc>
                <a:extLst>
                  <a:ext uri="{0D108BD9-81ED-4DB2-BD59-A6C34878D82A}">
                    <a16:rowId xmlns:a16="http://schemas.microsoft.com/office/drawing/2014/main" val="418646303"/>
                  </a:ext>
                </a:extLst>
              </a:tr>
              <a:tr h="0">
                <a:tc>
                  <a:txBody>
                    <a:bodyPr/>
                    <a:lstStyle/>
                    <a:p>
                      <a:pPr algn="ctr"/>
                      <a:r>
                        <a:rPr lang="fr-FR" sz="1600" b="1" kern="150" dirty="0">
                          <a:effectLst/>
                        </a:rPr>
                        <a:t>Situations pour</a:t>
                      </a:r>
                      <a:r>
                        <a:rPr lang="fr-FR" sz="1600" b="1" kern="150" baseline="0" dirty="0">
                          <a:effectLst/>
                        </a:rPr>
                        <a:t>  affiner, ajuster, enchaîner</a:t>
                      </a:r>
                      <a:r>
                        <a:rPr lang="fr-FR" sz="1600" b="1" kern="150" dirty="0">
                          <a:effectLst/>
                        </a:rPr>
                        <a:t> </a:t>
                      </a:r>
                      <a:r>
                        <a:rPr lang="fr-FR" sz="1600" kern="150" dirty="0">
                          <a:effectLst/>
                        </a:rPr>
                        <a:t>: 2,</a:t>
                      </a:r>
                      <a:r>
                        <a:rPr lang="fr-FR" sz="1600" kern="150" baseline="0" dirty="0">
                          <a:effectLst/>
                        </a:rPr>
                        <a:t> 3 </a:t>
                      </a:r>
                      <a:r>
                        <a:rPr lang="fr-FR" sz="1600" kern="150" dirty="0">
                          <a:effectLst/>
                        </a:rPr>
                        <a:t>séances de familiarisation</a:t>
                      </a:r>
                    </a:p>
                    <a:p>
                      <a:pPr algn="ctr"/>
                      <a:r>
                        <a:rPr lang="fr-FR" sz="1600" u="sng" kern="150" dirty="0">
                          <a:effectLst/>
                        </a:rPr>
                        <a:t>Objectif pour l’enseignant</a:t>
                      </a:r>
                      <a:r>
                        <a:rPr lang="fr-FR" sz="1600" kern="150" dirty="0">
                          <a:effectLst/>
                        </a:rPr>
                        <a:t>: </a:t>
                      </a:r>
                      <a:r>
                        <a:rPr lang="fr-FR" sz="1600" kern="150" baseline="0" dirty="0">
                          <a:effectLst/>
                        </a:rPr>
                        <a:t> entrer dans l’activité à partir d’une situation connue (étape 2)</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31115" marR="34925" marT="34925" marB="34925"/>
                </a:tc>
                <a:extLst>
                  <a:ext uri="{0D108BD9-81ED-4DB2-BD59-A6C34878D82A}">
                    <a16:rowId xmlns:a16="http://schemas.microsoft.com/office/drawing/2014/main" val="1883856064"/>
                  </a:ext>
                </a:extLst>
              </a:tr>
            </a:tbl>
          </a:graphicData>
        </a:graphic>
      </p:graphicFrame>
      <p:graphicFrame>
        <p:nvGraphicFramePr>
          <p:cNvPr id="6" name="Tableau 5">
            <a:extLst>
              <a:ext uri="{FF2B5EF4-FFF2-40B4-BE49-F238E27FC236}">
                <a16:creationId xmlns:a16="http://schemas.microsoft.com/office/drawing/2014/main" id="{79CF1EBC-96ED-6049-89E7-2E82C5F02894}"/>
              </a:ext>
            </a:extLst>
          </p:cNvPr>
          <p:cNvGraphicFramePr>
            <a:graphicFrameLocks noGrp="1"/>
          </p:cNvGraphicFramePr>
          <p:nvPr>
            <p:extLst>
              <p:ext uri="{D42A27DB-BD31-4B8C-83A1-F6EECF244321}">
                <p14:modId xmlns:p14="http://schemas.microsoft.com/office/powerpoint/2010/main" val="2053174759"/>
              </p:ext>
            </p:extLst>
          </p:nvPr>
        </p:nvGraphicFramePr>
        <p:xfrm>
          <a:off x="345688" y="1318573"/>
          <a:ext cx="11128918" cy="5175156"/>
        </p:xfrm>
        <a:graphic>
          <a:graphicData uri="http://schemas.openxmlformats.org/drawingml/2006/table">
            <a:tbl>
              <a:tblPr>
                <a:tableStyleId>{5C22544A-7EE6-4342-B048-85BDC9FD1C3A}</a:tableStyleId>
              </a:tblPr>
              <a:tblGrid>
                <a:gridCol w="2140665">
                  <a:extLst>
                    <a:ext uri="{9D8B030D-6E8A-4147-A177-3AD203B41FA5}">
                      <a16:colId xmlns:a16="http://schemas.microsoft.com/office/drawing/2014/main" val="1892718210"/>
                    </a:ext>
                  </a:extLst>
                </a:gridCol>
                <a:gridCol w="4338193">
                  <a:extLst>
                    <a:ext uri="{9D8B030D-6E8A-4147-A177-3AD203B41FA5}">
                      <a16:colId xmlns:a16="http://schemas.microsoft.com/office/drawing/2014/main" val="3634728219"/>
                    </a:ext>
                  </a:extLst>
                </a:gridCol>
                <a:gridCol w="2074127">
                  <a:extLst>
                    <a:ext uri="{9D8B030D-6E8A-4147-A177-3AD203B41FA5}">
                      <a16:colId xmlns:a16="http://schemas.microsoft.com/office/drawing/2014/main" val="1609241353"/>
                    </a:ext>
                  </a:extLst>
                </a:gridCol>
                <a:gridCol w="2575933">
                  <a:extLst>
                    <a:ext uri="{9D8B030D-6E8A-4147-A177-3AD203B41FA5}">
                      <a16:colId xmlns:a16="http://schemas.microsoft.com/office/drawing/2014/main" val="538889049"/>
                    </a:ext>
                  </a:extLst>
                </a:gridCol>
              </a:tblGrid>
              <a:tr h="447112">
                <a:tc>
                  <a:txBody>
                    <a:bodyPr/>
                    <a:lstStyle/>
                    <a:p>
                      <a:pPr algn="ctr"/>
                      <a:r>
                        <a:rPr lang="fr-FR" sz="1400" kern="150" dirty="0">
                          <a:effectLst/>
                          <a:latin typeface="+mn-lt"/>
                        </a:rPr>
                        <a:t>LA</a:t>
                      </a:r>
                      <a:r>
                        <a:rPr lang="fr-FR" sz="1400" kern="150" baseline="0" dirty="0">
                          <a:effectLst/>
                          <a:latin typeface="+mn-lt"/>
                        </a:rPr>
                        <a:t> SITUATION</a:t>
                      </a:r>
                      <a:r>
                        <a:rPr lang="fr-FR" sz="1400" kern="150" dirty="0">
                          <a:effectLst/>
                          <a:latin typeface="+mn-lt"/>
                        </a:rPr>
                        <a:t> </a:t>
                      </a:r>
                    </a:p>
                    <a:p>
                      <a:pPr algn="ctr"/>
                      <a:r>
                        <a:rPr lang="fr-FR" sz="1400" kern="150" dirty="0">
                          <a:effectLst/>
                          <a:latin typeface="+mn-lt"/>
                        </a:rPr>
                        <a:t> </a:t>
                      </a:r>
                    </a:p>
                  </a:txBody>
                  <a:tcPr marL="24694" marR="27718" marT="27718" marB="27718">
                    <a:solidFill>
                      <a:srgbClr val="92D050"/>
                    </a:solidFill>
                  </a:tcPr>
                </a:tc>
                <a:tc>
                  <a:txBody>
                    <a:bodyPr/>
                    <a:lstStyle/>
                    <a:p>
                      <a:r>
                        <a:rPr lang="fr-FR" sz="1400" u="none" kern="150" dirty="0">
                          <a:solidFill>
                            <a:srgbClr val="000000"/>
                          </a:solidFill>
                          <a:effectLst/>
                          <a:latin typeface="+mn-lt"/>
                          <a:ea typeface="SimSun" panose="02010600030101010101" pitchFamily="2" charset="-122"/>
                          <a:cs typeface="Mangal" panose="02040503050203030202" pitchFamily="18" charset="0"/>
                        </a:rPr>
                        <a:t>REPERES</a:t>
                      </a:r>
                    </a:p>
                  </a:txBody>
                  <a:tcPr marL="24694" marR="27718" marT="27718" marB="27718">
                    <a:solidFill>
                      <a:srgbClr val="92D050"/>
                    </a:solidFill>
                  </a:tcPr>
                </a:tc>
                <a:tc>
                  <a:txBody>
                    <a:bodyPr/>
                    <a:lstStyle/>
                    <a:p>
                      <a:r>
                        <a:rPr lang="fr-FR" sz="1400" kern="150" dirty="0">
                          <a:solidFill>
                            <a:srgbClr val="000000"/>
                          </a:solidFill>
                          <a:effectLst/>
                          <a:latin typeface="+mn-lt"/>
                          <a:ea typeface="SimSun" panose="02010600030101010101" pitchFamily="2" charset="-122"/>
                          <a:cs typeface="Mangal" panose="02040503050203030202" pitchFamily="18" charset="0"/>
                        </a:rPr>
                        <a:t>DISPOSITIF</a:t>
                      </a:r>
                    </a:p>
                  </a:txBody>
                  <a:tcPr marL="24694" marR="27718" marT="27718" marB="27718">
                    <a:solidFill>
                      <a:srgbClr val="92D050"/>
                    </a:solidFill>
                  </a:tcPr>
                </a:tc>
                <a:tc>
                  <a:txBody>
                    <a:bodyPr/>
                    <a:lstStyle/>
                    <a:p>
                      <a:r>
                        <a:rPr lang="fr-FR" sz="1400" kern="150" dirty="0">
                          <a:solidFill>
                            <a:srgbClr val="000000"/>
                          </a:solidFill>
                          <a:effectLst/>
                          <a:latin typeface="+mn-lt"/>
                          <a:ea typeface="SimSun" panose="02010600030101010101" pitchFamily="2" charset="-122"/>
                          <a:cs typeface="Mangal" panose="02040503050203030202" pitchFamily="18" charset="0"/>
                        </a:rPr>
                        <a:t>MATERIEL</a:t>
                      </a:r>
                    </a:p>
                  </a:txBody>
                  <a:tcPr marL="24694" marR="27718" marT="27718" marB="27718">
                    <a:solidFill>
                      <a:srgbClr val="92D050"/>
                    </a:solidFill>
                  </a:tcPr>
                </a:tc>
                <a:extLst>
                  <a:ext uri="{0D108BD9-81ED-4DB2-BD59-A6C34878D82A}">
                    <a16:rowId xmlns:a16="http://schemas.microsoft.com/office/drawing/2014/main" val="949753527"/>
                  </a:ext>
                </a:extLst>
              </a:tr>
              <a:tr h="1238522">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800" b="1" kern="150" dirty="0">
                          <a:effectLst/>
                        </a:rPr>
                        <a:t>Les tortues</a:t>
                      </a:r>
                    </a:p>
                  </a:txBody>
                  <a:tcPr marL="24694" marR="27718" marT="27718" marB="27718"/>
                </a:tc>
                <a:tc>
                  <a:txBody>
                    <a:bodyPr/>
                    <a:lstStyle/>
                    <a:p>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Rappel de l’histoire des ours qui dorment dans leur tanière vu en étape 2.</a:t>
                      </a:r>
                    </a:p>
                    <a:p>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Cette fois-ci l’histoire se passe sur la plage. Les tortues sont venues pondre des œufs et les braconniers volent les œufs de tortue. « CAPTAIN PAUL » chez EVALOU</a:t>
                      </a:r>
                    </a:p>
                  </a:txBody>
                  <a:tcPr marL="24694" marR="27718" marT="27718" marB="27718"/>
                </a:tc>
                <a:tc>
                  <a:txBody>
                    <a:bodyPr/>
                    <a:lstStyle/>
                    <a:p>
                      <a:pPr marL="0" indent="0">
                        <a:buFontTx/>
                        <a:buNone/>
                      </a:pPr>
                      <a:r>
                        <a:rPr lang="fr-FR" sz="1400" kern="150" dirty="0">
                          <a:solidFill>
                            <a:srgbClr val="000000"/>
                          </a:solidFill>
                          <a:effectLst/>
                          <a:latin typeface="Liberation Serif"/>
                          <a:ea typeface="SimSun" panose="02010600030101010101" pitchFamily="2" charset="-122"/>
                          <a:cs typeface="Mangal" panose="02040503050203030202" pitchFamily="18" charset="0"/>
                        </a:rPr>
                        <a:t>Pour lutter contre les braconniers et préserver certaines espèces de tortues</a:t>
                      </a: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endParaRPr lang="fr-FR" sz="1400" u="sng"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extLst>
                  <a:ext uri="{0D108BD9-81ED-4DB2-BD59-A6C34878D82A}">
                    <a16:rowId xmlns:a16="http://schemas.microsoft.com/office/drawing/2014/main" val="756802854"/>
                  </a:ext>
                </a:extLst>
              </a:tr>
              <a:tr h="3357404">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400" b="1" kern="150" dirty="0">
                          <a:effectLst/>
                        </a:rPr>
                        <a:t>OBJECTIFS</a:t>
                      </a:r>
                      <a:r>
                        <a:rPr lang="fr-FR" sz="1400" kern="150" dirty="0">
                          <a:effectLst/>
                        </a:rPr>
                        <a:t>:</a:t>
                      </a:r>
                    </a:p>
                    <a:p>
                      <a:pPr marL="0" marR="0" indent="0" algn="ctr" defTabSz="457200" rtl="0" eaLnBrk="1" fontAlgn="auto" latinLnBrk="0" hangingPunct="1">
                        <a:lnSpc>
                          <a:spcPct val="100000"/>
                        </a:lnSpc>
                        <a:spcBef>
                          <a:spcPts val="0"/>
                        </a:spcBef>
                        <a:spcAft>
                          <a:spcPts val="0"/>
                        </a:spcAft>
                        <a:buClrTx/>
                        <a:buSzTx/>
                        <a:buFontTx/>
                        <a:buNone/>
                        <a:tabLst/>
                        <a:defRPr/>
                      </a:pPr>
                      <a:endParaRPr lang="fr-FR" sz="1400" kern="150" dirty="0">
                        <a:effectLst/>
                      </a:endParaRPr>
                    </a:p>
                    <a:p>
                      <a:pPr marL="0" marR="0" indent="0" algn="ctr" defTabSz="457200" rtl="0" eaLnBrk="1" fontAlgn="auto" latinLnBrk="0" hangingPunct="1">
                        <a:lnSpc>
                          <a:spcPct val="100000"/>
                        </a:lnSpc>
                        <a:spcBef>
                          <a:spcPts val="0"/>
                        </a:spcBef>
                        <a:spcAft>
                          <a:spcPts val="0"/>
                        </a:spcAft>
                        <a:buClrTx/>
                        <a:buSzTx/>
                        <a:buFontTx/>
                        <a:buNone/>
                        <a:tabLst/>
                        <a:defRPr/>
                      </a:pPr>
                      <a:r>
                        <a:rPr lang="fr-FR" sz="1400" kern="150" baseline="0" dirty="0">
                          <a:effectLst/>
                        </a:rPr>
                        <a:t>Déplacer un partenaire en utilisant les actions de porter, tirer, pousser et en variant les prises</a:t>
                      </a:r>
                      <a:endParaRPr lang="fr-FR" sz="1400" kern="150" dirty="0">
                        <a:effectLst/>
                      </a:endParaRPr>
                    </a:p>
                    <a:p>
                      <a:pPr algn="ctr"/>
                      <a:endParaRPr lang="fr-FR" sz="1400" kern="150" dirty="0">
                        <a:effectLst/>
                      </a:endParaRPr>
                    </a:p>
                    <a:p>
                      <a:pPr algn="ct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endParaRPr lang="fr-FR" sz="1400" u="sng" kern="150" dirty="0">
                        <a:effectLst/>
                      </a:endParaRPr>
                    </a:p>
                    <a:p>
                      <a:r>
                        <a:rPr lang="fr-FR" sz="1400" u="sng" kern="150" dirty="0">
                          <a:effectLst/>
                        </a:rPr>
                        <a:t>But </a:t>
                      </a:r>
                      <a:r>
                        <a:rPr lang="fr-FR" sz="1400" kern="150" dirty="0">
                          <a:effectLst/>
                        </a:rPr>
                        <a:t>: remettre</a:t>
                      </a:r>
                      <a:r>
                        <a:rPr lang="fr-FR" sz="1400" kern="150" baseline="0" dirty="0">
                          <a:effectLst/>
                        </a:rPr>
                        <a:t> les tortues à l’eau en les transportant </a:t>
                      </a:r>
                    </a:p>
                    <a:p>
                      <a:endParaRPr lang="fr-FR" sz="1400" kern="150" baseline="0" dirty="0">
                        <a:effectLst/>
                      </a:endParaRPr>
                    </a:p>
                    <a:p>
                      <a:pPr marL="0" marR="0" indent="0" algn="l" defTabSz="457200" rtl="0" eaLnBrk="1" fontAlgn="auto" latinLnBrk="0" hangingPunct="1">
                        <a:lnSpc>
                          <a:spcPct val="100000"/>
                        </a:lnSpc>
                        <a:spcBef>
                          <a:spcPts val="0"/>
                        </a:spcBef>
                        <a:spcAft>
                          <a:spcPts val="0"/>
                        </a:spcAft>
                        <a:buClrTx/>
                        <a:buSzTx/>
                        <a:buFontTx/>
                        <a:buNone/>
                        <a:tabLst/>
                        <a:defRPr/>
                      </a:pPr>
                      <a:r>
                        <a:rPr lang="fr-FR" sz="1400" u="sng" kern="150" dirty="0">
                          <a:effectLst/>
                        </a:rPr>
                        <a:t>Critère de</a:t>
                      </a:r>
                      <a:r>
                        <a:rPr lang="fr-FR" sz="1400" u="sng" kern="150" baseline="0" dirty="0">
                          <a:effectLst/>
                        </a:rPr>
                        <a:t> réussite</a:t>
                      </a:r>
                      <a:r>
                        <a:rPr lang="fr-FR" sz="1400" u="none" kern="150" baseline="0" dirty="0">
                          <a:effectLst/>
                        </a:rPr>
                        <a:t>: je réussis à emmener la tortue à la mer avec l’aide d’un camarade en tirant ou poussant ou portant ou combinant 2 actions</a:t>
                      </a:r>
                    </a:p>
                    <a:p>
                      <a:endParaRPr lang="fr-FR" sz="1400" u="none" kern="150" baseline="0" dirty="0">
                        <a:effectLst/>
                      </a:endParaRPr>
                    </a:p>
                    <a:p>
                      <a:r>
                        <a:rPr lang="fr-FR" sz="1400" u="none" kern="150" baseline="0" dirty="0">
                          <a:effectLst/>
                        </a:rPr>
                        <a:t> </a:t>
                      </a:r>
                    </a:p>
                    <a:p>
                      <a:r>
                        <a:rPr lang="fr-FR" sz="1400" u="sng" kern="150" baseline="0" dirty="0">
                          <a:effectLst/>
                        </a:rPr>
                        <a:t>Variables</a:t>
                      </a:r>
                      <a:r>
                        <a:rPr lang="fr-FR" sz="1400" u="none" kern="150" baseline="0" dirty="0">
                          <a:effectLst/>
                        </a:rPr>
                        <a:t>: jouer sur…</a:t>
                      </a:r>
                    </a:p>
                    <a:p>
                      <a:pPr marL="285750" indent="-285750">
                        <a:buFontTx/>
                        <a:buChar char="-"/>
                      </a:pPr>
                      <a:r>
                        <a:rPr lang="fr-FR" sz="1400" u="none" kern="150" baseline="0" dirty="0">
                          <a:effectLst/>
                        </a:rPr>
                        <a:t>la distance à parcourir</a:t>
                      </a:r>
                    </a:p>
                    <a:p>
                      <a:pPr marL="285750" indent="-285750">
                        <a:buFontTx/>
                        <a:buChar char="-"/>
                      </a:pPr>
                      <a:r>
                        <a:rPr lang="fr-FR" sz="1400" u="none" kern="150" baseline="0" dirty="0">
                          <a:effectLst/>
                        </a:rPr>
                        <a:t>le nombre de sauveurs de tortues (pour ne pas leur faire peur être seul à emmener  la tortue)</a:t>
                      </a:r>
                    </a:p>
                    <a:p>
                      <a:pPr marL="285750" indent="-285750">
                        <a:buFontTx/>
                        <a:buChar char="-"/>
                      </a:pPr>
                      <a:r>
                        <a:rPr lang="fr-FR" sz="1400" u="none" kern="150" baseline="0" dirty="0">
                          <a:effectLst/>
                        </a:rPr>
                        <a:t>Les parties du corps pour la prise</a:t>
                      </a:r>
                    </a:p>
                    <a:p>
                      <a:pPr marL="285750" indent="-285750">
                        <a:buFontTx/>
                        <a:buChar char="-"/>
                      </a:pPr>
                      <a:r>
                        <a:rPr lang="fr-FR" sz="1400" u="none" kern="150" baseline="0" dirty="0">
                          <a:effectLst/>
                        </a:rPr>
                        <a:t>La position de la tortue (ventre, dos)</a:t>
                      </a:r>
                    </a:p>
                    <a:p>
                      <a:endParaRPr lang="fr-FR" sz="1400" u="none" kern="150" baseline="0" dirty="0">
                        <a:effectLst/>
                      </a:endParaRPr>
                    </a:p>
                  </a:txBody>
                  <a:tcPr marL="24694" marR="27718" marT="27718" marB="27718"/>
                </a:tc>
                <a:tc>
                  <a:txBody>
                    <a:bodyPr/>
                    <a:lstStyle/>
                    <a:p>
                      <a:pPr marL="0" indent="0">
                        <a:buFontTx/>
                        <a:buNone/>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0" indent="0">
                        <a:buFontTx/>
                        <a:buNone/>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r>
                        <a:rPr lang="fr-FR" sz="1400" u="sng" kern="150" baseline="0" dirty="0">
                          <a:solidFill>
                            <a:srgbClr val="000000"/>
                          </a:solidFill>
                          <a:effectLst/>
                          <a:latin typeface="Liberation Serif"/>
                          <a:ea typeface="SimSun" panose="02010600030101010101" pitchFamily="2" charset="-122"/>
                          <a:cs typeface="Mangal" panose="02040503050203030202" pitchFamily="18" charset="0"/>
                        </a:rPr>
                        <a:t>Pour matérialiser les espaces</a:t>
                      </a: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a:t>
                      </a:r>
                    </a:p>
                    <a:p>
                      <a:pPr marL="0" indent="0">
                        <a:buFontTx/>
                        <a:buNone/>
                      </a:pPr>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Tapis</a:t>
                      </a:r>
                    </a:p>
                    <a:p>
                      <a:pPr marL="285750" indent="-285750">
                        <a:buFontTx/>
                        <a:buChar char="-"/>
                      </a:pPr>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pPr marL="0" indent="0">
                        <a:buFontTx/>
                        <a:buNone/>
                      </a:pPr>
                      <a:r>
                        <a:rPr lang="fr-FR" sz="1400" u="sng" kern="150" baseline="0" dirty="0">
                          <a:solidFill>
                            <a:srgbClr val="000000"/>
                          </a:solidFill>
                          <a:effectLst/>
                          <a:latin typeface="Liberation Serif"/>
                          <a:ea typeface="SimSun" panose="02010600030101010101" pitchFamily="2" charset="-122"/>
                          <a:cs typeface="Mangal" panose="02040503050203030202" pitchFamily="18" charset="0"/>
                        </a:rPr>
                        <a:t>Pour distinguer les tortues</a:t>
                      </a: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a:t>
                      </a:r>
                    </a:p>
                    <a:p>
                      <a:pPr marL="285750" indent="-285750">
                        <a:buFontTx/>
                        <a:buChar char="-"/>
                      </a:pP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Dossards verts</a:t>
                      </a:r>
                    </a:p>
                    <a:p>
                      <a:pPr marL="0" indent="0">
                        <a:buFontTx/>
                        <a:buNone/>
                      </a:pPr>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fr-FR" sz="1400" kern="150" dirty="0">
                          <a:solidFill>
                            <a:srgbClr val="000000"/>
                          </a:solidFill>
                          <a:effectLst/>
                          <a:latin typeface="Liberation Serif"/>
                          <a:ea typeface="SimSun" panose="02010600030101010101" pitchFamily="2" charset="-122"/>
                          <a:cs typeface="Mangal" panose="02040503050203030202" pitchFamily="18" charset="0"/>
                          <a:hlinkClick r:id="rId2" action="ppaction://hlinksldjump"/>
                        </a:rPr>
                        <a:t>&lt;</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extLst>
                  <a:ext uri="{0D108BD9-81ED-4DB2-BD59-A6C34878D82A}">
                    <a16:rowId xmlns:a16="http://schemas.microsoft.com/office/drawing/2014/main" val="3333183481"/>
                  </a:ext>
                </a:extLst>
              </a:tr>
            </a:tbl>
          </a:graphicData>
        </a:graphic>
      </p:graphicFrame>
      <p:pic>
        <p:nvPicPr>
          <p:cNvPr id="2" name="Image 1"/>
          <p:cNvPicPr>
            <a:picLocks noChangeAspect="1"/>
          </p:cNvPicPr>
          <p:nvPr/>
        </p:nvPicPr>
        <p:blipFill>
          <a:blip r:embed="rId3"/>
          <a:stretch>
            <a:fillRect/>
          </a:stretch>
        </p:blipFill>
        <p:spPr>
          <a:xfrm>
            <a:off x="9879970" y="1415038"/>
            <a:ext cx="1276545" cy="1624693"/>
          </a:xfrm>
          <a:prstGeom prst="rect">
            <a:avLst/>
          </a:prstGeom>
        </p:spPr>
      </p:pic>
    </p:spTree>
    <p:extLst>
      <p:ext uri="{BB962C8B-B14F-4D97-AF65-F5344CB8AC3E}">
        <p14:creationId xmlns:p14="http://schemas.microsoft.com/office/powerpoint/2010/main" val="326379651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6BD8CD2F-B4A7-B745-AD46-F90226B84A05}"/>
              </a:ext>
            </a:extLst>
          </p:cNvPr>
          <p:cNvGraphicFramePr>
            <a:graphicFrameLocks noGrp="1"/>
          </p:cNvGraphicFramePr>
          <p:nvPr>
            <p:ph idx="1"/>
            <p:extLst>
              <p:ext uri="{D42A27DB-BD31-4B8C-83A1-F6EECF244321}">
                <p14:modId xmlns:p14="http://schemas.microsoft.com/office/powerpoint/2010/main" val="3822482242"/>
              </p:ext>
            </p:extLst>
          </p:nvPr>
        </p:nvGraphicFramePr>
        <p:xfrm>
          <a:off x="345688" y="281007"/>
          <a:ext cx="11195824" cy="871220"/>
        </p:xfrm>
        <a:graphic>
          <a:graphicData uri="http://schemas.openxmlformats.org/drawingml/2006/table">
            <a:tbl>
              <a:tblPr>
                <a:tableStyleId>{5C22544A-7EE6-4342-B048-85BDC9FD1C3A}</a:tableStyleId>
              </a:tblPr>
              <a:tblGrid>
                <a:gridCol w="11195824">
                  <a:extLst>
                    <a:ext uri="{9D8B030D-6E8A-4147-A177-3AD203B41FA5}">
                      <a16:colId xmlns:a16="http://schemas.microsoft.com/office/drawing/2014/main" val="3664961934"/>
                    </a:ext>
                  </a:extLst>
                </a:gridCol>
              </a:tblGrid>
              <a:tr h="0">
                <a:tc>
                  <a:txBody>
                    <a:bodyPr/>
                    <a:lstStyle/>
                    <a:p>
                      <a:pPr algn="ctr"/>
                      <a:r>
                        <a:rPr lang="fr-FR" sz="1600" kern="150" dirty="0">
                          <a:effectLst/>
                        </a:rPr>
                        <a:t>Étape 3 ( autour de 4 /5 ans)</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31115" marR="34925" marT="34925" marB="34925">
                    <a:solidFill>
                      <a:srgbClr val="92D050"/>
                    </a:solidFill>
                  </a:tcPr>
                </a:tc>
                <a:extLst>
                  <a:ext uri="{0D108BD9-81ED-4DB2-BD59-A6C34878D82A}">
                    <a16:rowId xmlns:a16="http://schemas.microsoft.com/office/drawing/2014/main" val="418646303"/>
                  </a:ext>
                </a:extLst>
              </a:tr>
              <a:tr h="0">
                <a:tc>
                  <a:txBody>
                    <a:bodyPr/>
                    <a:lstStyle/>
                    <a:p>
                      <a:pPr algn="ctr"/>
                      <a:r>
                        <a:rPr lang="fr-FR" sz="1600" b="1" kern="150" dirty="0">
                          <a:effectLst/>
                        </a:rPr>
                        <a:t>Situations pour</a:t>
                      </a:r>
                      <a:r>
                        <a:rPr lang="fr-FR" sz="1600" b="1" kern="150" baseline="0" dirty="0">
                          <a:effectLst/>
                        </a:rPr>
                        <a:t>  affiner, ajuster, enchaîner</a:t>
                      </a:r>
                      <a:r>
                        <a:rPr lang="fr-FR" sz="1600" b="1" kern="150" dirty="0">
                          <a:effectLst/>
                        </a:rPr>
                        <a:t> </a:t>
                      </a:r>
                      <a:r>
                        <a:rPr lang="fr-FR" sz="1600" kern="150" dirty="0">
                          <a:effectLst/>
                        </a:rPr>
                        <a:t>: situation</a:t>
                      </a:r>
                      <a:r>
                        <a:rPr lang="fr-FR" sz="1600" kern="150" baseline="0" dirty="0">
                          <a:effectLst/>
                        </a:rPr>
                        <a:t> de référence (1 séance)</a:t>
                      </a:r>
                      <a:endParaRPr lang="fr-FR" sz="1600" kern="150" dirty="0">
                        <a:effectLst/>
                      </a:endParaRPr>
                    </a:p>
                    <a:p>
                      <a:pPr algn="ctr"/>
                      <a:r>
                        <a:rPr lang="fr-FR" sz="1600" u="sng" kern="150" dirty="0">
                          <a:effectLst/>
                        </a:rPr>
                        <a:t>Objectif pour l’enseignant </a:t>
                      </a:r>
                      <a:r>
                        <a:rPr lang="fr-FR" sz="1600" kern="150" dirty="0">
                          <a:effectLst/>
                        </a:rPr>
                        <a:t>: observer</a:t>
                      </a:r>
                      <a:r>
                        <a:rPr lang="fr-FR" sz="1600" kern="150" baseline="0" dirty="0">
                          <a:effectLst/>
                        </a:rPr>
                        <a:t> les actions menées</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31115" marR="34925" marT="34925" marB="34925"/>
                </a:tc>
                <a:extLst>
                  <a:ext uri="{0D108BD9-81ED-4DB2-BD59-A6C34878D82A}">
                    <a16:rowId xmlns:a16="http://schemas.microsoft.com/office/drawing/2014/main" val="1883856064"/>
                  </a:ext>
                </a:extLst>
              </a:tr>
            </a:tbl>
          </a:graphicData>
        </a:graphic>
      </p:graphicFrame>
      <p:graphicFrame>
        <p:nvGraphicFramePr>
          <p:cNvPr id="6" name="Tableau 5">
            <a:extLst>
              <a:ext uri="{FF2B5EF4-FFF2-40B4-BE49-F238E27FC236}">
                <a16:creationId xmlns:a16="http://schemas.microsoft.com/office/drawing/2014/main" id="{79CF1EBC-96ED-6049-89E7-2E82C5F02894}"/>
              </a:ext>
            </a:extLst>
          </p:cNvPr>
          <p:cNvGraphicFramePr>
            <a:graphicFrameLocks noGrp="1"/>
          </p:cNvGraphicFramePr>
          <p:nvPr>
            <p:extLst>
              <p:ext uri="{D42A27DB-BD31-4B8C-83A1-F6EECF244321}">
                <p14:modId xmlns:p14="http://schemas.microsoft.com/office/powerpoint/2010/main" val="4084981892"/>
              </p:ext>
            </p:extLst>
          </p:nvPr>
        </p:nvGraphicFramePr>
        <p:xfrm>
          <a:off x="345688" y="1222079"/>
          <a:ext cx="11128918" cy="4739422"/>
        </p:xfrm>
        <a:graphic>
          <a:graphicData uri="http://schemas.openxmlformats.org/drawingml/2006/table">
            <a:tbl>
              <a:tblPr>
                <a:tableStyleId>{5C22544A-7EE6-4342-B048-85BDC9FD1C3A}</a:tableStyleId>
              </a:tblPr>
              <a:tblGrid>
                <a:gridCol w="2140665">
                  <a:extLst>
                    <a:ext uri="{9D8B030D-6E8A-4147-A177-3AD203B41FA5}">
                      <a16:colId xmlns:a16="http://schemas.microsoft.com/office/drawing/2014/main" val="1892718210"/>
                    </a:ext>
                  </a:extLst>
                </a:gridCol>
                <a:gridCol w="4338193">
                  <a:extLst>
                    <a:ext uri="{9D8B030D-6E8A-4147-A177-3AD203B41FA5}">
                      <a16:colId xmlns:a16="http://schemas.microsoft.com/office/drawing/2014/main" val="3634728219"/>
                    </a:ext>
                  </a:extLst>
                </a:gridCol>
                <a:gridCol w="2074127">
                  <a:extLst>
                    <a:ext uri="{9D8B030D-6E8A-4147-A177-3AD203B41FA5}">
                      <a16:colId xmlns:a16="http://schemas.microsoft.com/office/drawing/2014/main" val="1609241353"/>
                    </a:ext>
                  </a:extLst>
                </a:gridCol>
                <a:gridCol w="2575933">
                  <a:extLst>
                    <a:ext uri="{9D8B030D-6E8A-4147-A177-3AD203B41FA5}">
                      <a16:colId xmlns:a16="http://schemas.microsoft.com/office/drawing/2014/main" val="538889049"/>
                    </a:ext>
                  </a:extLst>
                </a:gridCol>
              </a:tblGrid>
              <a:tr h="433861">
                <a:tc>
                  <a:txBody>
                    <a:bodyPr/>
                    <a:lstStyle/>
                    <a:p>
                      <a:pPr algn="ctr"/>
                      <a:r>
                        <a:rPr lang="fr-FR" sz="1400" kern="150" dirty="0">
                          <a:effectLst/>
                        </a:rPr>
                        <a:t>LA</a:t>
                      </a:r>
                      <a:r>
                        <a:rPr lang="fr-FR" sz="1400" kern="150" baseline="0" dirty="0">
                          <a:effectLst/>
                        </a:rPr>
                        <a:t> SITUATION</a:t>
                      </a:r>
                      <a:r>
                        <a:rPr lang="fr-FR" sz="1400" kern="150" dirty="0">
                          <a:effectLst/>
                        </a:rPr>
                        <a:t> </a:t>
                      </a:r>
                    </a:p>
                    <a:p>
                      <a:pPr algn="ctr"/>
                      <a:r>
                        <a:rPr lang="fr-FR" sz="1400" kern="150" dirty="0">
                          <a:effectLst/>
                        </a:rPr>
                        <a:t> </a:t>
                      </a:r>
                    </a:p>
                  </a:txBody>
                  <a:tcPr marL="24694" marR="27718" marT="27718" marB="27718">
                    <a:solidFill>
                      <a:srgbClr val="92D050"/>
                    </a:solidFill>
                  </a:tcPr>
                </a:tc>
                <a:tc>
                  <a:txBody>
                    <a:bodyPr/>
                    <a:lstStyle/>
                    <a:p>
                      <a:r>
                        <a:rPr lang="fr-FR" sz="1400" u="none" kern="150" dirty="0">
                          <a:solidFill>
                            <a:srgbClr val="000000"/>
                          </a:solidFill>
                          <a:effectLst/>
                          <a:latin typeface="Liberation Serif"/>
                          <a:ea typeface="SimSun" panose="02010600030101010101" pitchFamily="2" charset="-122"/>
                          <a:cs typeface="Mangal" panose="02040503050203030202" pitchFamily="18" charset="0"/>
                        </a:rPr>
                        <a:t>DES</a:t>
                      </a:r>
                      <a:r>
                        <a:rPr lang="fr-FR" sz="1400" u="none" kern="150" baseline="0" dirty="0">
                          <a:solidFill>
                            <a:srgbClr val="000000"/>
                          </a:solidFill>
                          <a:effectLst/>
                          <a:latin typeface="Liberation Serif"/>
                          <a:ea typeface="SimSun" panose="02010600030101010101" pitchFamily="2" charset="-122"/>
                          <a:cs typeface="Mangal" panose="02040503050203030202" pitchFamily="18" charset="0"/>
                        </a:rPr>
                        <a:t> REPERES</a:t>
                      </a:r>
                      <a:endParaRPr lang="fr-FR" sz="1400" u="none"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solidFill>
                      <a:srgbClr val="92D050"/>
                    </a:solidFill>
                  </a:tcPr>
                </a:tc>
                <a:tc>
                  <a:txBody>
                    <a:bodyPr/>
                    <a:lstStyle/>
                    <a:p>
                      <a:r>
                        <a:rPr lang="fr-FR" sz="1400" kern="150" dirty="0">
                          <a:solidFill>
                            <a:srgbClr val="000000"/>
                          </a:solidFill>
                          <a:effectLst/>
                          <a:latin typeface="Liberation Serif"/>
                          <a:ea typeface="SimSun" panose="02010600030101010101" pitchFamily="2" charset="-122"/>
                          <a:cs typeface="Mangal" panose="02040503050203030202" pitchFamily="18" charset="0"/>
                        </a:rPr>
                        <a:t>LE DISPOSITIF</a:t>
                      </a:r>
                    </a:p>
                  </a:txBody>
                  <a:tcPr marL="24694" marR="27718" marT="27718" marB="27718">
                    <a:solidFill>
                      <a:srgbClr val="92D050"/>
                    </a:solidFill>
                  </a:tcPr>
                </a:tc>
                <a:tc>
                  <a:txBody>
                    <a:bodyPr/>
                    <a:lstStyle/>
                    <a:p>
                      <a:r>
                        <a:rPr lang="fr-FR" sz="1400" kern="150" dirty="0">
                          <a:solidFill>
                            <a:srgbClr val="000000"/>
                          </a:solidFill>
                          <a:effectLst/>
                          <a:latin typeface="Liberation Serif"/>
                          <a:ea typeface="SimSun" panose="02010600030101010101" pitchFamily="2" charset="-122"/>
                          <a:cs typeface="Mangal" panose="02040503050203030202" pitchFamily="18" charset="0"/>
                        </a:rPr>
                        <a:t>MATERIEL</a:t>
                      </a:r>
                    </a:p>
                  </a:txBody>
                  <a:tcPr marL="24694" marR="27718" marT="27718" marB="27718">
                    <a:solidFill>
                      <a:srgbClr val="92D050"/>
                    </a:solidFill>
                  </a:tcPr>
                </a:tc>
                <a:extLst>
                  <a:ext uri="{0D108BD9-81ED-4DB2-BD59-A6C34878D82A}">
                    <a16:rowId xmlns:a16="http://schemas.microsoft.com/office/drawing/2014/main" val="949753527"/>
                  </a:ext>
                </a:extLst>
              </a:tr>
              <a:tr h="751582">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800" b="1" kern="150" dirty="0">
                          <a:effectLst/>
                        </a:rPr>
                        <a:t>JEU</a:t>
                      </a:r>
                      <a:r>
                        <a:rPr lang="fr-FR" sz="1800" b="1" kern="150" baseline="0" dirty="0">
                          <a:effectLst/>
                        </a:rPr>
                        <a:t> de la TORTUE</a:t>
                      </a:r>
                      <a:endParaRPr lang="fr-FR" sz="1800" b="1" kern="150" dirty="0">
                        <a:effectLst/>
                      </a:endParaRPr>
                    </a:p>
                  </a:txBody>
                  <a:tcPr marL="24694" marR="27718" marT="27718" marB="27718"/>
                </a:tc>
                <a:tc>
                  <a:txBody>
                    <a:bodyPr/>
                    <a:lstStyle/>
                    <a:p>
                      <a:r>
                        <a:rPr lang="fr-FR" sz="1400" kern="150" dirty="0">
                          <a:solidFill>
                            <a:srgbClr val="000000"/>
                          </a:solidFill>
                          <a:effectLst/>
                          <a:latin typeface="Liberation Serif"/>
                          <a:ea typeface="SimSun" panose="02010600030101010101" pitchFamily="2" charset="-122"/>
                          <a:cs typeface="Mangal" panose="02040503050203030202" pitchFamily="18" charset="0"/>
                        </a:rPr>
                        <a:t>Album jeunesse: « CAPTAIN PAUL »</a:t>
                      </a:r>
                    </a:p>
                  </a:txBody>
                  <a:tcPr marL="24694" marR="27718" marT="27718" marB="27718"/>
                </a:tc>
                <a:tc>
                  <a:txBody>
                    <a:bodyPr/>
                    <a:lstStyle/>
                    <a:p>
                      <a:pPr marL="0" indent="0">
                        <a:buFontTx/>
                        <a:buNone/>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endParaRPr lang="fr-FR" sz="1400" u="sng"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extLst>
                  <a:ext uri="{0D108BD9-81ED-4DB2-BD59-A6C34878D82A}">
                    <a16:rowId xmlns:a16="http://schemas.microsoft.com/office/drawing/2014/main" val="756802854"/>
                  </a:ext>
                </a:extLst>
              </a:tr>
              <a:tr h="3505684">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400" b="1" kern="150" dirty="0">
                          <a:effectLst/>
                        </a:rPr>
                        <a:t>OBJECTIF</a:t>
                      </a:r>
                      <a:r>
                        <a:rPr lang="fr-FR" sz="1400" kern="150" dirty="0">
                          <a:effectLst/>
                        </a:rPr>
                        <a:t>:</a:t>
                      </a:r>
                    </a:p>
                    <a:p>
                      <a:pPr marL="0" marR="0" indent="0" algn="ctr" defTabSz="457200" rtl="0" eaLnBrk="1" fontAlgn="auto" latinLnBrk="0" hangingPunct="1">
                        <a:lnSpc>
                          <a:spcPct val="100000"/>
                        </a:lnSpc>
                        <a:spcBef>
                          <a:spcPts val="0"/>
                        </a:spcBef>
                        <a:spcAft>
                          <a:spcPts val="0"/>
                        </a:spcAft>
                        <a:buClrTx/>
                        <a:buSzTx/>
                        <a:buFontTx/>
                        <a:buNone/>
                        <a:tabLst/>
                        <a:defRPr/>
                      </a:pPr>
                      <a:endParaRPr lang="fr-FR" sz="1400" kern="150" dirty="0">
                        <a:effectLst/>
                      </a:endParaRPr>
                    </a:p>
                    <a:p>
                      <a:pPr algn="ctr"/>
                      <a:r>
                        <a:rPr lang="fr-FR" sz="1400" kern="150" dirty="0">
                          <a:effectLst/>
                        </a:rPr>
                        <a:t>Choisir</a:t>
                      </a:r>
                      <a:r>
                        <a:rPr lang="fr-FR" sz="1400" kern="150" baseline="0" dirty="0">
                          <a:effectLst/>
                        </a:rPr>
                        <a:t> l’action appropriée (tirer, pousser, soulever) au bon moment pour permettre de retourner l’adversaire </a:t>
                      </a:r>
                      <a:r>
                        <a:rPr lang="fr-FR" sz="1400" kern="150" dirty="0">
                          <a:effectLst/>
                        </a:rPr>
                        <a:t> </a:t>
                      </a:r>
                    </a:p>
                    <a:p>
                      <a:pPr algn="ct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r>
                        <a:rPr lang="fr-FR" sz="1200" u="sng" kern="150" dirty="0">
                          <a:effectLst/>
                        </a:rPr>
                        <a:t>But </a:t>
                      </a:r>
                      <a:r>
                        <a:rPr lang="fr-FR" sz="1200" kern="150" dirty="0">
                          <a:effectLst/>
                        </a:rPr>
                        <a:t>: Retourner la tortue pour prendre son œuf avant l’arrivée des sauveteurs ( sirène de bateau au bout de 15 s)</a:t>
                      </a:r>
                    </a:p>
                    <a:p>
                      <a:endParaRPr lang="fr-FR" sz="1200" kern="150" baseline="0" dirty="0">
                        <a:effectLst/>
                      </a:endParaRPr>
                    </a:p>
                    <a:p>
                      <a:r>
                        <a:rPr lang="fr-FR" sz="1200" u="sng" kern="150" dirty="0">
                          <a:effectLst/>
                        </a:rPr>
                        <a:t>Critère de</a:t>
                      </a:r>
                      <a:r>
                        <a:rPr lang="fr-FR" sz="1200" u="sng" kern="150" baseline="0" dirty="0">
                          <a:effectLst/>
                        </a:rPr>
                        <a:t> réussite</a:t>
                      </a:r>
                      <a:r>
                        <a:rPr lang="fr-FR" sz="1200" u="none" kern="150" baseline="0" dirty="0">
                          <a:effectLst/>
                        </a:rPr>
                        <a:t>: Je parviens à récupérer l’œuf de la tortue en réalisant différentes actions .</a:t>
                      </a:r>
                    </a:p>
                    <a:p>
                      <a:endParaRPr lang="fr-FR" sz="1400" u="none" kern="150" baseline="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p>
                      <a:endParaRPr lang="fr-FR" sz="1000" b="1" i="1" u="none" kern="150" baseline="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p>
                      <a:endParaRPr lang="fr-FR" sz="1000" b="1" i="1" u="none" kern="150" baseline="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p>
                      <a:r>
                        <a:rPr lang="fr-FR" sz="1400" u="sng" kern="150" baseline="0" dirty="0">
                          <a:effectLst/>
                        </a:rPr>
                        <a:t>Conduites observables</a:t>
                      </a:r>
                      <a:r>
                        <a:rPr lang="fr-FR" sz="1400" u="none" kern="150" baseline="0" dirty="0">
                          <a:effectLst/>
                        </a:rPr>
                        <a:t>:</a:t>
                      </a:r>
                    </a:p>
                    <a:p>
                      <a:r>
                        <a:rPr lang="fr-FR" sz="1400" u="none" kern="150" baseline="0" dirty="0" err="1">
                          <a:effectLst/>
                        </a:rPr>
                        <a:t>Niv</a:t>
                      </a:r>
                      <a:r>
                        <a:rPr lang="fr-FR" sz="1400" u="none" kern="150" baseline="0" dirty="0">
                          <a:effectLst/>
                        </a:rPr>
                        <a:t> 1: refuse de saisir ou saisit sans détermination</a:t>
                      </a:r>
                    </a:p>
                    <a:p>
                      <a:r>
                        <a:rPr lang="fr-FR" sz="1400" u="none" kern="150" baseline="0" dirty="0" err="1">
                          <a:effectLst/>
                        </a:rPr>
                        <a:t>Niv</a:t>
                      </a:r>
                      <a:r>
                        <a:rPr lang="fr-FR" sz="1400" u="none" kern="150" baseline="0" dirty="0">
                          <a:effectLst/>
                        </a:rPr>
                        <a:t> 2: s’engage dans le corps à corps sans efficacité</a:t>
                      </a:r>
                    </a:p>
                    <a:p>
                      <a:r>
                        <a:rPr lang="fr-FR" sz="1400" u="none" kern="150" baseline="0" dirty="0" err="1">
                          <a:effectLst/>
                        </a:rPr>
                        <a:t>Niv</a:t>
                      </a:r>
                      <a:r>
                        <a:rPr lang="fr-FR" sz="1400" u="none" kern="150" baseline="0" dirty="0">
                          <a:effectLst/>
                        </a:rPr>
                        <a:t> 3: saisit pour tirer, pousser, soulever pour faire perdre un contact au sol afin de retourner</a:t>
                      </a:r>
                      <a:endParaRPr lang="fr-FR" sz="1400" u="none"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pPr marL="0" indent="0">
                        <a:buFontTx/>
                        <a:buNone/>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0" indent="0">
                        <a:buFontTx/>
                        <a:buNone/>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r>
                        <a:rPr lang="fr-FR" sz="1400" u="sng" kern="150" baseline="0" dirty="0">
                          <a:solidFill>
                            <a:srgbClr val="000000"/>
                          </a:solidFill>
                          <a:effectLst/>
                          <a:latin typeface="Liberation Serif"/>
                          <a:ea typeface="SimSun" panose="02010600030101010101" pitchFamily="2" charset="-122"/>
                          <a:cs typeface="Mangal" panose="02040503050203030202" pitchFamily="18" charset="0"/>
                        </a:rPr>
                        <a:t>Pour matérialiser les espaces</a:t>
                      </a: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a:t>
                      </a:r>
                    </a:p>
                    <a:p>
                      <a:pPr marL="0" indent="0">
                        <a:buFontTx/>
                        <a:buNone/>
                      </a:pPr>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Tapis</a:t>
                      </a:r>
                    </a:p>
                    <a:p>
                      <a:pPr marL="285750" indent="-285750">
                        <a:buFontTx/>
                        <a:buChar char="-"/>
                      </a:pPr>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pPr marL="0" indent="0">
                        <a:buFontTx/>
                        <a:buNone/>
                      </a:pPr>
                      <a:r>
                        <a:rPr lang="fr-FR" sz="1400" u="sng" kern="150" baseline="0" dirty="0">
                          <a:solidFill>
                            <a:srgbClr val="000000"/>
                          </a:solidFill>
                          <a:effectLst/>
                          <a:latin typeface="Liberation Serif"/>
                          <a:ea typeface="SimSun" panose="02010600030101010101" pitchFamily="2" charset="-122"/>
                          <a:cs typeface="Mangal" panose="02040503050203030202" pitchFamily="18" charset="0"/>
                        </a:rPr>
                        <a:t>Pour distinguer les tortues</a:t>
                      </a: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a:t>
                      </a:r>
                    </a:p>
                    <a:p>
                      <a:pPr marL="285750" indent="-285750">
                        <a:buFontTx/>
                        <a:buChar char="-"/>
                      </a:pP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Dossard vert</a:t>
                      </a:r>
                    </a:p>
                    <a:p>
                      <a:pPr marL="285750" indent="-285750">
                        <a:buFontTx/>
                        <a:buChar char="-"/>
                      </a:pP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Une balle / tortue pour l’œuf</a:t>
                      </a:r>
                    </a:p>
                    <a:p>
                      <a:pPr marL="0" indent="0">
                        <a:buFontTx/>
                        <a:buNone/>
                      </a:pPr>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Grille d’observation avec les comportements attendus et observés + appareil photos</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fr-FR" sz="1400" kern="150" dirty="0">
                          <a:solidFill>
                            <a:srgbClr val="000000"/>
                          </a:solidFill>
                          <a:effectLst/>
                          <a:latin typeface="Liberation Serif"/>
                          <a:ea typeface="SimSun" panose="02010600030101010101" pitchFamily="2" charset="-122"/>
                          <a:cs typeface="Mangal" panose="02040503050203030202" pitchFamily="18" charset="0"/>
                          <a:hlinkClick r:id="rId2" action="ppaction://hlinksldjump"/>
                        </a:rPr>
                        <a:t>&lt;</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extLst>
                  <a:ext uri="{0D108BD9-81ED-4DB2-BD59-A6C34878D82A}">
                    <a16:rowId xmlns:a16="http://schemas.microsoft.com/office/drawing/2014/main" val="3333183481"/>
                  </a:ext>
                </a:extLst>
              </a:tr>
            </a:tbl>
          </a:graphicData>
        </a:graphic>
      </p:graphicFrame>
      <p:pic>
        <p:nvPicPr>
          <p:cNvPr id="5" name="Imag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947806" y="1375850"/>
            <a:ext cx="725383" cy="923214"/>
          </a:xfrm>
          <a:prstGeom prst="rect">
            <a:avLst/>
          </a:prstGeom>
        </p:spPr>
      </p:pic>
    </p:spTree>
    <p:extLst>
      <p:ext uri="{BB962C8B-B14F-4D97-AF65-F5344CB8AC3E}">
        <p14:creationId xmlns:p14="http://schemas.microsoft.com/office/powerpoint/2010/main" val="159291750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6BD8CD2F-B4A7-B745-AD46-F90226B84A05}"/>
              </a:ext>
            </a:extLst>
          </p:cNvPr>
          <p:cNvGraphicFramePr>
            <a:graphicFrameLocks noGrp="1"/>
          </p:cNvGraphicFramePr>
          <p:nvPr>
            <p:ph idx="1"/>
            <p:extLst>
              <p:ext uri="{D42A27DB-BD31-4B8C-83A1-F6EECF244321}">
                <p14:modId xmlns:p14="http://schemas.microsoft.com/office/powerpoint/2010/main" val="1883211410"/>
              </p:ext>
            </p:extLst>
          </p:nvPr>
        </p:nvGraphicFramePr>
        <p:xfrm>
          <a:off x="345687" y="137316"/>
          <a:ext cx="11696787" cy="871220"/>
        </p:xfrm>
        <a:graphic>
          <a:graphicData uri="http://schemas.openxmlformats.org/drawingml/2006/table">
            <a:tbl>
              <a:tblPr>
                <a:tableStyleId>{5C22544A-7EE6-4342-B048-85BDC9FD1C3A}</a:tableStyleId>
              </a:tblPr>
              <a:tblGrid>
                <a:gridCol w="11696787">
                  <a:extLst>
                    <a:ext uri="{9D8B030D-6E8A-4147-A177-3AD203B41FA5}">
                      <a16:colId xmlns:a16="http://schemas.microsoft.com/office/drawing/2014/main" val="3664961934"/>
                    </a:ext>
                  </a:extLst>
                </a:gridCol>
              </a:tblGrid>
              <a:tr h="0">
                <a:tc>
                  <a:txBody>
                    <a:bodyPr/>
                    <a:lstStyle/>
                    <a:p>
                      <a:pPr algn="ctr"/>
                      <a:r>
                        <a:rPr lang="fr-FR" sz="1600" kern="150" dirty="0">
                          <a:effectLst/>
                        </a:rPr>
                        <a:t>Étape 3 ( autour de 4 /5 ans)</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31115" marR="34925" marT="34925" marB="34925">
                    <a:solidFill>
                      <a:srgbClr val="92D050"/>
                    </a:solidFill>
                  </a:tcPr>
                </a:tc>
                <a:extLst>
                  <a:ext uri="{0D108BD9-81ED-4DB2-BD59-A6C34878D82A}">
                    <a16:rowId xmlns:a16="http://schemas.microsoft.com/office/drawing/2014/main" val="418646303"/>
                  </a:ext>
                </a:extLst>
              </a:tr>
              <a:tr h="0">
                <a:tc>
                  <a:txBody>
                    <a:bodyPr/>
                    <a:lstStyle/>
                    <a:p>
                      <a:pPr algn="ctr"/>
                      <a:r>
                        <a:rPr lang="fr-FR" sz="1600" b="1" kern="150" dirty="0">
                          <a:effectLst/>
                        </a:rPr>
                        <a:t>Situations pour</a:t>
                      </a:r>
                      <a:r>
                        <a:rPr lang="fr-FR" sz="1600" b="1" kern="150" baseline="0" dirty="0">
                          <a:effectLst/>
                        </a:rPr>
                        <a:t> </a:t>
                      </a:r>
                      <a:r>
                        <a:rPr lang="fr-FR" sz="1600" b="1" kern="150" dirty="0" err="1">
                          <a:effectLst/>
                        </a:rPr>
                        <a:t>pour</a:t>
                      </a:r>
                      <a:r>
                        <a:rPr lang="fr-FR" sz="1600" b="1" kern="150" baseline="0" dirty="0">
                          <a:effectLst/>
                        </a:rPr>
                        <a:t>  affiner, ajuster, enchaîner</a:t>
                      </a:r>
                      <a:r>
                        <a:rPr lang="fr-FR" sz="1600" b="1" kern="150" dirty="0">
                          <a:effectLst/>
                        </a:rPr>
                        <a:t> </a:t>
                      </a:r>
                      <a:r>
                        <a:rPr lang="fr-FR" sz="1600" kern="150" dirty="0">
                          <a:effectLst/>
                        </a:rPr>
                        <a:t>: phase</a:t>
                      </a:r>
                      <a:r>
                        <a:rPr lang="fr-FR" sz="1600" kern="150" baseline="0" dirty="0">
                          <a:effectLst/>
                        </a:rPr>
                        <a:t> de structuration  (2, 3 séances par problème identifié)</a:t>
                      </a:r>
                      <a:endParaRPr lang="fr-FR" sz="1600" kern="150" dirty="0">
                        <a:effectLst/>
                      </a:endParaRPr>
                    </a:p>
                    <a:p>
                      <a:pPr algn="ctr"/>
                      <a:r>
                        <a:rPr lang="fr-FR" sz="1600" u="sng" kern="150" dirty="0">
                          <a:effectLst/>
                        </a:rPr>
                        <a:t>Objectif pour l’enseignant </a:t>
                      </a:r>
                      <a:r>
                        <a:rPr lang="fr-FR" sz="1600" kern="150" dirty="0">
                          <a:effectLst/>
                        </a:rPr>
                        <a:t>: faire</a:t>
                      </a:r>
                      <a:r>
                        <a:rPr lang="fr-FR" sz="1600" kern="150" baseline="0" dirty="0">
                          <a:effectLst/>
                        </a:rPr>
                        <a:t> progresser les élèves sur des problèmes repérés</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31115" marR="34925" marT="34925" marB="34925"/>
                </a:tc>
                <a:extLst>
                  <a:ext uri="{0D108BD9-81ED-4DB2-BD59-A6C34878D82A}">
                    <a16:rowId xmlns:a16="http://schemas.microsoft.com/office/drawing/2014/main" val="1883856064"/>
                  </a:ext>
                </a:extLst>
              </a:tr>
            </a:tbl>
          </a:graphicData>
        </a:graphic>
      </p:graphicFrame>
      <p:graphicFrame>
        <p:nvGraphicFramePr>
          <p:cNvPr id="6" name="Tableau 5">
            <a:extLst>
              <a:ext uri="{FF2B5EF4-FFF2-40B4-BE49-F238E27FC236}">
                <a16:creationId xmlns:a16="http://schemas.microsoft.com/office/drawing/2014/main" id="{79CF1EBC-96ED-6049-89E7-2E82C5F02894}"/>
              </a:ext>
            </a:extLst>
          </p:cNvPr>
          <p:cNvGraphicFramePr>
            <a:graphicFrameLocks noGrp="1"/>
          </p:cNvGraphicFramePr>
          <p:nvPr>
            <p:extLst>
              <p:ext uri="{D42A27DB-BD31-4B8C-83A1-F6EECF244321}">
                <p14:modId xmlns:p14="http://schemas.microsoft.com/office/powerpoint/2010/main" val="3629868832"/>
              </p:ext>
            </p:extLst>
          </p:nvPr>
        </p:nvGraphicFramePr>
        <p:xfrm>
          <a:off x="345687" y="1008537"/>
          <a:ext cx="11696788" cy="5758024"/>
        </p:xfrm>
        <a:graphic>
          <a:graphicData uri="http://schemas.openxmlformats.org/drawingml/2006/table">
            <a:tbl>
              <a:tblPr>
                <a:tableStyleId>{5C22544A-7EE6-4342-B048-85BDC9FD1C3A}</a:tableStyleId>
              </a:tblPr>
              <a:tblGrid>
                <a:gridCol w="2249896">
                  <a:extLst>
                    <a:ext uri="{9D8B030D-6E8A-4147-A177-3AD203B41FA5}">
                      <a16:colId xmlns:a16="http://schemas.microsoft.com/office/drawing/2014/main" val="1892718210"/>
                    </a:ext>
                  </a:extLst>
                </a:gridCol>
                <a:gridCol w="4559556">
                  <a:extLst>
                    <a:ext uri="{9D8B030D-6E8A-4147-A177-3AD203B41FA5}">
                      <a16:colId xmlns:a16="http://schemas.microsoft.com/office/drawing/2014/main" val="3634728219"/>
                    </a:ext>
                  </a:extLst>
                </a:gridCol>
                <a:gridCol w="2179962">
                  <a:extLst>
                    <a:ext uri="{9D8B030D-6E8A-4147-A177-3AD203B41FA5}">
                      <a16:colId xmlns:a16="http://schemas.microsoft.com/office/drawing/2014/main" val="1609241353"/>
                    </a:ext>
                  </a:extLst>
                </a:gridCol>
                <a:gridCol w="2707374">
                  <a:extLst>
                    <a:ext uri="{9D8B030D-6E8A-4147-A177-3AD203B41FA5}">
                      <a16:colId xmlns:a16="http://schemas.microsoft.com/office/drawing/2014/main" val="538889049"/>
                    </a:ext>
                  </a:extLst>
                </a:gridCol>
              </a:tblGrid>
              <a:tr h="323665">
                <a:tc>
                  <a:txBody>
                    <a:bodyPr/>
                    <a:lstStyle/>
                    <a:p>
                      <a:pPr algn="ctr"/>
                      <a:r>
                        <a:rPr lang="fr-FR" sz="1400" kern="150" dirty="0">
                          <a:effectLst/>
                        </a:rPr>
                        <a:t>LA</a:t>
                      </a:r>
                      <a:r>
                        <a:rPr lang="fr-FR" sz="1400" kern="150" baseline="0" dirty="0">
                          <a:effectLst/>
                        </a:rPr>
                        <a:t> SITUATION</a:t>
                      </a:r>
                      <a:r>
                        <a:rPr lang="fr-FR" sz="1400" kern="150" dirty="0">
                          <a:effectLst/>
                        </a:rPr>
                        <a:t> </a:t>
                      </a:r>
                    </a:p>
                  </a:txBody>
                  <a:tcPr marL="24694" marR="27718" marT="27718" marB="27718">
                    <a:solidFill>
                      <a:srgbClr val="92D050"/>
                    </a:solidFill>
                  </a:tcPr>
                </a:tc>
                <a:tc>
                  <a:txBody>
                    <a:bodyPr/>
                    <a:lstStyle/>
                    <a:p>
                      <a:r>
                        <a:rPr lang="fr-FR" sz="1400" u="none" kern="150" dirty="0">
                          <a:solidFill>
                            <a:srgbClr val="000000"/>
                          </a:solidFill>
                          <a:effectLst/>
                          <a:latin typeface="Liberation Serif"/>
                          <a:ea typeface="SimSun" panose="02010600030101010101" pitchFamily="2" charset="-122"/>
                          <a:cs typeface="Mangal" panose="02040503050203030202" pitchFamily="18" charset="0"/>
                        </a:rPr>
                        <a:t>DES</a:t>
                      </a:r>
                      <a:r>
                        <a:rPr lang="fr-FR" sz="1400" u="none" kern="150" baseline="0" dirty="0">
                          <a:solidFill>
                            <a:srgbClr val="000000"/>
                          </a:solidFill>
                          <a:effectLst/>
                          <a:latin typeface="Liberation Serif"/>
                          <a:ea typeface="SimSun" panose="02010600030101010101" pitchFamily="2" charset="-122"/>
                          <a:cs typeface="Mangal" panose="02040503050203030202" pitchFamily="18" charset="0"/>
                        </a:rPr>
                        <a:t> REPERES</a:t>
                      </a:r>
                      <a:endParaRPr lang="fr-FR" sz="1400" u="none"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solidFill>
                      <a:srgbClr val="92D050"/>
                    </a:solidFill>
                  </a:tcPr>
                </a:tc>
                <a:tc>
                  <a:txBody>
                    <a:bodyPr/>
                    <a:lstStyle/>
                    <a:p>
                      <a:r>
                        <a:rPr lang="fr-FR" sz="1400" kern="150" dirty="0">
                          <a:solidFill>
                            <a:srgbClr val="000000"/>
                          </a:solidFill>
                          <a:effectLst/>
                          <a:latin typeface="Liberation Serif"/>
                          <a:ea typeface="SimSun" panose="02010600030101010101" pitchFamily="2" charset="-122"/>
                          <a:cs typeface="Mangal" panose="02040503050203030202" pitchFamily="18" charset="0"/>
                        </a:rPr>
                        <a:t>LE DISPOSITIF</a:t>
                      </a:r>
                    </a:p>
                  </a:txBody>
                  <a:tcPr marL="24694" marR="27718" marT="27718" marB="27718">
                    <a:solidFill>
                      <a:srgbClr val="92D050"/>
                    </a:solidFill>
                  </a:tcPr>
                </a:tc>
                <a:tc>
                  <a:txBody>
                    <a:bodyPr/>
                    <a:lstStyle/>
                    <a:p>
                      <a:r>
                        <a:rPr lang="fr-FR" sz="1400" kern="150" dirty="0">
                          <a:solidFill>
                            <a:srgbClr val="000000"/>
                          </a:solidFill>
                          <a:effectLst/>
                          <a:latin typeface="Liberation Serif"/>
                          <a:ea typeface="SimSun" panose="02010600030101010101" pitchFamily="2" charset="-122"/>
                          <a:cs typeface="Mangal" panose="02040503050203030202" pitchFamily="18" charset="0"/>
                        </a:rPr>
                        <a:t>MATERIEL</a:t>
                      </a:r>
                    </a:p>
                  </a:txBody>
                  <a:tcPr marL="24694" marR="27718" marT="27718" marB="27718">
                    <a:solidFill>
                      <a:srgbClr val="92D050"/>
                    </a:solidFill>
                  </a:tcPr>
                </a:tc>
                <a:extLst>
                  <a:ext uri="{0D108BD9-81ED-4DB2-BD59-A6C34878D82A}">
                    <a16:rowId xmlns:a16="http://schemas.microsoft.com/office/drawing/2014/main" val="949753527"/>
                  </a:ext>
                </a:extLst>
              </a:tr>
              <a:tr h="750455">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400" b="1" kern="150" dirty="0">
                          <a:effectLst/>
                        </a:rPr>
                        <a:t>JEU</a:t>
                      </a:r>
                      <a:r>
                        <a:rPr lang="fr-FR" sz="1400" b="1" kern="150" baseline="0" dirty="0">
                          <a:effectLst/>
                        </a:rPr>
                        <a:t> de la TORTUE</a:t>
                      </a:r>
                      <a:endParaRPr lang="fr-FR" sz="1400" b="1" kern="150" dirty="0">
                        <a:effectLst/>
                      </a:endParaRPr>
                    </a:p>
                    <a:p>
                      <a:pPr marL="0" marR="0" indent="0" algn="ctr" defTabSz="457200" rtl="0" eaLnBrk="1" fontAlgn="auto" latinLnBrk="0" hangingPunct="1">
                        <a:lnSpc>
                          <a:spcPct val="100000"/>
                        </a:lnSpc>
                        <a:spcBef>
                          <a:spcPts val="0"/>
                        </a:spcBef>
                        <a:spcAft>
                          <a:spcPts val="0"/>
                        </a:spcAft>
                        <a:buClrTx/>
                        <a:buSzTx/>
                        <a:buFontTx/>
                        <a:buNone/>
                        <a:tabLst/>
                        <a:defRPr/>
                      </a:pPr>
                      <a:endParaRPr lang="fr-FR" sz="1400" kern="150" dirty="0">
                        <a:effectLst/>
                      </a:endParaRPr>
                    </a:p>
                  </a:txBody>
                  <a:tcPr marL="24694" marR="27718" marT="27718" marB="27718"/>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1200" kern="150" dirty="0">
                          <a:solidFill>
                            <a:srgbClr val="000000"/>
                          </a:solidFill>
                          <a:effectLst/>
                          <a:latin typeface="Liberation Serif"/>
                          <a:ea typeface="SimSun" panose="02010600030101010101" pitchFamily="2" charset="-122"/>
                          <a:cs typeface="Mangal" panose="02040503050203030202" pitchFamily="18" charset="0"/>
                        </a:rPr>
                        <a:t>Album jeunesse: « CAPTAIN PAUL »</a:t>
                      </a:r>
                    </a:p>
                    <a:p>
                      <a:endParaRPr lang="fr-FR" sz="1000" kern="150" baseline="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pPr marL="0" indent="0">
                        <a:buFontTx/>
                        <a:buNone/>
                      </a:pPr>
                      <a:endParaRPr lang="fr-FR" sz="10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endParaRPr lang="fr-FR" sz="1400" u="sng"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extLst>
                  <a:ext uri="{0D108BD9-81ED-4DB2-BD59-A6C34878D82A}">
                    <a16:rowId xmlns:a16="http://schemas.microsoft.com/office/drawing/2014/main" val="756802854"/>
                  </a:ext>
                </a:extLst>
              </a:tr>
              <a:tr h="4683904">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400" b="1" kern="150" dirty="0">
                          <a:effectLst/>
                        </a:rPr>
                        <a:t>OBJECTIFS</a:t>
                      </a:r>
                      <a:r>
                        <a:rPr lang="fr-FR" sz="1400" kern="150" dirty="0">
                          <a:effectLst/>
                        </a:rPr>
                        <a:t>:</a:t>
                      </a:r>
                    </a:p>
                    <a:p>
                      <a:pPr marL="0" marR="0" indent="0" algn="ctr" defTabSz="457200" rtl="0" eaLnBrk="1" fontAlgn="auto" latinLnBrk="0" hangingPunct="1">
                        <a:lnSpc>
                          <a:spcPct val="100000"/>
                        </a:lnSpc>
                        <a:spcBef>
                          <a:spcPts val="0"/>
                        </a:spcBef>
                        <a:spcAft>
                          <a:spcPts val="0"/>
                        </a:spcAft>
                        <a:buClrTx/>
                        <a:buSzTx/>
                        <a:buFontTx/>
                        <a:buNone/>
                        <a:tabLst/>
                        <a:defRPr/>
                      </a:pPr>
                      <a:endParaRPr lang="fr-FR" sz="1200" u="none" kern="150" baseline="0" dirty="0">
                        <a:solidFill>
                          <a:srgbClr val="000000"/>
                        </a:solidFill>
                        <a:effectLst/>
                        <a:latin typeface="Liberation Serif"/>
                        <a:ea typeface="SimSun" panose="02010600030101010101" pitchFamily="2" charset="-122"/>
                        <a:cs typeface="Mangal" panose="02040503050203030202" pitchFamily="18" charset="0"/>
                      </a:endParaRPr>
                    </a:p>
                    <a:p>
                      <a:pPr marL="0" marR="0" indent="0" algn="ctr" defTabSz="457200" rtl="0" eaLnBrk="1" fontAlgn="auto" latinLnBrk="0" hangingPunct="1">
                        <a:lnSpc>
                          <a:spcPct val="100000"/>
                        </a:lnSpc>
                        <a:spcBef>
                          <a:spcPts val="0"/>
                        </a:spcBef>
                        <a:spcAft>
                          <a:spcPts val="0"/>
                        </a:spcAft>
                        <a:buClrTx/>
                        <a:buSzTx/>
                        <a:buFontTx/>
                        <a:buNone/>
                        <a:tabLst/>
                        <a:defRPr/>
                      </a:pPr>
                      <a:endParaRPr lang="fr-FR" sz="1200" u="none" kern="150" baseline="0" dirty="0">
                        <a:solidFill>
                          <a:srgbClr val="000000"/>
                        </a:solidFill>
                        <a:effectLst/>
                        <a:latin typeface="Liberation Serif"/>
                        <a:ea typeface="SimSun" panose="02010600030101010101" pitchFamily="2" charset="-122"/>
                        <a:cs typeface="Mangal" panose="02040503050203030202" pitchFamily="18" charset="0"/>
                      </a:endParaRPr>
                    </a:p>
                    <a:p>
                      <a:pPr algn="ctr"/>
                      <a:r>
                        <a:rPr lang="fr-FR" sz="1400" kern="150" dirty="0">
                          <a:solidFill>
                            <a:srgbClr val="000000"/>
                          </a:solidFill>
                          <a:effectLst/>
                          <a:latin typeface="Liberation Serif"/>
                          <a:ea typeface="SimSun" panose="02010600030101010101" pitchFamily="2" charset="-122"/>
                          <a:cs typeface="Mangal" panose="02040503050203030202" pitchFamily="18" charset="0"/>
                        </a:rPr>
                        <a:t>Accepter</a:t>
                      </a: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 un contact rapproché</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algn="ct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algn="ct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algn="ct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algn="ct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algn="ct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algn="ct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algn="ctr"/>
                      <a:r>
                        <a:rPr lang="fr-FR" sz="1400" kern="150" dirty="0">
                          <a:solidFill>
                            <a:srgbClr val="000000"/>
                          </a:solidFill>
                          <a:effectLst/>
                          <a:latin typeface="Liberation Serif"/>
                          <a:ea typeface="SimSun" panose="02010600030101010101" pitchFamily="2" charset="-122"/>
                          <a:cs typeface="Mangal" panose="02040503050203030202" pitchFamily="18" charset="0"/>
                        </a:rPr>
                        <a:t>Ajuster l’action en fonction</a:t>
                      </a: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 de la position (1. tirer ou pousser ou retourner/ 2. tirer / 3. déséquilibrer et tirer – pousser)</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algn="ct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endParaRPr lang="fr-FR" sz="900" u="none" kern="150" baseline="0" dirty="0">
                        <a:solidFill>
                          <a:srgbClr val="000000"/>
                        </a:solidFill>
                        <a:effectLst/>
                        <a:latin typeface="Liberation Serif"/>
                        <a:ea typeface="SimSun" panose="02010600030101010101" pitchFamily="2" charset="-122"/>
                        <a:cs typeface="Mangal" panose="02040503050203030202" pitchFamily="18" charset="0"/>
                      </a:endParaRPr>
                    </a:p>
                    <a:p>
                      <a:endParaRPr lang="fr-FR" sz="900" u="none" kern="150" baseline="0" dirty="0">
                        <a:solidFill>
                          <a:srgbClr val="000000"/>
                        </a:solidFill>
                        <a:effectLst/>
                        <a:latin typeface="Liberation Serif"/>
                        <a:ea typeface="SimSun" panose="02010600030101010101" pitchFamily="2" charset="-122"/>
                        <a:cs typeface="Mangal" panose="02040503050203030202" pitchFamily="18" charset="0"/>
                      </a:endParaRPr>
                    </a:p>
                    <a:p>
                      <a:r>
                        <a:rPr lang="fr-FR" sz="1400" b="1" u="none" kern="150" baseline="0" dirty="0">
                          <a:solidFill>
                            <a:srgbClr val="000000"/>
                          </a:solidFill>
                          <a:effectLst/>
                          <a:latin typeface="Liberation Serif"/>
                          <a:ea typeface="SimSun" panose="02010600030101010101" pitchFamily="2" charset="-122"/>
                          <a:cs typeface="Mangal" panose="02040503050203030202" pitchFamily="18" charset="0"/>
                        </a:rPr>
                        <a:t>PROBLEME 1</a:t>
                      </a:r>
                      <a:r>
                        <a:rPr lang="fr-FR" sz="1200" u="none" kern="150" baseline="0" dirty="0">
                          <a:solidFill>
                            <a:srgbClr val="000000"/>
                          </a:solidFill>
                          <a:effectLst/>
                          <a:latin typeface="Liberation Serif"/>
                          <a:ea typeface="SimSun" panose="02010600030101010101" pitchFamily="2" charset="-122"/>
                          <a:cs typeface="Mangal" panose="02040503050203030202" pitchFamily="18" charset="0"/>
                        </a:rPr>
                        <a:t>: l’enfant n’entre pas dans l’action de lutte</a:t>
                      </a:r>
                    </a:p>
                    <a:p>
                      <a:endParaRPr lang="fr-FR" sz="1200" u="none" kern="150" baseline="0" dirty="0">
                        <a:solidFill>
                          <a:srgbClr val="000000"/>
                        </a:solidFill>
                        <a:effectLst/>
                        <a:latin typeface="Liberation Serif"/>
                        <a:ea typeface="SimSun" panose="02010600030101010101" pitchFamily="2" charset="-122"/>
                        <a:cs typeface="Mangal" panose="02040503050203030202" pitchFamily="18" charset="0"/>
                      </a:endParaRPr>
                    </a:p>
                    <a:p>
                      <a:r>
                        <a:rPr lang="fr-FR" sz="1200" u="none" kern="150" baseline="0" dirty="0">
                          <a:solidFill>
                            <a:srgbClr val="000000"/>
                          </a:solidFill>
                          <a:effectLst/>
                          <a:latin typeface="Liberation Serif"/>
                          <a:ea typeface="SimSun" panose="02010600030101010101" pitchFamily="2" charset="-122"/>
                          <a:cs typeface="Mangal" panose="02040503050203030202" pitchFamily="18" charset="0"/>
                        </a:rPr>
                        <a:t>Les contrebandiers ont volé les œufs vous devez les récupérer.</a:t>
                      </a:r>
                    </a:p>
                    <a:p>
                      <a:endParaRPr lang="fr-FR" sz="1200" u="none" kern="150" baseline="0" dirty="0">
                        <a:solidFill>
                          <a:srgbClr val="000000"/>
                        </a:solidFill>
                        <a:effectLst/>
                        <a:latin typeface="Liberation Serif"/>
                        <a:ea typeface="SimSun" panose="02010600030101010101" pitchFamily="2" charset="-122"/>
                        <a:cs typeface="Mangal" panose="02040503050203030202" pitchFamily="18" charset="0"/>
                      </a:endParaRPr>
                    </a:p>
                    <a:p>
                      <a:r>
                        <a:rPr lang="fr-FR" sz="1200" b="1" u="none" kern="150" baseline="0" dirty="0">
                          <a:solidFill>
                            <a:srgbClr val="000000"/>
                          </a:solidFill>
                          <a:effectLst/>
                          <a:latin typeface="Liberation Serif"/>
                          <a:ea typeface="SimSun" panose="02010600030101010101" pitchFamily="2" charset="-122"/>
                          <a:cs typeface="Mangal" panose="02040503050203030202" pitchFamily="18" charset="0"/>
                        </a:rPr>
                        <a:t>Variable</a:t>
                      </a:r>
                      <a:r>
                        <a:rPr lang="fr-FR" sz="1200" u="none" kern="150" baseline="0" dirty="0">
                          <a:solidFill>
                            <a:srgbClr val="000000"/>
                          </a:solidFill>
                          <a:effectLst/>
                          <a:latin typeface="Liberation Serif"/>
                          <a:ea typeface="SimSun" panose="02010600030101010101" pitchFamily="2" charset="-122"/>
                          <a:cs typeface="Mangal" panose="02040503050203030202" pitchFamily="18" charset="0"/>
                        </a:rPr>
                        <a:t>: saisir une partie indiquée du corps du contrebandier (main, pied, …) en plaçant un foulard sur un membre identifié de chaque contrebandier </a:t>
                      </a:r>
                    </a:p>
                    <a:p>
                      <a:endParaRPr lang="fr-FR" sz="1200" u="none" kern="150" baseline="0" dirty="0">
                        <a:solidFill>
                          <a:srgbClr val="000000"/>
                        </a:solidFill>
                        <a:effectLst/>
                        <a:latin typeface="Liberation Serif"/>
                        <a:ea typeface="SimSun" panose="02010600030101010101" pitchFamily="2" charset="-122"/>
                        <a:cs typeface="Mangal" panose="02040503050203030202"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fr-FR" sz="1200" b="1" u="none" kern="150" baseline="0" dirty="0">
                          <a:solidFill>
                            <a:srgbClr val="000000"/>
                          </a:solidFill>
                          <a:effectLst/>
                          <a:latin typeface="Liberation Serif"/>
                          <a:ea typeface="SimSun" panose="02010600030101010101" pitchFamily="2" charset="-122"/>
                          <a:cs typeface="Mangal" panose="02040503050203030202" pitchFamily="18" charset="0"/>
                        </a:rPr>
                        <a:t>Critère de réussite</a:t>
                      </a:r>
                      <a:r>
                        <a:rPr lang="fr-FR" sz="1200" u="none" kern="150" baseline="0" dirty="0">
                          <a:solidFill>
                            <a:srgbClr val="000000"/>
                          </a:solidFill>
                          <a:effectLst/>
                          <a:latin typeface="Liberation Serif"/>
                          <a:ea typeface="SimSun" panose="02010600030101010101" pitchFamily="2" charset="-122"/>
                          <a:cs typeface="Mangal" panose="02040503050203030202" pitchFamily="18" charset="0"/>
                        </a:rPr>
                        <a:t>: Je réussis à récupérer l’œuf en attrapant le contrebandier .</a:t>
                      </a:r>
                    </a:p>
                    <a:p>
                      <a:pPr marL="0" marR="0" indent="0" algn="l" defTabSz="457200" rtl="0" eaLnBrk="1" fontAlgn="auto" latinLnBrk="0" hangingPunct="1">
                        <a:lnSpc>
                          <a:spcPct val="100000"/>
                        </a:lnSpc>
                        <a:spcBef>
                          <a:spcPts val="0"/>
                        </a:spcBef>
                        <a:spcAft>
                          <a:spcPts val="0"/>
                        </a:spcAft>
                        <a:buClrTx/>
                        <a:buSzTx/>
                        <a:buFontTx/>
                        <a:buNone/>
                        <a:tabLst/>
                        <a:defRPr/>
                      </a:pPr>
                      <a:endParaRPr lang="fr-FR" sz="1200" u="none" kern="150" baseline="0" dirty="0">
                        <a:solidFill>
                          <a:srgbClr val="000000"/>
                        </a:solidFill>
                        <a:effectLst/>
                        <a:latin typeface="Liberation Serif"/>
                        <a:ea typeface="SimSun" panose="02010600030101010101" pitchFamily="2" charset="-122"/>
                        <a:cs typeface="Mangal" panose="02040503050203030202" pitchFamily="18" charset="0"/>
                      </a:endParaRPr>
                    </a:p>
                    <a:p>
                      <a:r>
                        <a:rPr lang="fr-FR" sz="1400" b="1" u="none" kern="150" baseline="0" dirty="0">
                          <a:solidFill>
                            <a:srgbClr val="000000"/>
                          </a:solidFill>
                          <a:effectLst/>
                          <a:latin typeface="Liberation Serif"/>
                          <a:ea typeface="SimSun" panose="02010600030101010101" pitchFamily="2" charset="-122"/>
                          <a:cs typeface="Mangal" panose="02040503050203030202" pitchFamily="18" charset="0"/>
                        </a:rPr>
                        <a:t>PROBLEME 2</a:t>
                      </a:r>
                      <a:r>
                        <a:rPr lang="fr-FR" sz="1200" u="none" kern="150" baseline="0" dirty="0">
                          <a:solidFill>
                            <a:srgbClr val="000000"/>
                          </a:solidFill>
                          <a:effectLst/>
                          <a:latin typeface="Liberation Serif"/>
                          <a:ea typeface="SimSun" panose="02010600030101010101" pitchFamily="2" charset="-122"/>
                          <a:cs typeface="Mangal" panose="02040503050203030202" pitchFamily="18" charset="0"/>
                        </a:rPr>
                        <a:t>: agit sur l’adversaire mais sans succès</a:t>
                      </a:r>
                    </a:p>
                    <a:p>
                      <a:endParaRPr lang="fr-FR" sz="1200" u="none" kern="150" baseline="0" dirty="0">
                        <a:solidFill>
                          <a:srgbClr val="000000"/>
                        </a:solidFill>
                        <a:effectLst/>
                        <a:latin typeface="Liberation Serif"/>
                        <a:ea typeface="SimSun" panose="02010600030101010101" pitchFamily="2" charset="-122"/>
                        <a:cs typeface="Mangal" panose="02040503050203030202" pitchFamily="18" charset="0"/>
                      </a:endParaRPr>
                    </a:p>
                    <a:p>
                      <a:r>
                        <a:rPr lang="fr-FR" sz="1200" u="none" kern="150" baseline="0" dirty="0">
                          <a:solidFill>
                            <a:srgbClr val="000000"/>
                          </a:solidFill>
                          <a:effectLst/>
                          <a:latin typeface="Liberation Serif"/>
                          <a:ea typeface="SimSun" panose="02010600030101010101" pitchFamily="2" charset="-122"/>
                          <a:cs typeface="Mangal" panose="02040503050203030202" pitchFamily="18" charset="0"/>
                        </a:rPr>
                        <a:t>Des tortues se sont perdues, il faut les sortir de l’endroit où elles sont. Chaque tortue s’est endormie d’épuisement.</a:t>
                      </a:r>
                    </a:p>
                    <a:p>
                      <a:endParaRPr lang="fr-FR" sz="1200" u="none" kern="150" baseline="0" dirty="0">
                        <a:solidFill>
                          <a:srgbClr val="000000"/>
                        </a:solidFill>
                        <a:effectLst/>
                        <a:latin typeface="Liberation Serif"/>
                        <a:ea typeface="SimSun" panose="02010600030101010101" pitchFamily="2" charset="-122"/>
                        <a:cs typeface="Mangal" panose="02040503050203030202" pitchFamily="18" charset="0"/>
                      </a:endParaRPr>
                    </a:p>
                    <a:p>
                      <a:r>
                        <a:rPr lang="fr-FR" sz="1200" b="1" u="none" kern="150" baseline="0" dirty="0">
                          <a:solidFill>
                            <a:srgbClr val="000000"/>
                          </a:solidFill>
                          <a:effectLst/>
                          <a:latin typeface="Liberation Serif"/>
                          <a:ea typeface="SimSun" panose="02010600030101010101" pitchFamily="2" charset="-122"/>
                          <a:cs typeface="Mangal" panose="02040503050203030202" pitchFamily="18" charset="0"/>
                        </a:rPr>
                        <a:t>Variables</a:t>
                      </a:r>
                      <a:r>
                        <a:rPr lang="fr-FR" sz="1200" u="none" kern="150" baseline="0" dirty="0">
                          <a:solidFill>
                            <a:srgbClr val="000000"/>
                          </a:solidFill>
                          <a:effectLst/>
                          <a:latin typeface="Liberation Serif"/>
                          <a:ea typeface="SimSun" panose="02010600030101010101" pitchFamily="2" charset="-122"/>
                          <a:cs typeface="Mangal" panose="02040503050203030202" pitchFamily="18" charset="0"/>
                        </a:rPr>
                        <a:t>: intervenir sur le degré d’opposition de la tortue (passive, résiste, reprend sa position), saisir que les membres avec foulard</a:t>
                      </a:r>
                    </a:p>
                    <a:p>
                      <a:endParaRPr lang="fr-FR" sz="1200" u="none" kern="150" baseline="0" dirty="0">
                        <a:solidFill>
                          <a:srgbClr val="000000"/>
                        </a:solidFill>
                        <a:effectLst/>
                        <a:latin typeface="Liberation Serif"/>
                        <a:ea typeface="SimSun" panose="02010600030101010101" pitchFamily="2" charset="-122"/>
                        <a:cs typeface="Mangal" panose="02040503050203030202" pitchFamily="18" charset="0"/>
                      </a:endParaRPr>
                    </a:p>
                    <a:p>
                      <a:r>
                        <a:rPr lang="fr-FR" sz="1200" b="1" u="none" kern="150" baseline="0" dirty="0">
                          <a:solidFill>
                            <a:srgbClr val="000000"/>
                          </a:solidFill>
                          <a:effectLst/>
                          <a:latin typeface="Liberation Serif"/>
                          <a:ea typeface="SimSun" panose="02010600030101010101" pitchFamily="2" charset="-122"/>
                          <a:cs typeface="Mangal" panose="02040503050203030202" pitchFamily="18" charset="0"/>
                        </a:rPr>
                        <a:t>Critère de réussite</a:t>
                      </a:r>
                      <a:r>
                        <a:rPr lang="fr-FR" sz="1200" u="none" kern="150" baseline="0" dirty="0">
                          <a:solidFill>
                            <a:srgbClr val="000000"/>
                          </a:solidFill>
                          <a:effectLst/>
                          <a:latin typeface="Liberation Serif"/>
                          <a:ea typeface="SimSun" panose="02010600030101010101" pitchFamily="2" charset="-122"/>
                          <a:cs typeface="Mangal" panose="02040503050203030202" pitchFamily="18" charset="0"/>
                        </a:rPr>
                        <a:t>: Je sors  …</a:t>
                      </a:r>
                    </a:p>
                    <a:p>
                      <a:pPr marL="171450" indent="-171450">
                        <a:buFontTx/>
                        <a:buChar char="-"/>
                      </a:pPr>
                      <a:r>
                        <a:rPr lang="fr-FR" sz="1200" u="none" kern="150" baseline="0" dirty="0">
                          <a:solidFill>
                            <a:srgbClr val="000000"/>
                          </a:solidFill>
                          <a:effectLst/>
                          <a:latin typeface="Liberation Serif"/>
                          <a:ea typeface="SimSun" panose="02010600030101010101" pitchFamily="2" charset="-122"/>
                          <a:cs typeface="Mangal" panose="02040503050203030202" pitchFamily="18" charset="0"/>
                        </a:rPr>
                        <a:t>la tortue 1 en la tirant ou la poussant ou la retournant  </a:t>
                      </a:r>
                    </a:p>
                    <a:p>
                      <a:pPr marL="171450" indent="-171450">
                        <a:buFontTx/>
                        <a:buChar char="-"/>
                      </a:pPr>
                      <a:r>
                        <a:rPr lang="fr-FR" sz="1200" u="none" kern="150" baseline="0" dirty="0">
                          <a:solidFill>
                            <a:srgbClr val="000000"/>
                          </a:solidFill>
                          <a:effectLst/>
                          <a:latin typeface="Liberation Serif"/>
                          <a:ea typeface="SimSun" panose="02010600030101010101" pitchFamily="2" charset="-122"/>
                          <a:cs typeface="Mangal" panose="02040503050203030202" pitchFamily="18" charset="0"/>
                        </a:rPr>
                        <a:t>La tortue 2   en la tirant </a:t>
                      </a:r>
                    </a:p>
                    <a:p>
                      <a:pPr marL="171450" indent="-171450">
                        <a:buFontTx/>
                        <a:buChar char="-"/>
                      </a:pPr>
                      <a:r>
                        <a:rPr lang="fr-FR" sz="1200" u="none" kern="150" baseline="0" dirty="0">
                          <a:solidFill>
                            <a:srgbClr val="000000"/>
                          </a:solidFill>
                          <a:effectLst/>
                          <a:latin typeface="Liberation Serif"/>
                          <a:ea typeface="SimSun" panose="02010600030101010101" pitchFamily="2" charset="-122"/>
                          <a:cs typeface="Mangal" panose="02040503050203030202" pitchFamily="18" charset="0"/>
                        </a:rPr>
                        <a:t>La tortue 3 en la déséquilibrant puis en la tirant-poussant            </a:t>
                      </a:r>
                    </a:p>
                  </a:txBody>
                  <a:tcPr marL="24694" marR="27718" marT="27718" marB="27718"/>
                </a:tc>
                <a:tc>
                  <a:txBody>
                    <a:bodyPr/>
                    <a:lstStyle/>
                    <a:p>
                      <a:pPr marL="0" indent="0">
                        <a:buFontTx/>
                        <a:buNone/>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0" indent="0">
                        <a:buFontTx/>
                        <a:buNone/>
                      </a:pPr>
                      <a:r>
                        <a:rPr lang="fr-FR" sz="1100" kern="150" dirty="0">
                          <a:solidFill>
                            <a:srgbClr val="000000"/>
                          </a:solidFill>
                          <a:effectLst/>
                          <a:latin typeface="Liberation Serif"/>
                          <a:ea typeface="SimSun" panose="02010600030101010101" pitchFamily="2" charset="-122"/>
                          <a:cs typeface="Mangal" panose="02040503050203030202" pitchFamily="18" charset="0"/>
                        </a:rPr>
                        <a:t>Déplacement à 4 pattes .</a:t>
                      </a:r>
                    </a:p>
                    <a:p>
                      <a:pPr marL="0" indent="0">
                        <a:buFontTx/>
                        <a:buNone/>
                      </a:pPr>
                      <a:r>
                        <a:rPr lang="fr-FR" sz="1100" kern="150" dirty="0">
                          <a:solidFill>
                            <a:srgbClr val="000000"/>
                          </a:solidFill>
                          <a:effectLst/>
                          <a:latin typeface="Liberation Serif"/>
                          <a:ea typeface="SimSun" panose="02010600030101010101" pitchFamily="2" charset="-122"/>
                          <a:cs typeface="Mangal" panose="02040503050203030202" pitchFamily="18" charset="0"/>
                        </a:rPr>
                        <a:t>Les</a:t>
                      </a:r>
                      <a:r>
                        <a:rPr lang="fr-FR" sz="1100" kern="150" baseline="0" dirty="0">
                          <a:solidFill>
                            <a:srgbClr val="000000"/>
                          </a:solidFill>
                          <a:effectLst/>
                          <a:latin typeface="Liberation Serif"/>
                          <a:ea typeface="SimSun" panose="02010600030101010101" pitchFamily="2" charset="-122"/>
                          <a:cs typeface="Mangal" panose="02040503050203030202" pitchFamily="18" charset="0"/>
                        </a:rPr>
                        <a:t> contrebandiers doivent franchir un pont l’un après l’autre ( zone étroite) pour regagner leur bateau et y déposer les œufs. Chaque sauveur doit en intercepter un et récupérer l’œuf.</a:t>
                      </a:r>
                      <a:endParaRPr lang="fr-FR" sz="1100" kern="150" dirty="0">
                        <a:solidFill>
                          <a:srgbClr val="000000"/>
                        </a:solidFill>
                        <a:effectLst/>
                        <a:latin typeface="Liberation Serif"/>
                        <a:ea typeface="SimSun" panose="02010600030101010101" pitchFamily="2" charset="-122"/>
                        <a:cs typeface="Mangal" panose="02040503050203030202" pitchFamily="18" charset="0"/>
                      </a:endParaRPr>
                    </a:p>
                    <a:p>
                      <a:pPr marL="0" indent="0">
                        <a:buFontTx/>
                        <a:buNone/>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0" indent="0">
                        <a:buFontTx/>
                        <a:buNone/>
                      </a:pPr>
                      <a:r>
                        <a:rPr lang="fr-FR" sz="1200" kern="150" dirty="0">
                          <a:solidFill>
                            <a:srgbClr val="000000"/>
                          </a:solidFill>
                          <a:effectLst/>
                          <a:latin typeface="Liberation Serif"/>
                          <a:ea typeface="SimSun" panose="02010600030101010101" pitchFamily="2" charset="-122"/>
                          <a:cs typeface="Mangal" panose="02040503050203030202" pitchFamily="18" charset="0"/>
                        </a:rPr>
                        <a:t>Des tortues endormies:</a:t>
                      </a:r>
                    </a:p>
                    <a:p>
                      <a:pPr marL="285750" indent="-285750">
                        <a:buFontTx/>
                        <a:buChar char="-"/>
                      </a:pPr>
                      <a:r>
                        <a:rPr lang="fr-FR" sz="1100" kern="150" dirty="0">
                          <a:solidFill>
                            <a:srgbClr val="000000"/>
                          </a:solidFill>
                          <a:effectLst/>
                          <a:latin typeface="Liberation Serif"/>
                          <a:ea typeface="SimSun" panose="02010600030101010101" pitchFamily="2" charset="-122"/>
                          <a:cs typeface="Mangal" panose="02040503050203030202" pitchFamily="18" charset="0"/>
                        </a:rPr>
                        <a:t>1.Une tortue en boule</a:t>
                      </a:r>
                    </a:p>
                    <a:p>
                      <a:pPr marL="285750" indent="-285750">
                        <a:buFontTx/>
                        <a:buChar char="-"/>
                      </a:pPr>
                      <a:r>
                        <a:rPr lang="fr-FR" sz="1100" kern="150" dirty="0">
                          <a:solidFill>
                            <a:srgbClr val="000000"/>
                          </a:solidFill>
                          <a:effectLst/>
                          <a:latin typeface="Liberation Serif"/>
                          <a:ea typeface="SimSun" panose="02010600030101010101" pitchFamily="2" charset="-122"/>
                          <a:cs typeface="Mangal" panose="02040503050203030202" pitchFamily="18" charset="0"/>
                        </a:rPr>
                        <a:t>2. Une tortue allongée sur le dos</a:t>
                      </a:r>
                    </a:p>
                    <a:p>
                      <a:pPr marL="285750" indent="-285750">
                        <a:buFontTx/>
                        <a:buChar char="-"/>
                      </a:pPr>
                      <a:r>
                        <a:rPr lang="fr-FR" sz="1100" kern="150" dirty="0">
                          <a:solidFill>
                            <a:srgbClr val="000000"/>
                          </a:solidFill>
                          <a:effectLst/>
                          <a:latin typeface="Liberation Serif"/>
                          <a:ea typeface="SimSun" panose="02010600030101010101" pitchFamily="2" charset="-122"/>
                          <a:cs typeface="Mangal" panose="02040503050203030202" pitchFamily="18" charset="0"/>
                        </a:rPr>
                        <a:t>3. Une tortue à 4 pattes</a:t>
                      </a:r>
                    </a:p>
                    <a:p>
                      <a:pPr marL="0" indent="0">
                        <a:buFontTx/>
                        <a:buNone/>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pPr marL="285750" indent="-285750">
                        <a:buFontTx/>
                        <a:buChar char="-"/>
                      </a:pPr>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Prise de photos ou vidéos pour revenir en classe sur les situations et faire émerger les règles d’efficacité:</a:t>
                      </a:r>
                    </a:p>
                    <a:p>
                      <a:pPr marL="0" indent="0">
                        <a:buFontTx/>
                        <a:buNone/>
                      </a:pPr>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pPr marL="342900" marR="318135" lvl="0" indent="-342900" algn="l">
                        <a:spcBef>
                          <a:spcPts val="5"/>
                        </a:spcBef>
                        <a:spcAft>
                          <a:spcPts val="0"/>
                        </a:spcAft>
                        <a:buFont typeface="Times New Roman" panose="02020603050405020304" pitchFamily="18" charset="0"/>
                        <a:buChar char="-"/>
                      </a:pPr>
                      <a:r>
                        <a:rPr lang="fr-FR" sz="1400" dirty="0">
                          <a:effectLst/>
                        </a:rPr>
                        <a:t>Être proche de son adversaire</a:t>
                      </a:r>
                    </a:p>
                    <a:p>
                      <a:pPr marL="342900" marR="318135" lvl="0" indent="-342900" algn="l">
                        <a:spcBef>
                          <a:spcPts val="5"/>
                        </a:spcBef>
                        <a:spcAft>
                          <a:spcPts val="0"/>
                        </a:spcAft>
                        <a:buFont typeface="Times New Roman" panose="02020603050405020304" pitchFamily="18" charset="0"/>
                        <a:buChar char="-"/>
                      </a:pPr>
                      <a:r>
                        <a:rPr lang="fr-FR" sz="1400" dirty="0">
                          <a:effectLst/>
                        </a:rPr>
                        <a:t>jouer sur tirer, pousser</a:t>
                      </a:r>
                    </a:p>
                    <a:p>
                      <a:pPr marL="342900" marR="318135" lvl="0" indent="-342900" algn="l">
                        <a:spcBef>
                          <a:spcPts val="5"/>
                        </a:spcBef>
                        <a:spcAft>
                          <a:spcPts val="0"/>
                        </a:spcAft>
                        <a:buFont typeface="Times New Roman" panose="02020603050405020304" pitchFamily="18" charset="0"/>
                        <a:buChar char="-"/>
                      </a:pPr>
                      <a:r>
                        <a:rPr lang="fr-FR" sz="1400" dirty="0">
                          <a:effectLst/>
                        </a:rPr>
                        <a:t>retourner en faisant perdre un contact au sol</a:t>
                      </a:r>
                    </a:p>
                    <a:p>
                      <a:pPr marL="342900" marR="318135" lvl="0" indent="-342900" algn="l">
                        <a:spcBef>
                          <a:spcPts val="5"/>
                        </a:spcBef>
                        <a:spcAft>
                          <a:spcPts val="0"/>
                        </a:spcAft>
                        <a:buFont typeface="Times New Roman" panose="02020603050405020304" pitchFamily="18" charset="0"/>
                        <a:buChar char="-"/>
                      </a:pPr>
                      <a:endParaRPr lang="fr-F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318135" lvl="0" indent="0" algn="l">
                        <a:spcBef>
                          <a:spcPts val="5"/>
                        </a:spcBef>
                        <a:spcAft>
                          <a:spcPts val="0"/>
                        </a:spcAft>
                        <a:buFont typeface="Times New Roman" panose="02020603050405020304" pitchFamily="18" charset="0"/>
                        <a:buNone/>
                      </a:pPr>
                      <a:r>
                        <a:rPr lang="fr-FR" sz="1400" dirty="0">
                          <a:effectLst/>
                          <a:latin typeface="Times New Roman" panose="02020603050405020304" pitchFamily="18" charset="0"/>
                          <a:ea typeface="Times New Roman" panose="02020603050405020304" pitchFamily="18" charset="0"/>
                          <a:cs typeface="Times New Roman" panose="02020603050405020304" pitchFamily="18" charset="0"/>
                        </a:rPr>
                        <a:t>Pour la tortue:</a:t>
                      </a:r>
                    </a:p>
                    <a:p>
                      <a:pPr marL="342900" marR="318135" lvl="0" indent="-342900" algn="l">
                        <a:spcBef>
                          <a:spcPts val="5"/>
                        </a:spcBef>
                        <a:spcAft>
                          <a:spcPts val="0"/>
                        </a:spcAft>
                        <a:buFont typeface="Times New Roman" panose="02020603050405020304" pitchFamily="18" charset="0"/>
                        <a:buChar char="-"/>
                      </a:pPr>
                      <a:r>
                        <a:rPr lang="fr-FR" sz="1400" dirty="0">
                          <a:effectLst/>
                          <a:latin typeface="Times New Roman" panose="02020603050405020304" pitchFamily="18" charset="0"/>
                          <a:ea typeface="Times New Roman" panose="02020603050405020304" pitchFamily="18" charset="0"/>
                          <a:cs typeface="Times New Roman" panose="02020603050405020304" pitchFamily="18" charset="0"/>
                        </a:rPr>
                        <a:t>résister</a:t>
                      </a:r>
                    </a:p>
                    <a:p>
                      <a:pPr marL="285750" indent="-285750">
                        <a:buFontTx/>
                        <a:buChar char="-"/>
                      </a:pPr>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fr-FR" sz="1400" kern="150" dirty="0">
                          <a:solidFill>
                            <a:srgbClr val="000000"/>
                          </a:solidFill>
                          <a:effectLst/>
                          <a:latin typeface="Liberation Serif"/>
                          <a:ea typeface="SimSun" panose="02010600030101010101" pitchFamily="2" charset="-122"/>
                          <a:cs typeface="Mangal" panose="02040503050203030202" pitchFamily="18" charset="0"/>
                          <a:hlinkClick r:id="rId2" action="ppaction://hlinksldjump"/>
                        </a:rPr>
                        <a:t>&lt;</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extLst>
                  <a:ext uri="{0D108BD9-81ED-4DB2-BD59-A6C34878D82A}">
                    <a16:rowId xmlns:a16="http://schemas.microsoft.com/office/drawing/2014/main" val="3333183481"/>
                  </a:ext>
                </a:extLst>
              </a:tr>
            </a:tbl>
          </a:graphicData>
        </a:graphic>
      </p:graphicFrame>
      <p:pic>
        <p:nvPicPr>
          <p:cNvPr id="5" name="Imag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78434" y="1336662"/>
            <a:ext cx="725383" cy="923214"/>
          </a:xfrm>
          <a:prstGeom prst="rect">
            <a:avLst/>
          </a:prstGeom>
        </p:spPr>
      </p:pic>
    </p:spTree>
    <p:extLst>
      <p:ext uri="{BB962C8B-B14F-4D97-AF65-F5344CB8AC3E}">
        <p14:creationId xmlns:p14="http://schemas.microsoft.com/office/powerpoint/2010/main" val="15870002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6BD8CD2F-B4A7-B745-AD46-F90226B84A05}"/>
              </a:ext>
            </a:extLst>
          </p:cNvPr>
          <p:cNvGraphicFramePr>
            <a:graphicFrameLocks noGrp="1"/>
          </p:cNvGraphicFramePr>
          <p:nvPr>
            <p:ph idx="1"/>
            <p:extLst>
              <p:ext uri="{D42A27DB-BD31-4B8C-83A1-F6EECF244321}">
                <p14:modId xmlns:p14="http://schemas.microsoft.com/office/powerpoint/2010/main" val="3589604217"/>
              </p:ext>
            </p:extLst>
          </p:nvPr>
        </p:nvGraphicFramePr>
        <p:xfrm>
          <a:off x="345688" y="281007"/>
          <a:ext cx="11195824" cy="871220"/>
        </p:xfrm>
        <a:graphic>
          <a:graphicData uri="http://schemas.openxmlformats.org/drawingml/2006/table">
            <a:tbl>
              <a:tblPr>
                <a:tableStyleId>{5C22544A-7EE6-4342-B048-85BDC9FD1C3A}</a:tableStyleId>
              </a:tblPr>
              <a:tblGrid>
                <a:gridCol w="11195824">
                  <a:extLst>
                    <a:ext uri="{9D8B030D-6E8A-4147-A177-3AD203B41FA5}">
                      <a16:colId xmlns:a16="http://schemas.microsoft.com/office/drawing/2014/main" val="3664961934"/>
                    </a:ext>
                  </a:extLst>
                </a:gridCol>
              </a:tblGrid>
              <a:tr h="0">
                <a:tc>
                  <a:txBody>
                    <a:bodyPr/>
                    <a:lstStyle/>
                    <a:p>
                      <a:pPr algn="ctr"/>
                      <a:r>
                        <a:rPr lang="fr-FR" sz="1600" kern="150" dirty="0">
                          <a:effectLst/>
                        </a:rPr>
                        <a:t>Étape 3 ( autour de 4 /5 ans)</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31115" marR="34925" marT="34925" marB="34925">
                    <a:solidFill>
                      <a:srgbClr val="92D050"/>
                    </a:solidFill>
                  </a:tcPr>
                </a:tc>
                <a:extLst>
                  <a:ext uri="{0D108BD9-81ED-4DB2-BD59-A6C34878D82A}">
                    <a16:rowId xmlns:a16="http://schemas.microsoft.com/office/drawing/2014/main" val="418646303"/>
                  </a:ext>
                </a:extLst>
              </a:tr>
              <a:tr h="0">
                <a:tc>
                  <a:txBody>
                    <a:bodyPr/>
                    <a:lstStyle/>
                    <a:p>
                      <a:pPr algn="ctr"/>
                      <a:r>
                        <a:rPr lang="fr-FR" sz="1600" b="1" kern="150" dirty="0">
                          <a:effectLst/>
                        </a:rPr>
                        <a:t>Situations pour</a:t>
                      </a:r>
                      <a:r>
                        <a:rPr lang="fr-FR" sz="1600" b="1" kern="150" baseline="0" dirty="0">
                          <a:effectLst/>
                        </a:rPr>
                        <a:t>  affiner, ajuster, enchaîner</a:t>
                      </a:r>
                      <a:r>
                        <a:rPr lang="fr-FR" sz="1600" b="1" kern="150" dirty="0">
                          <a:effectLst/>
                        </a:rPr>
                        <a:t> </a:t>
                      </a:r>
                      <a:r>
                        <a:rPr lang="fr-FR" sz="1600" kern="150" dirty="0">
                          <a:effectLst/>
                        </a:rPr>
                        <a:t>:la</a:t>
                      </a:r>
                      <a:r>
                        <a:rPr lang="fr-FR" sz="1600" kern="150" baseline="0" dirty="0">
                          <a:effectLst/>
                        </a:rPr>
                        <a:t> situation d’évaluation (retour à la situation de référence)</a:t>
                      </a:r>
                      <a:endParaRPr lang="fr-FR" sz="1600" kern="150" dirty="0">
                        <a:effectLst/>
                      </a:endParaRPr>
                    </a:p>
                    <a:p>
                      <a:pPr algn="ctr"/>
                      <a:r>
                        <a:rPr lang="fr-FR" sz="1600" u="sng" kern="150" dirty="0">
                          <a:effectLst/>
                        </a:rPr>
                        <a:t>Objectif pour l’enseignant</a:t>
                      </a:r>
                      <a:r>
                        <a:rPr lang="fr-FR" sz="1600" kern="150" dirty="0">
                          <a:effectLst/>
                        </a:rPr>
                        <a:t>: </a:t>
                      </a:r>
                      <a:r>
                        <a:rPr lang="fr-FR" sz="1600" kern="150" baseline="0" dirty="0">
                          <a:effectLst/>
                        </a:rPr>
                        <a:t>repérer les progrès des élèves au regard des observations menées en situation de référence</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txBody>
                  <a:tcPr marL="31115" marR="34925" marT="34925" marB="34925"/>
                </a:tc>
                <a:extLst>
                  <a:ext uri="{0D108BD9-81ED-4DB2-BD59-A6C34878D82A}">
                    <a16:rowId xmlns:a16="http://schemas.microsoft.com/office/drawing/2014/main" val="1883856064"/>
                  </a:ext>
                </a:extLst>
              </a:tr>
            </a:tbl>
          </a:graphicData>
        </a:graphic>
      </p:graphicFrame>
      <p:graphicFrame>
        <p:nvGraphicFramePr>
          <p:cNvPr id="6" name="Tableau 5">
            <a:extLst>
              <a:ext uri="{FF2B5EF4-FFF2-40B4-BE49-F238E27FC236}">
                <a16:creationId xmlns:a16="http://schemas.microsoft.com/office/drawing/2014/main" id="{79CF1EBC-96ED-6049-89E7-2E82C5F02894}"/>
              </a:ext>
            </a:extLst>
          </p:cNvPr>
          <p:cNvGraphicFramePr>
            <a:graphicFrameLocks noGrp="1"/>
          </p:cNvGraphicFramePr>
          <p:nvPr>
            <p:extLst>
              <p:ext uri="{D42A27DB-BD31-4B8C-83A1-F6EECF244321}">
                <p14:modId xmlns:p14="http://schemas.microsoft.com/office/powerpoint/2010/main" val="2750669545"/>
              </p:ext>
            </p:extLst>
          </p:nvPr>
        </p:nvGraphicFramePr>
        <p:xfrm>
          <a:off x="345688" y="1222079"/>
          <a:ext cx="11128918" cy="4739422"/>
        </p:xfrm>
        <a:graphic>
          <a:graphicData uri="http://schemas.openxmlformats.org/drawingml/2006/table">
            <a:tbl>
              <a:tblPr>
                <a:tableStyleId>{5C22544A-7EE6-4342-B048-85BDC9FD1C3A}</a:tableStyleId>
              </a:tblPr>
              <a:tblGrid>
                <a:gridCol w="2140665">
                  <a:extLst>
                    <a:ext uri="{9D8B030D-6E8A-4147-A177-3AD203B41FA5}">
                      <a16:colId xmlns:a16="http://schemas.microsoft.com/office/drawing/2014/main" val="1892718210"/>
                    </a:ext>
                  </a:extLst>
                </a:gridCol>
                <a:gridCol w="4338193">
                  <a:extLst>
                    <a:ext uri="{9D8B030D-6E8A-4147-A177-3AD203B41FA5}">
                      <a16:colId xmlns:a16="http://schemas.microsoft.com/office/drawing/2014/main" val="3634728219"/>
                    </a:ext>
                  </a:extLst>
                </a:gridCol>
                <a:gridCol w="2074127">
                  <a:extLst>
                    <a:ext uri="{9D8B030D-6E8A-4147-A177-3AD203B41FA5}">
                      <a16:colId xmlns:a16="http://schemas.microsoft.com/office/drawing/2014/main" val="1609241353"/>
                    </a:ext>
                  </a:extLst>
                </a:gridCol>
                <a:gridCol w="2575933">
                  <a:extLst>
                    <a:ext uri="{9D8B030D-6E8A-4147-A177-3AD203B41FA5}">
                      <a16:colId xmlns:a16="http://schemas.microsoft.com/office/drawing/2014/main" val="538889049"/>
                    </a:ext>
                  </a:extLst>
                </a:gridCol>
              </a:tblGrid>
              <a:tr h="433861">
                <a:tc>
                  <a:txBody>
                    <a:bodyPr/>
                    <a:lstStyle/>
                    <a:p>
                      <a:pPr algn="ctr"/>
                      <a:r>
                        <a:rPr lang="fr-FR" sz="1400" kern="150" dirty="0">
                          <a:effectLst/>
                        </a:rPr>
                        <a:t>LA</a:t>
                      </a:r>
                      <a:r>
                        <a:rPr lang="fr-FR" sz="1400" kern="150" baseline="0" dirty="0">
                          <a:effectLst/>
                        </a:rPr>
                        <a:t> SITUATION</a:t>
                      </a:r>
                      <a:r>
                        <a:rPr lang="fr-FR" sz="1400" kern="150" dirty="0">
                          <a:effectLst/>
                        </a:rPr>
                        <a:t> </a:t>
                      </a:r>
                    </a:p>
                    <a:p>
                      <a:pPr algn="ctr"/>
                      <a:r>
                        <a:rPr lang="fr-FR" sz="1400" kern="150" dirty="0">
                          <a:effectLst/>
                        </a:rPr>
                        <a:t> </a:t>
                      </a:r>
                    </a:p>
                  </a:txBody>
                  <a:tcPr marL="24694" marR="27718" marT="27718" marB="27718">
                    <a:solidFill>
                      <a:srgbClr val="92D050"/>
                    </a:solidFill>
                  </a:tcPr>
                </a:tc>
                <a:tc>
                  <a:txBody>
                    <a:bodyPr/>
                    <a:lstStyle/>
                    <a:p>
                      <a:r>
                        <a:rPr lang="fr-FR" sz="1400" u="none" kern="150" dirty="0">
                          <a:solidFill>
                            <a:srgbClr val="000000"/>
                          </a:solidFill>
                          <a:effectLst/>
                          <a:latin typeface="Liberation Serif"/>
                          <a:ea typeface="SimSun" panose="02010600030101010101" pitchFamily="2" charset="-122"/>
                          <a:cs typeface="Mangal" panose="02040503050203030202" pitchFamily="18" charset="0"/>
                        </a:rPr>
                        <a:t>DES</a:t>
                      </a:r>
                      <a:r>
                        <a:rPr lang="fr-FR" sz="1400" u="none" kern="150" baseline="0" dirty="0">
                          <a:solidFill>
                            <a:srgbClr val="000000"/>
                          </a:solidFill>
                          <a:effectLst/>
                          <a:latin typeface="Liberation Serif"/>
                          <a:ea typeface="SimSun" panose="02010600030101010101" pitchFamily="2" charset="-122"/>
                          <a:cs typeface="Mangal" panose="02040503050203030202" pitchFamily="18" charset="0"/>
                        </a:rPr>
                        <a:t> REPERES</a:t>
                      </a:r>
                      <a:endParaRPr lang="fr-FR" sz="1400" u="none"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solidFill>
                      <a:srgbClr val="92D050"/>
                    </a:solidFill>
                  </a:tcPr>
                </a:tc>
                <a:tc>
                  <a:txBody>
                    <a:bodyPr/>
                    <a:lstStyle/>
                    <a:p>
                      <a:r>
                        <a:rPr lang="fr-FR" sz="1400" kern="150" dirty="0">
                          <a:solidFill>
                            <a:srgbClr val="000000"/>
                          </a:solidFill>
                          <a:effectLst/>
                          <a:latin typeface="Liberation Serif"/>
                          <a:ea typeface="SimSun" panose="02010600030101010101" pitchFamily="2" charset="-122"/>
                          <a:cs typeface="Mangal" panose="02040503050203030202" pitchFamily="18" charset="0"/>
                        </a:rPr>
                        <a:t>LE DISPOSITIF</a:t>
                      </a:r>
                    </a:p>
                  </a:txBody>
                  <a:tcPr marL="24694" marR="27718" marT="27718" marB="27718">
                    <a:solidFill>
                      <a:srgbClr val="92D050"/>
                    </a:solidFill>
                  </a:tcPr>
                </a:tc>
                <a:tc>
                  <a:txBody>
                    <a:bodyPr/>
                    <a:lstStyle/>
                    <a:p>
                      <a:r>
                        <a:rPr lang="fr-FR" sz="1400" kern="150" dirty="0">
                          <a:solidFill>
                            <a:srgbClr val="000000"/>
                          </a:solidFill>
                          <a:effectLst/>
                          <a:latin typeface="Liberation Serif"/>
                          <a:ea typeface="SimSun" panose="02010600030101010101" pitchFamily="2" charset="-122"/>
                          <a:cs typeface="Mangal" panose="02040503050203030202" pitchFamily="18" charset="0"/>
                        </a:rPr>
                        <a:t>MATERIEL</a:t>
                      </a:r>
                    </a:p>
                  </a:txBody>
                  <a:tcPr marL="24694" marR="27718" marT="27718" marB="27718">
                    <a:solidFill>
                      <a:srgbClr val="92D050"/>
                    </a:solidFill>
                  </a:tcPr>
                </a:tc>
                <a:extLst>
                  <a:ext uri="{0D108BD9-81ED-4DB2-BD59-A6C34878D82A}">
                    <a16:rowId xmlns:a16="http://schemas.microsoft.com/office/drawing/2014/main" val="949753527"/>
                  </a:ext>
                </a:extLst>
              </a:tr>
              <a:tr h="751582">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800" b="1" kern="150" dirty="0">
                          <a:effectLst/>
                        </a:rPr>
                        <a:t>JEU</a:t>
                      </a:r>
                      <a:r>
                        <a:rPr lang="fr-FR" sz="1800" b="1" kern="150" baseline="0" dirty="0">
                          <a:effectLst/>
                        </a:rPr>
                        <a:t> de la TORTUE</a:t>
                      </a:r>
                      <a:endParaRPr lang="fr-FR" sz="1800" b="1" kern="150" dirty="0">
                        <a:effectLst/>
                      </a:endParaRPr>
                    </a:p>
                  </a:txBody>
                  <a:tcPr marL="24694" marR="27718" marT="27718" marB="27718"/>
                </a:tc>
                <a:tc>
                  <a:txBody>
                    <a:bodyPr/>
                    <a:lstStyle/>
                    <a:p>
                      <a:r>
                        <a:rPr lang="fr-FR" sz="1400" kern="150" dirty="0">
                          <a:solidFill>
                            <a:srgbClr val="000000"/>
                          </a:solidFill>
                          <a:effectLst/>
                          <a:latin typeface="Liberation Serif"/>
                          <a:ea typeface="SimSun" panose="02010600030101010101" pitchFamily="2" charset="-122"/>
                          <a:cs typeface="Mangal" panose="02040503050203030202" pitchFamily="18" charset="0"/>
                        </a:rPr>
                        <a:t>Album jeunesse: « CAPTAIN PAUL »</a:t>
                      </a:r>
                    </a:p>
                  </a:txBody>
                  <a:tcPr marL="24694" marR="27718" marT="27718" marB="27718"/>
                </a:tc>
                <a:tc>
                  <a:txBody>
                    <a:bodyPr/>
                    <a:lstStyle/>
                    <a:p>
                      <a:pPr marL="0" indent="0">
                        <a:buFontTx/>
                        <a:buNone/>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endParaRPr lang="fr-FR" sz="1400" u="sng"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extLst>
                  <a:ext uri="{0D108BD9-81ED-4DB2-BD59-A6C34878D82A}">
                    <a16:rowId xmlns:a16="http://schemas.microsoft.com/office/drawing/2014/main" val="756802854"/>
                  </a:ext>
                </a:extLst>
              </a:tr>
              <a:tr h="3505684">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400" b="1" kern="150" dirty="0">
                          <a:effectLst/>
                        </a:rPr>
                        <a:t>OBJECTIF</a:t>
                      </a:r>
                      <a:r>
                        <a:rPr lang="fr-FR" sz="1400" kern="150" dirty="0">
                          <a:effectLst/>
                        </a:rPr>
                        <a:t>:</a:t>
                      </a:r>
                    </a:p>
                    <a:p>
                      <a:pPr marL="0" marR="0" indent="0" algn="ctr" defTabSz="457200" rtl="0" eaLnBrk="1" fontAlgn="auto" latinLnBrk="0" hangingPunct="1">
                        <a:lnSpc>
                          <a:spcPct val="100000"/>
                        </a:lnSpc>
                        <a:spcBef>
                          <a:spcPts val="0"/>
                        </a:spcBef>
                        <a:spcAft>
                          <a:spcPts val="0"/>
                        </a:spcAft>
                        <a:buClrTx/>
                        <a:buSzTx/>
                        <a:buFontTx/>
                        <a:buNone/>
                        <a:tabLst/>
                        <a:defRPr/>
                      </a:pPr>
                      <a:endParaRPr lang="fr-FR" sz="1400" kern="150" dirty="0">
                        <a:effectLst/>
                      </a:endParaRPr>
                    </a:p>
                    <a:p>
                      <a:pPr algn="ctr"/>
                      <a:r>
                        <a:rPr lang="fr-FR" sz="1400" kern="150" dirty="0">
                          <a:effectLst/>
                        </a:rPr>
                        <a:t>Choisir</a:t>
                      </a:r>
                      <a:r>
                        <a:rPr lang="fr-FR" sz="1400" kern="150" baseline="0" dirty="0">
                          <a:effectLst/>
                        </a:rPr>
                        <a:t> l’action appropriée (tirer, pousser, soulever) au bon moment pour permettre de retourner l’adversaire </a:t>
                      </a:r>
                      <a:r>
                        <a:rPr lang="fr-FR" sz="1400" kern="150" dirty="0">
                          <a:effectLst/>
                        </a:rPr>
                        <a:t> </a:t>
                      </a:r>
                    </a:p>
                    <a:p>
                      <a:pPr algn="ct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r>
                        <a:rPr lang="fr-FR" sz="1400" u="sng" kern="150" dirty="0">
                          <a:effectLst/>
                        </a:rPr>
                        <a:t>But </a:t>
                      </a:r>
                      <a:r>
                        <a:rPr lang="fr-FR" sz="1400" kern="150" dirty="0">
                          <a:effectLst/>
                        </a:rPr>
                        <a:t>: Retourner la tortue pour prendre son œuf avant l’arrivée des sauveteurs ( sirène de bateau au bout de 15 s)</a:t>
                      </a:r>
                    </a:p>
                    <a:p>
                      <a:endParaRPr lang="fr-FR" sz="1400" kern="150" baseline="0" dirty="0">
                        <a:effectLst/>
                      </a:endParaRPr>
                    </a:p>
                    <a:p>
                      <a:r>
                        <a:rPr lang="fr-FR" sz="1400" u="sng" kern="150" dirty="0">
                          <a:effectLst/>
                        </a:rPr>
                        <a:t>Critères de</a:t>
                      </a:r>
                      <a:r>
                        <a:rPr lang="fr-FR" sz="1400" u="sng" kern="150" baseline="0" dirty="0">
                          <a:effectLst/>
                        </a:rPr>
                        <a:t> réussite</a:t>
                      </a:r>
                      <a:r>
                        <a:rPr lang="fr-FR" sz="1400" u="none" kern="150" baseline="0" dirty="0">
                          <a:effectLst/>
                        </a:rPr>
                        <a:t>: </a:t>
                      </a:r>
                    </a:p>
                    <a:p>
                      <a:r>
                        <a:rPr lang="fr-FR" sz="1400" u="none" kern="150" baseline="0" dirty="0">
                          <a:effectLst/>
                        </a:rPr>
                        <a:t>Je parviens à récupérer l’œuf de la tortue en réalisant deux actions enchainées comme enlever un appui et pousser.</a:t>
                      </a:r>
                    </a:p>
                    <a:p>
                      <a:endParaRPr lang="fr-FR" sz="1400" u="none" kern="150" baseline="0" dirty="0">
                        <a:effectLst/>
                      </a:endParaRPr>
                    </a:p>
                    <a:p>
                      <a:r>
                        <a:rPr lang="fr-FR" sz="1400" u="none" kern="150" baseline="0" dirty="0">
                          <a:effectLst/>
                        </a:rPr>
                        <a:t>Je suis capable de préciser les actions que j’ai effectuées et pourquoi </a:t>
                      </a:r>
                    </a:p>
                    <a:p>
                      <a:endParaRPr lang="fr-FR" sz="1400" u="none" kern="150" baseline="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p>
                      <a:endParaRPr lang="fr-FR" sz="1000" b="1" i="1" u="none" kern="150" baseline="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p>
                      <a:endParaRPr lang="fr-FR" sz="1000" b="1" i="1" u="none" kern="150" baseline="0" dirty="0">
                        <a:solidFill>
                          <a:srgbClr val="000000"/>
                        </a:solidFill>
                        <a:effectLst/>
                        <a:latin typeface="Calibri" panose="020F0502020204030204" pitchFamily="34" charset="0"/>
                        <a:ea typeface="SimSun" panose="02010600030101010101" pitchFamily="2" charset="-122"/>
                        <a:cs typeface="Calibri" panose="020F0502020204030204" pitchFamily="34" charset="0"/>
                      </a:endParaRPr>
                    </a:p>
                  </a:txBody>
                  <a:tcPr marL="24694" marR="27718" marT="27718" marB="27718"/>
                </a:tc>
                <a:tc>
                  <a:txBody>
                    <a:bodyPr/>
                    <a:lstStyle/>
                    <a:p>
                      <a:pPr marL="0" indent="0">
                        <a:buFontTx/>
                        <a:buNone/>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0" indent="0">
                        <a:buFontTx/>
                        <a:buNone/>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tc>
                  <a:txBody>
                    <a:bodyPr/>
                    <a:lstStyle/>
                    <a:p>
                      <a:r>
                        <a:rPr lang="fr-FR" sz="1400" u="sng" kern="150" baseline="0" dirty="0">
                          <a:solidFill>
                            <a:srgbClr val="000000"/>
                          </a:solidFill>
                          <a:effectLst/>
                          <a:latin typeface="Liberation Serif"/>
                          <a:ea typeface="SimSun" panose="02010600030101010101" pitchFamily="2" charset="-122"/>
                          <a:cs typeface="Mangal" panose="02040503050203030202" pitchFamily="18" charset="0"/>
                        </a:rPr>
                        <a:t>Pour matérialiser les espaces</a:t>
                      </a: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a:t>
                      </a:r>
                    </a:p>
                    <a:p>
                      <a:pPr marL="0" indent="0">
                        <a:buFontTx/>
                        <a:buNone/>
                      </a:pPr>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Tapis</a:t>
                      </a:r>
                    </a:p>
                    <a:p>
                      <a:pPr marL="285750" indent="-285750">
                        <a:buFontTx/>
                        <a:buChar char="-"/>
                      </a:pPr>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pPr marL="0" indent="0">
                        <a:buFontTx/>
                        <a:buNone/>
                      </a:pPr>
                      <a:r>
                        <a:rPr lang="fr-FR" sz="1400" u="sng" kern="150" baseline="0" dirty="0">
                          <a:solidFill>
                            <a:srgbClr val="000000"/>
                          </a:solidFill>
                          <a:effectLst/>
                          <a:latin typeface="Liberation Serif"/>
                          <a:ea typeface="SimSun" panose="02010600030101010101" pitchFamily="2" charset="-122"/>
                          <a:cs typeface="Mangal" panose="02040503050203030202" pitchFamily="18" charset="0"/>
                        </a:rPr>
                        <a:t>Pour distinguer les tortues</a:t>
                      </a: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a:t>
                      </a:r>
                    </a:p>
                    <a:p>
                      <a:pPr marL="285750" indent="-285750">
                        <a:buFontTx/>
                        <a:buChar char="-"/>
                      </a:pP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Dossard vert</a:t>
                      </a:r>
                    </a:p>
                    <a:p>
                      <a:pPr marL="285750" indent="-285750">
                        <a:buFontTx/>
                        <a:buChar char="-"/>
                      </a:pP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Une balle / tortue pour l’œuf</a:t>
                      </a:r>
                    </a:p>
                    <a:p>
                      <a:pPr marL="0" indent="0">
                        <a:buFontTx/>
                        <a:buNone/>
                      </a:pPr>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pPr marL="285750" indent="-285750">
                        <a:buFontTx/>
                        <a:buChar char="-"/>
                      </a:pPr>
                      <a:r>
                        <a:rPr lang="fr-FR" sz="1400" kern="150" baseline="0" dirty="0">
                          <a:solidFill>
                            <a:srgbClr val="000000"/>
                          </a:solidFill>
                          <a:effectLst/>
                          <a:latin typeface="Liberation Serif"/>
                          <a:ea typeface="SimSun" panose="02010600030101010101" pitchFamily="2" charset="-122"/>
                          <a:cs typeface="Mangal" panose="02040503050203030202" pitchFamily="18" charset="0"/>
                        </a:rPr>
                        <a:t>Grille d’observation avec les comportements attendus et observés + appareil photos</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endParaRPr lang="fr-FR" sz="1400" kern="150" baseline="0" dirty="0">
                        <a:solidFill>
                          <a:srgbClr val="000000"/>
                        </a:solidFill>
                        <a:effectLst/>
                        <a:latin typeface="Liberation Serif"/>
                        <a:ea typeface="SimSun" panose="02010600030101010101" pitchFamily="2" charset="-122"/>
                        <a:cs typeface="Mangal" panose="02040503050203030202"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fr-FR" sz="1400" kern="150" dirty="0">
                          <a:solidFill>
                            <a:srgbClr val="000000"/>
                          </a:solidFill>
                          <a:effectLst/>
                          <a:latin typeface="Liberation Serif"/>
                          <a:ea typeface="SimSun" panose="02010600030101010101" pitchFamily="2" charset="-122"/>
                          <a:cs typeface="Mangal" panose="02040503050203030202" pitchFamily="18" charset="0"/>
                          <a:hlinkClick r:id="rId2" action="ppaction://hlinksldjump"/>
                        </a:rPr>
                        <a:t>&lt;</a:t>
                      </a:r>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p>
                      <a:endParaRPr lang="fr-FR" sz="1400" kern="150" dirty="0">
                        <a:solidFill>
                          <a:srgbClr val="000000"/>
                        </a:solidFill>
                        <a:effectLst/>
                        <a:latin typeface="Liberation Serif"/>
                        <a:ea typeface="SimSun" panose="02010600030101010101" pitchFamily="2" charset="-122"/>
                        <a:cs typeface="Mangal" panose="02040503050203030202" pitchFamily="18" charset="0"/>
                      </a:endParaRPr>
                    </a:p>
                  </a:txBody>
                  <a:tcPr marL="24694" marR="27718" marT="27718" marB="27718"/>
                </a:tc>
                <a:extLst>
                  <a:ext uri="{0D108BD9-81ED-4DB2-BD59-A6C34878D82A}">
                    <a16:rowId xmlns:a16="http://schemas.microsoft.com/office/drawing/2014/main" val="3333183481"/>
                  </a:ext>
                </a:extLst>
              </a:tr>
            </a:tbl>
          </a:graphicData>
        </a:graphic>
      </p:graphicFrame>
      <p:pic>
        <p:nvPicPr>
          <p:cNvPr id="5" name="Imag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947806" y="1375850"/>
            <a:ext cx="725383" cy="923214"/>
          </a:xfrm>
          <a:prstGeom prst="rect">
            <a:avLst/>
          </a:prstGeom>
        </p:spPr>
      </p:pic>
    </p:spTree>
    <p:extLst>
      <p:ext uri="{BB962C8B-B14F-4D97-AF65-F5344CB8AC3E}">
        <p14:creationId xmlns:p14="http://schemas.microsoft.com/office/powerpoint/2010/main" val="21909074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graphicFrame>
        <p:nvGraphicFramePr>
          <p:cNvPr id="4" name="Tableau 4">
            <a:extLst>
              <a:ext uri="{FF2B5EF4-FFF2-40B4-BE49-F238E27FC236}">
                <a16:creationId xmlns:a16="http://schemas.microsoft.com/office/drawing/2014/main" id="{3B825F02-4466-8147-AFF9-E4B874426844}"/>
              </a:ext>
            </a:extLst>
          </p:cNvPr>
          <p:cNvGraphicFramePr>
            <a:graphicFrameLocks noGrp="1"/>
          </p:cNvGraphicFramePr>
          <p:nvPr>
            <p:ph idx="1"/>
            <p:extLst>
              <p:ext uri="{D42A27DB-BD31-4B8C-83A1-F6EECF244321}">
                <p14:modId xmlns:p14="http://schemas.microsoft.com/office/powerpoint/2010/main" val="1240586929"/>
              </p:ext>
            </p:extLst>
          </p:nvPr>
        </p:nvGraphicFramePr>
        <p:xfrm>
          <a:off x="307732" y="861804"/>
          <a:ext cx="11599320" cy="5904105"/>
        </p:xfrm>
        <a:graphic>
          <a:graphicData uri="http://schemas.openxmlformats.org/drawingml/2006/table">
            <a:tbl>
              <a:tblPr firstRow="1" bandRow="1">
                <a:tableStyleId>{5C22544A-7EE6-4342-B048-85BDC9FD1C3A}</a:tableStyleId>
              </a:tblPr>
              <a:tblGrid>
                <a:gridCol w="1751126">
                  <a:extLst>
                    <a:ext uri="{9D8B030D-6E8A-4147-A177-3AD203B41FA5}">
                      <a16:colId xmlns:a16="http://schemas.microsoft.com/office/drawing/2014/main" val="2284834350"/>
                    </a:ext>
                  </a:extLst>
                </a:gridCol>
                <a:gridCol w="2203216">
                  <a:extLst>
                    <a:ext uri="{9D8B030D-6E8A-4147-A177-3AD203B41FA5}">
                      <a16:colId xmlns:a16="http://schemas.microsoft.com/office/drawing/2014/main" val="3286203270"/>
                    </a:ext>
                  </a:extLst>
                </a:gridCol>
                <a:gridCol w="2534380">
                  <a:extLst>
                    <a:ext uri="{9D8B030D-6E8A-4147-A177-3AD203B41FA5}">
                      <a16:colId xmlns:a16="http://schemas.microsoft.com/office/drawing/2014/main" val="34797763"/>
                    </a:ext>
                  </a:extLst>
                </a:gridCol>
                <a:gridCol w="2206869">
                  <a:extLst>
                    <a:ext uri="{9D8B030D-6E8A-4147-A177-3AD203B41FA5}">
                      <a16:colId xmlns:a16="http://schemas.microsoft.com/office/drawing/2014/main" val="4077058968"/>
                    </a:ext>
                  </a:extLst>
                </a:gridCol>
                <a:gridCol w="2903729">
                  <a:extLst>
                    <a:ext uri="{9D8B030D-6E8A-4147-A177-3AD203B41FA5}">
                      <a16:colId xmlns:a16="http://schemas.microsoft.com/office/drawing/2014/main" val="368021851"/>
                    </a:ext>
                  </a:extLst>
                </a:gridCol>
              </a:tblGrid>
              <a:tr h="354103">
                <a:tc>
                  <a:txBody>
                    <a:bodyPr/>
                    <a:lstStyle/>
                    <a:p>
                      <a:r>
                        <a:rPr lang="fr-FR" dirty="0"/>
                        <a:t>Travail en classe.</a:t>
                      </a:r>
                    </a:p>
                  </a:txBody>
                  <a:tcPr>
                    <a:solidFill>
                      <a:srgbClr val="92D050"/>
                    </a:solidFill>
                  </a:tcPr>
                </a:tc>
                <a:tc>
                  <a:txBody>
                    <a:bodyPr/>
                    <a:lstStyle/>
                    <a:p>
                      <a:r>
                        <a:rPr lang="fr-FR" dirty="0"/>
                        <a:t>Echauffement</a:t>
                      </a:r>
                    </a:p>
                  </a:txBody>
                  <a:tcPr>
                    <a:solidFill>
                      <a:srgbClr val="92D050"/>
                    </a:solidFill>
                  </a:tcPr>
                </a:tc>
                <a:tc>
                  <a:txBody>
                    <a:bodyPr/>
                    <a:lstStyle/>
                    <a:p>
                      <a:r>
                        <a:rPr lang="fr-FR" dirty="0"/>
                        <a:t>Corps de la séance</a:t>
                      </a:r>
                    </a:p>
                  </a:txBody>
                  <a:tcPr>
                    <a:solidFill>
                      <a:srgbClr val="92D050"/>
                    </a:solidFill>
                  </a:tcPr>
                </a:tc>
                <a:tc>
                  <a:txBody>
                    <a:bodyPr/>
                    <a:lstStyle/>
                    <a:p>
                      <a:r>
                        <a:rPr lang="fr-FR" dirty="0"/>
                        <a:t>Fin de séance</a:t>
                      </a:r>
                    </a:p>
                  </a:txBody>
                  <a:tcPr>
                    <a:solidFill>
                      <a:srgbClr val="92D050"/>
                    </a:solidFill>
                  </a:tcPr>
                </a:tc>
                <a:tc>
                  <a:txBody>
                    <a:bodyPr/>
                    <a:lstStyle/>
                    <a:p>
                      <a:r>
                        <a:rPr lang="fr-FR" dirty="0"/>
                        <a:t>Après la séance</a:t>
                      </a:r>
                    </a:p>
                  </a:txBody>
                  <a:tcPr>
                    <a:solidFill>
                      <a:srgbClr val="92D050"/>
                    </a:solidFill>
                  </a:tcPr>
                </a:tc>
                <a:extLst>
                  <a:ext uri="{0D108BD9-81ED-4DB2-BD59-A6C34878D82A}">
                    <a16:rowId xmlns:a16="http://schemas.microsoft.com/office/drawing/2014/main" val="1591527587"/>
                  </a:ext>
                </a:extLst>
              </a:tr>
              <a:tr h="5264025">
                <a:tc>
                  <a:txBody>
                    <a:bodyPr/>
                    <a:lstStyle/>
                    <a:p>
                      <a:r>
                        <a:rPr lang="fr-FR" sz="1600" dirty="0"/>
                        <a:t> Construire un lexique de mots liés:</a:t>
                      </a:r>
                    </a:p>
                    <a:p>
                      <a:endParaRPr lang="fr-FR" sz="1600" dirty="0"/>
                    </a:p>
                    <a:p>
                      <a:r>
                        <a:rPr lang="fr-FR" sz="1600" dirty="0"/>
                        <a:t>  </a:t>
                      </a:r>
                    </a:p>
                  </a:txBody>
                  <a:tcPr/>
                </a:tc>
                <a:tc>
                  <a:txBody>
                    <a:bodyPr/>
                    <a:lstStyle/>
                    <a:p>
                      <a:endParaRPr lang="fr-FR" sz="1600" b="0" dirty="0"/>
                    </a:p>
                  </a:txBody>
                  <a:tcPr/>
                </a:tc>
                <a:tc>
                  <a:txBody>
                    <a:bodyPr/>
                    <a:lstStyle/>
                    <a:p>
                      <a:endParaRPr lang="fr-FR" sz="1600" b="0" dirty="0"/>
                    </a:p>
                  </a:txBody>
                  <a:tcPr/>
                </a:tc>
                <a:tc>
                  <a:txBody>
                    <a:bodyPr/>
                    <a:lstStyle/>
                    <a:p>
                      <a:r>
                        <a:rPr lang="fr-FR" sz="1600" b="0" dirty="0"/>
                        <a:t>Retour au calme.</a:t>
                      </a:r>
                    </a:p>
                    <a:p>
                      <a:endParaRPr lang="fr-FR" sz="1600" b="0" dirty="0"/>
                    </a:p>
                    <a:p>
                      <a:r>
                        <a:rPr lang="fr-FR" sz="1600" kern="150" dirty="0">
                          <a:effectLst/>
                        </a:rPr>
                        <a:t>-verbalisation: lien entre le lexique et l’action pour comprendre.</a:t>
                      </a:r>
                    </a:p>
                    <a:p>
                      <a:r>
                        <a:rPr lang="fr-FR" sz="1600" kern="150" dirty="0">
                          <a:effectLst/>
                        </a:rPr>
                        <a:t>-travail de relaxation</a:t>
                      </a:r>
                      <a:endParaRPr lang="fr-FR" sz="1600" kern="150" dirty="0">
                        <a:solidFill>
                          <a:srgbClr val="000000"/>
                        </a:solidFill>
                        <a:effectLst/>
                        <a:latin typeface="Liberation Serif"/>
                        <a:ea typeface="SimSun" panose="02010600030101010101" pitchFamily="2" charset="-122"/>
                        <a:cs typeface="Mangal" panose="02040503050203030202" pitchFamily="18" charset="0"/>
                      </a:endParaRPr>
                    </a:p>
                    <a:p>
                      <a:endParaRPr lang="fr-FR" sz="1600" b="0" dirty="0"/>
                    </a:p>
                    <a:p>
                      <a:endParaRPr lang="fr-FR" sz="1600" b="0" dirty="0"/>
                    </a:p>
                  </a:txBody>
                  <a:tcPr/>
                </a:tc>
                <a:tc>
                  <a:txBody>
                    <a:bodyPr/>
                    <a:lstStyle/>
                    <a:p>
                      <a:r>
                        <a:rPr lang="fr-FR" sz="1600" kern="150" dirty="0">
                          <a:effectLst/>
                        </a:rPr>
                        <a:t>On mémorise ce lexique: utilisation du langage d’évocation,.</a:t>
                      </a:r>
                    </a:p>
                    <a:p>
                      <a:r>
                        <a:rPr lang="fr-FR" sz="1600" kern="150" dirty="0">
                          <a:effectLst/>
                        </a:rPr>
                        <a:t> On  enrichit  ce lexique, en utilisant  des photos prises pendant la séance de motricité.</a:t>
                      </a:r>
                    </a:p>
                    <a:p>
                      <a:r>
                        <a:rPr lang="fr-FR" sz="1600" kern="150" dirty="0">
                          <a:effectLst/>
                        </a:rPr>
                        <a:t>On montre une photo et un élève  commente ce que l’autre réalise.</a:t>
                      </a:r>
                    </a:p>
                    <a:p>
                      <a:r>
                        <a:rPr lang="fr-FR" sz="1600" kern="150" dirty="0">
                          <a:effectLst/>
                        </a:rPr>
                        <a:t>On donne une phrase, un élève doit rechercher la photo correspondante.</a:t>
                      </a:r>
                    </a:p>
                    <a:p>
                      <a:r>
                        <a:rPr lang="fr-FR" sz="1600" kern="150" dirty="0">
                          <a:effectLst/>
                        </a:rPr>
                        <a:t>On construit un parcours moteur avec du matériel « Asco » et l’élève indique les tâches à réaliser et décrit celles  qui restent à faire. </a:t>
                      </a:r>
                    </a:p>
                    <a:p>
                      <a:r>
                        <a:rPr lang="fr-FR" sz="1600" kern="150" dirty="0">
                          <a:effectLst/>
                        </a:rPr>
                        <a:t>L’enseignant valide à l’aide de vignette, photo, image ce que l’élève a compris.</a:t>
                      </a:r>
                    </a:p>
                  </a:txBody>
                  <a:tcPr/>
                </a:tc>
                <a:extLst>
                  <a:ext uri="{0D108BD9-81ED-4DB2-BD59-A6C34878D82A}">
                    <a16:rowId xmlns:a16="http://schemas.microsoft.com/office/drawing/2014/main" val="3877889657"/>
                  </a:ext>
                </a:extLst>
              </a:tr>
            </a:tbl>
          </a:graphicData>
        </a:graphic>
      </p:graphicFrame>
      <p:sp>
        <p:nvSpPr>
          <p:cNvPr id="3" name="ZoneTexte 2">
            <a:extLst>
              <a:ext uri="{FF2B5EF4-FFF2-40B4-BE49-F238E27FC236}">
                <a16:creationId xmlns:a16="http://schemas.microsoft.com/office/drawing/2014/main" id="{B96D85A3-E0D6-C447-81F7-DE3AD9DE1C26}"/>
              </a:ext>
            </a:extLst>
          </p:cNvPr>
          <p:cNvSpPr txBox="1"/>
          <p:nvPr/>
        </p:nvSpPr>
        <p:spPr>
          <a:xfrm>
            <a:off x="3604847" y="237392"/>
            <a:ext cx="3497432" cy="461665"/>
          </a:xfrm>
          <a:prstGeom prst="rect">
            <a:avLst/>
          </a:prstGeom>
          <a:noFill/>
        </p:spPr>
        <p:txBody>
          <a:bodyPr wrap="none" rtlCol="0">
            <a:spAutoFit/>
          </a:bodyPr>
          <a:lstStyle/>
          <a:p>
            <a:r>
              <a:rPr lang="fr-FR" sz="2400" dirty="0"/>
              <a:t>6-Une séance à l’ étape 3</a:t>
            </a:r>
            <a:r>
              <a:rPr lang="fr-FR" sz="2400" dirty="0">
                <a:hlinkClick r:id="rId2" action="ppaction://hlinksldjump"/>
              </a:rPr>
              <a:t>&lt;</a:t>
            </a:r>
            <a:r>
              <a:rPr lang="fr-FR" dirty="0"/>
              <a:t> </a:t>
            </a:r>
          </a:p>
        </p:txBody>
      </p:sp>
    </p:spTree>
    <p:extLst>
      <p:ext uri="{BB962C8B-B14F-4D97-AF65-F5344CB8AC3E}">
        <p14:creationId xmlns:p14="http://schemas.microsoft.com/office/powerpoint/2010/main" val="184770272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REGLES D’EFFICACITE </a:t>
            </a:r>
            <a:r>
              <a:rPr lang="fr-FR" dirty="0">
                <a:hlinkClick r:id="rId4" action="ppaction://hlinksldjump"/>
              </a:rPr>
              <a:t>Retour</a:t>
            </a:r>
            <a:endParaRPr lang="fr-FR" dirty="0"/>
          </a:p>
        </p:txBody>
      </p:sp>
      <p:pic>
        <p:nvPicPr>
          <p:cNvPr id="4" name="Verbalisation des règles d'efficacité dans le corps de la séance 1">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2506663" y="2141538"/>
            <a:ext cx="6488112" cy="3649662"/>
          </a:xfrm>
        </p:spPr>
      </p:pic>
    </p:spTree>
    <p:extLst>
      <p:ext uri="{BB962C8B-B14F-4D97-AF65-F5344CB8AC3E}">
        <p14:creationId xmlns:p14="http://schemas.microsoft.com/office/powerpoint/2010/main" val="349156582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B8A42B-F880-064E-9A3E-8FA2D16170DE}"/>
              </a:ext>
            </a:extLst>
          </p:cNvPr>
          <p:cNvSpPr>
            <a:spLocks noGrp="1"/>
          </p:cNvSpPr>
          <p:nvPr>
            <p:ph type="title"/>
          </p:nvPr>
        </p:nvSpPr>
        <p:spPr>
          <a:xfrm>
            <a:off x="685801" y="609600"/>
            <a:ext cx="10131425" cy="1197429"/>
          </a:xfrm>
        </p:spPr>
        <p:txBody>
          <a:bodyPr/>
          <a:lstStyle/>
          <a:p>
            <a:r>
              <a:rPr lang="fr-FR" dirty="0"/>
              <a:t>                </a:t>
            </a:r>
            <a:r>
              <a:rPr lang="fr-FR" sz="3200" dirty="0"/>
              <a:t>Choix par rapport aux objectifs.</a:t>
            </a:r>
          </a:p>
        </p:txBody>
      </p:sp>
      <p:graphicFrame>
        <p:nvGraphicFramePr>
          <p:cNvPr id="4" name="Espace réservé du contenu 3">
            <a:extLst>
              <a:ext uri="{FF2B5EF4-FFF2-40B4-BE49-F238E27FC236}">
                <a16:creationId xmlns:a16="http://schemas.microsoft.com/office/drawing/2014/main" id="{72204EC1-682A-1549-A971-D2A9165B148D}"/>
              </a:ext>
            </a:extLst>
          </p:cNvPr>
          <p:cNvGraphicFramePr>
            <a:graphicFrameLocks noGrp="1"/>
          </p:cNvGraphicFramePr>
          <p:nvPr>
            <p:ph idx="1"/>
            <p:extLst>
              <p:ext uri="{D42A27DB-BD31-4B8C-83A1-F6EECF244321}">
                <p14:modId xmlns:p14="http://schemas.microsoft.com/office/powerpoint/2010/main" val="1236782919"/>
              </p:ext>
            </p:extLst>
          </p:nvPr>
        </p:nvGraphicFramePr>
        <p:xfrm>
          <a:off x="531629" y="2024742"/>
          <a:ext cx="11249245" cy="4223657"/>
        </p:xfrm>
        <a:graphic>
          <a:graphicData uri="http://schemas.openxmlformats.org/drawingml/2006/table">
            <a:tbl>
              <a:tblPr firstRow="1" firstCol="1" bandRow="1">
                <a:tableStyleId>{69CF1AB2-1976-4502-BF36-3FF5EA218861}</a:tableStyleId>
              </a:tblPr>
              <a:tblGrid>
                <a:gridCol w="2973028">
                  <a:extLst>
                    <a:ext uri="{9D8B030D-6E8A-4147-A177-3AD203B41FA5}">
                      <a16:colId xmlns:a16="http://schemas.microsoft.com/office/drawing/2014/main" val="1998764014"/>
                    </a:ext>
                  </a:extLst>
                </a:gridCol>
                <a:gridCol w="2987785">
                  <a:extLst>
                    <a:ext uri="{9D8B030D-6E8A-4147-A177-3AD203B41FA5}">
                      <a16:colId xmlns:a16="http://schemas.microsoft.com/office/drawing/2014/main" val="2194764624"/>
                    </a:ext>
                  </a:extLst>
                </a:gridCol>
                <a:gridCol w="2950496">
                  <a:extLst>
                    <a:ext uri="{9D8B030D-6E8A-4147-A177-3AD203B41FA5}">
                      <a16:colId xmlns:a16="http://schemas.microsoft.com/office/drawing/2014/main" val="2391475604"/>
                    </a:ext>
                  </a:extLst>
                </a:gridCol>
                <a:gridCol w="2337936">
                  <a:extLst>
                    <a:ext uri="{9D8B030D-6E8A-4147-A177-3AD203B41FA5}">
                      <a16:colId xmlns:a16="http://schemas.microsoft.com/office/drawing/2014/main" val="385988797"/>
                    </a:ext>
                  </a:extLst>
                </a:gridCol>
              </a:tblGrid>
              <a:tr h="336530">
                <a:tc>
                  <a:txBody>
                    <a:bodyPr/>
                    <a:lstStyle/>
                    <a:p>
                      <a:pPr algn="ctr"/>
                      <a:r>
                        <a:rPr lang="fr-FR" sz="1600" kern="150" dirty="0">
                          <a:effectLst/>
                        </a:rPr>
                        <a:t>Objectif 1</a:t>
                      </a:r>
                      <a:endParaRPr lang="fr-FR" sz="1600" kern="150" dirty="0">
                        <a:effectLst/>
                        <a:latin typeface="Liberation Serif"/>
                        <a:ea typeface="SimSun" panose="02010600030101010101" pitchFamily="2" charset="-122"/>
                        <a:cs typeface="Mangal" panose="02040503050203030202" pitchFamily="18" charset="0"/>
                      </a:endParaRPr>
                    </a:p>
                  </a:txBody>
                  <a:tcPr marL="33020" marR="34925" marT="34925" marB="34925"/>
                </a:tc>
                <a:tc>
                  <a:txBody>
                    <a:bodyPr/>
                    <a:lstStyle/>
                    <a:p>
                      <a:pPr algn="ctr"/>
                      <a:r>
                        <a:rPr lang="fr-FR" sz="1600" kern="150" dirty="0">
                          <a:effectLst/>
                        </a:rPr>
                        <a:t>Objectif 2</a:t>
                      </a:r>
                      <a:endParaRPr lang="fr-FR" sz="1600" kern="150" dirty="0">
                        <a:effectLst/>
                        <a:latin typeface="Liberation Serif"/>
                        <a:ea typeface="SimSun" panose="02010600030101010101" pitchFamily="2" charset="-122"/>
                        <a:cs typeface="Mangal" panose="02040503050203030202" pitchFamily="18" charset="0"/>
                      </a:endParaRPr>
                    </a:p>
                  </a:txBody>
                  <a:tcPr marL="33020" marR="34925" marT="34925" marB="34925"/>
                </a:tc>
                <a:tc>
                  <a:txBody>
                    <a:bodyPr/>
                    <a:lstStyle/>
                    <a:p>
                      <a:pPr algn="ctr"/>
                      <a:r>
                        <a:rPr lang="fr-FR" sz="1600" kern="150">
                          <a:effectLst/>
                        </a:rPr>
                        <a:t>Objectif 3</a:t>
                      </a:r>
                      <a:endParaRPr lang="fr-FR" sz="1600" kern="150">
                        <a:effectLst/>
                        <a:latin typeface="Liberation Serif"/>
                        <a:ea typeface="SimSun" panose="02010600030101010101" pitchFamily="2" charset="-122"/>
                        <a:cs typeface="Mangal" panose="02040503050203030202" pitchFamily="18" charset="0"/>
                      </a:endParaRPr>
                    </a:p>
                  </a:txBody>
                  <a:tcPr marL="33020" marR="34925" marT="34925" marB="34925"/>
                </a:tc>
                <a:tc>
                  <a:txBody>
                    <a:bodyPr/>
                    <a:lstStyle/>
                    <a:p>
                      <a:pPr algn="ctr"/>
                      <a:r>
                        <a:rPr lang="fr-FR" sz="1600" kern="150">
                          <a:effectLst/>
                        </a:rPr>
                        <a:t>Objectif 4</a:t>
                      </a:r>
                      <a:endParaRPr lang="fr-FR" sz="1600" kern="150">
                        <a:effectLst/>
                        <a:latin typeface="Liberation Serif"/>
                        <a:ea typeface="SimSun" panose="02010600030101010101" pitchFamily="2" charset="-122"/>
                        <a:cs typeface="Mangal" panose="02040503050203030202" pitchFamily="18" charset="0"/>
                      </a:endParaRPr>
                    </a:p>
                  </a:txBody>
                  <a:tcPr marL="33020" marR="34925" marT="34925" marB="34925"/>
                </a:tc>
                <a:extLst>
                  <a:ext uri="{0D108BD9-81ED-4DB2-BD59-A6C34878D82A}">
                    <a16:rowId xmlns:a16="http://schemas.microsoft.com/office/drawing/2014/main" val="3142819583"/>
                  </a:ext>
                </a:extLst>
              </a:tr>
              <a:tr h="1121313">
                <a:tc>
                  <a:txBody>
                    <a:bodyPr/>
                    <a:lstStyle/>
                    <a:p>
                      <a:r>
                        <a:rPr lang="fr-FR" sz="1600" kern="150" dirty="0">
                          <a:effectLst/>
                        </a:rPr>
                        <a:t>Agir dans l’espace, dans la durée et sur les objets</a:t>
                      </a:r>
                      <a:endParaRPr lang="fr-FR" sz="1600" kern="150" dirty="0">
                        <a:effectLst/>
                        <a:latin typeface="Liberation Serif"/>
                        <a:ea typeface="SimSun" panose="02010600030101010101" pitchFamily="2" charset="-122"/>
                        <a:cs typeface="Mangal" panose="02040503050203030202" pitchFamily="18" charset="0"/>
                      </a:endParaRPr>
                    </a:p>
                  </a:txBody>
                  <a:tcPr marL="33020" marR="34925" marT="34925" marB="34925"/>
                </a:tc>
                <a:tc>
                  <a:txBody>
                    <a:bodyPr/>
                    <a:lstStyle/>
                    <a:p>
                      <a:r>
                        <a:rPr lang="fr-FR" sz="1600" kern="150" dirty="0">
                          <a:effectLst/>
                        </a:rPr>
                        <a:t>Adapter ses équilibres et ses déplacements à des environnements et des contraintes variées.</a:t>
                      </a:r>
                      <a:endParaRPr lang="fr-FR" sz="1600" kern="150" dirty="0">
                        <a:effectLst/>
                        <a:latin typeface="Liberation Serif"/>
                        <a:ea typeface="SimSun" panose="02010600030101010101" pitchFamily="2" charset="-122"/>
                        <a:cs typeface="Mangal" panose="02040503050203030202" pitchFamily="18" charset="0"/>
                      </a:endParaRPr>
                    </a:p>
                  </a:txBody>
                  <a:tcPr marL="33020" marR="34925" marT="34925" marB="34925"/>
                </a:tc>
                <a:tc>
                  <a:txBody>
                    <a:bodyPr/>
                    <a:lstStyle/>
                    <a:p>
                      <a:r>
                        <a:rPr lang="fr-FR" sz="1600" kern="150" dirty="0">
                          <a:effectLst/>
                        </a:rPr>
                        <a:t>Communiquer avec les autres au travers d’actions à visée expressive ou artistique.</a:t>
                      </a:r>
                      <a:endParaRPr lang="fr-FR" sz="1600" kern="150" dirty="0">
                        <a:effectLst/>
                        <a:latin typeface="Liberation Serif"/>
                        <a:ea typeface="SimSun" panose="02010600030101010101" pitchFamily="2" charset="-122"/>
                        <a:cs typeface="Mangal" panose="02040503050203030202" pitchFamily="18" charset="0"/>
                      </a:endParaRPr>
                    </a:p>
                  </a:txBody>
                  <a:tcPr marL="33020" marR="34925" marT="34925" marB="34925"/>
                </a:tc>
                <a:tc>
                  <a:txBody>
                    <a:bodyPr/>
                    <a:lstStyle/>
                    <a:p>
                      <a:r>
                        <a:rPr lang="fr-FR" sz="1600" kern="150" dirty="0">
                          <a:effectLst/>
                        </a:rPr>
                        <a:t>Collaborer, coopérer, s’opposer</a:t>
                      </a:r>
                      <a:endParaRPr lang="fr-FR" sz="1600" kern="150" dirty="0">
                        <a:effectLst/>
                        <a:latin typeface="Liberation Serif"/>
                        <a:ea typeface="SimSun" panose="02010600030101010101" pitchFamily="2" charset="-122"/>
                        <a:cs typeface="Mangal" panose="02040503050203030202" pitchFamily="18" charset="0"/>
                      </a:endParaRPr>
                    </a:p>
                  </a:txBody>
                  <a:tcPr marL="33020" marR="34925" marT="34925" marB="34925"/>
                </a:tc>
                <a:extLst>
                  <a:ext uri="{0D108BD9-81ED-4DB2-BD59-A6C34878D82A}">
                    <a16:rowId xmlns:a16="http://schemas.microsoft.com/office/drawing/2014/main" val="3814937419"/>
                  </a:ext>
                </a:extLst>
              </a:tr>
              <a:tr h="336530">
                <a:tc gridSpan="4">
                  <a:txBody>
                    <a:bodyPr/>
                    <a:lstStyle/>
                    <a:p>
                      <a:pPr algn="ctr"/>
                      <a:r>
                        <a:rPr lang="fr-FR" sz="1600" kern="150" dirty="0">
                          <a:effectLst/>
                        </a:rPr>
                        <a:t>Attendus : fin d’école maternelle</a:t>
                      </a:r>
                      <a:endParaRPr lang="fr-FR" sz="1600" kern="150" dirty="0">
                        <a:effectLst/>
                        <a:latin typeface="Liberation Serif"/>
                        <a:ea typeface="SimSun" panose="02010600030101010101" pitchFamily="2" charset="-122"/>
                        <a:cs typeface="Mangal" panose="02040503050203030202" pitchFamily="18" charset="0"/>
                      </a:endParaRPr>
                    </a:p>
                  </a:txBody>
                  <a:tcPr marL="33020" marR="34925" marT="34925" marB="34925"/>
                </a:tc>
                <a:tc hMerge="1">
                  <a:txBody>
                    <a:bodyPr/>
                    <a:lstStyle/>
                    <a:p>
                      <a:endParaRPr lang="fr-FR"/>
                    </a:p>
                  </a:txBody>
                  <a:tcPr/>
                </a:tc>
                <a:tc hMerge="1">
                  <a:txBody>
                    <a:bodyPr/>
                    <a:lstStyle/>
                    <a:p>
                      <a:endParaRPr lang="fr-FR"/>
                    </a:p>
                  </a:txBody>
                  <a:tcPr/>
                </a:tc>
                <a:tc hMerge="1">
                  <a:txBody>
                    <a:bodyPr/>
                    <a:lstStyle/>
                    <a:p>
                      <a:pPr algn="ctr"/>
                      <a:endParaRPr lang="fr-FR" sz="1600" kern="150" dirty="0">
                        <a:effectLst/>
                        <a:latin typeface="Liberation Serif"/>
                        <a:ea typeface="SimSun" panose="02010600030101010101" pitchFamily="2" charset="-122"/>
                        <a:cs typeface="Mangal" panose="02040503050203030202" pitchFamily="18" charset="0"/>
                      </a:endParaRPr>
                    </a:p>
                  </a:txBody>
                  <a:tcPr marL="33020" marR="34925" marT="34925" marB="34925"/>
                </a:tc>
                <a:extLst>
                  <a:ext uri="{0D108BD9-81ED-4DB2-BD59-A6C34878D82A}">
                    <a16:rowId xmlns:a16="http://schemas.microsoft.com/office/drawing/2014/main" val="1338468989"/>
                  </a:ext>
                </a:extLst>
              </a:tr>
              <a:tr h="2429284">
                <a:tc>
                  <a:txBody>
                    <a:bodyPr/>
                    <a:lstStyle/>
                    <a:p>
                      <a:r>
                        <a:rPr lang="fr-FR" sz="1600" b="1" kern="150" dirty="0">
                          <a:effectLst/>
                        </a:rPr>
                        <a:t>- Courir, sauter, lancer de différentes façons, dans des espaces et avec des matériels variés, dans un but précis.</a:t>
                      </a:r>
                    </a:p>
                    <a:p>
                      <a:r>
                        <a:rPr lang="fr-FR" sz="1600" b="1" kern="150" dirty="0">
                          <a:effectLst/>
                        </a:rPr>
                        <a:t>- Ajuster et enchaîner ses actions et ses déplacements en fonction d’obstacles à franchir ou de la trajectoire d’objets sur lesquels agir.</a:t>
                      </a:r>
                      <a:endParaRPr lang="fr-FR" sz="1600" b="1" kern="150" dirty="0">
                        <a:effectLst/>
                        <a:latin typeface="Liberation Serif"/>
                        <a:ea typeface="SimSun" panose="02010600030101010101" pitchFamily="2" charset="-122"/>
                        <a:cs typeface="Mangal" panose="02040503050203030202" pitchFamily="18" charset="0"/>
                      </a:endParaRPr>
                    </a:p>
                  </a:txBody>
                  <a:tcPr marL="33020" marR="34925" marT="34925" marB="34925"/>
                </a:tc>
                <a:tc>
                  <a:txBody>
                    <a:bodyPr/>
                    <a:lstStyle/>
                    <a:p>
                      <a:r>
                        <a:rPr lang="fr-FR" sz="1600" kern="150" dirty="0">
                          <a:effectLst/>
                        </a:rPr>
                        <a:t>- Ajuster et enchaîner ses actions et ses déplacements en fonction d’obstacles à franchir.</a:t>
                      </a:r>
                    </a:p>
                    <a:p>
                      <a:r>
                        <a:rPr lang="fr-FR" sz="1600" kern="150" dirty="0">
                          <a:effectLst/>
                        </a:rPr>
                        <a:t>- Se déplacer avec aisance dans des environnements variés, naturels ou aménagés.</a:t>
                      </a:r>
                      <a:endParaRPr lang="fr-FR" sz="1600" kern="150" dirty="0">
                        <a:effectLst/>
                        <a:latin typeface="Liberation Serif"/>
                        <a:ea typeface="SimSun" panose="02010600030101010101" pitchFamily="2" charset="-122"/>
                        <a:cs typeface="Mangal" panose="02040503050203030202" pitchFamily="18" charset="0"/>
                      </a:endParaRPr>
                    </a:p>
                  </a:txBody>
                  <a:tcPr marL="33020" marR="34925" marT="34925" marB="34925"/>
                </a:tc>
                <a:tc>
                  <a:txBody>
                    <a:bodyPr/>
                    <a:lstStyle/>
                    <a:p>
                      <a:r>
                        <a:rPr lang="fr-FR" sz="1600" kern="150" dirty="0">
                          <a:effectLst/>
                        </a:rPr>
                        <a:t>- Construire et conserver une séquence d’actions et de déplacements, en relation avec d’autres partenaires, avec ou sans support musical.</a:t>
                      </a:r>
                    </a:p>
                    <a:p>
                      <a:r>
                        <a:rPr lang="fr-FR" sz="1600" kern="150" dirty="0">
                          <a:effectLst/>
                        </a:rPr>
                        <a:t>-Coordonner ses gestes et ses déplacements avec ceux des autres, lors de rondes et jeux chantés.</a:t>
                      </a:r>
                      <a:endParaRPr lang="fr-FR" sz="1600" kern="150" dirty="0">
                        <a:effectLst/>
                        <a:latin typeface="Liberation Serif"/>
                        <a:ea typeface="SimSun" panose="02010600030101010101" pitchFamily="2" charset="-122"/>
                        <a:cs typeface="Mangal" panose="02040503050203030202" pitchFamily="18" charset="0"/>
                      </a:endParaRPr>
                    </a:p>
                  </a:txBody>
                  <a:tcPr marL="33020" marR="34925" marT="34925" marB="34925"/>
                </a:tc>
                <a:tc>
                  <a:txBody>
                    <a:bodyPr/>
                    <a:lstStyle/>
                    <a:p>
                      <a:r>
                        <a:rPr lang="fr-FR" sz="1600" kern="150" dirty="0">
                          <a:effectLst/>
                        </a:rPr>
                        <a:t> - Coopérer, exercer des rôles différents et  complémentaires. </a:t>
                      </a:r>
                    </a:p>
                    <a:p>
                      <a:r>
                        <a:rPr lang="fr-FR" sz="1600" kern="150" dirty="0">
                          <a:effectLst/>
                        </a:rPr>
                        <a:t>- S’opposer, élaborer des stratégies pour viser un but ou un effet commun.</a:t>
                      </a:r>
                    </a:p>
                    <a:p>
                      <a:endParaRPr lang="fr-FR" sz="1600" kern="150" dirty="0">
                        <a:effectLst/>
                        <a:latin typeface="Liberation Serif"/>
                        <a:ea typeface="SimSun" panose="02010600030101010101" pitchFamily="2" charset="-122"/>
                        <a:cs typeface="Mangal" panose="02040503050203030202" pitchFamily="18" charset="0"/>
                      </a:endParaRPr>
                    </a:p>
                    <a:p>
                      <a:r>
                        <a:rPr lang="fr-FR" sz="1600" kern="150" dirty="0">
                          <a:effectLst/>
                          <a:latin typeface="Liberation Serif"/>
                          <a:ea typeface="SimSun" panose="02010600030101010101" pitchFamily="2" charset="-122"/>
                          <a:cs typeface="Mangal" panose="02040503050203030202" pitchFamily="18" charset="0"/>
                        </a:rPr>
                        <a:t>        </a:t>
                      </a:r>
                      <a:r>
                        <a:rPr lang="fr-FR" sz="1600" kern="150" dirty="0">
                          <a:effectLst/>
                          <a:latin typeface="Liberation Serif"/>
                          <a:ea typeface="SimSun" panose="02010600030101010101" pitchFamily="2" charset="-122"/>
                          <a:cs typeface="Mangal" panose="02040503050203030202" pitchFamily="18" charset="0"/>
                          <a:hlinkClick r:id="rId2" action="ppaction://hlinksldjump"/>
                        </a:rPr>
                        <a:t>Retour</a:t>
                      </a:r>
                      <a:endParaRPr lang="fr-FR" sz="1600" kern="150" dirty="0">
                        <a:effectLst/>
                        <a:latin typeface="Liberation Serif"/>
                        <a:ea typeface="SimSun" panose="02010600030101010101" pitchFamily="2" charset="-122"/>
                        <a:cs typeface="Mangal" panose="02040503050203030202" pitchFamily="18" charset="0"/>
                      </a:endParaRPr>
                    </a:p>
                  </a:txBody>
                  <a:tcPr marL="33020" marR="34925" marT="34925" marB="34925"/>
                </a:tc>
                <a:extLst>
                  <a:ext uri="{0D108BD9-81ED-4DB2-BD59-A6C34878D82A}">
                    <a16:rowId xmlns:a16="http://schemas.microsoft.com/office/drawing/2014/main" val="1682093266"/>
                  </a:ext>
                </a:extLst>
              </a:tr>
            </a:tbl>
          </a:graphicData>
        </a:graphic>
      </p:graphicFrame>
      <p:sp>
        <p:nvSpPr>
          <p:cNvPr id="3" name="ZoneTexte 2">
            <a:hlinkClick r:id="rId3" action="ppaction://hlinksldjump"/>
            <a:extLst>
              <a:ext uri="{FF2B5EF4-FFF2-40B4-BE49-F238E27FC236}">
                <a16:creationId xmlns:a16="http://schemas.microsoft.com/office/drawing/2014/main" id="{00A4808F-803D-5A4E-998D-49D7137E688A}"/>
              </a:ext>
            </a:extLst>
          </p:cNvPr>
          <p:cNvSpPr txBox="1"/>
          <p:nvPr/>
        </p:nvSpPr>
        <p:spPr>
          <a:xfrm>
            <a:off x="8373036" y="6373906"/>
            <a:ext cx="184731" cy="369332"/>
          </a:xfrm>
          <a:prstGeom prst="rect">
            <a:avLst/>
          </a:prstGeom>
          <a:noFill/>
        </p:spPr>
        <p:txBody>
          <a:bodyPr wrap="none" rtlCol="0">
            <a:spAutoFit/>
          </a:bodyPr>
          <a:lstStyle/>
          <a:p>
            <a:endParaRPr lang="fr-FR" dirty="0"/>
          </a:p>
        </p:txBody>
      </p:sp>
    </p:spTree>
    <p:extLst>
      <p:ext uri="{BB962C8B-B14F-4D97-AF65-F5344CB8AC3E}">
        <p14:creationId xmlns:p14="http://schemas.microsoft.com/office/powerpoint/2010/main" val="364832243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2DBCD28-6083-B34D-8A24-F03708549B96}"/>
              </a:ext>
            </a:extLst>
          </p:cNvPr>
          <p:cNvSpPr>
            <a:spLocks noGrp="1"/>
          </p:cNvSpPr>
          <p:nvPr>
            <p:ph type="title"/>
          </p:nvPr>
        </p:nvSpPr>
        <p:spPr/>
        <p:txBody>
          <a:bodyPr/>
          <a:lstStyle/>
          <a:p>
            <a:r>
              <a:rPr lang="fr-FR" dirty="0"/>
              <a:t>1-Le développement de l’enfant</a:t>
            </a:r>
            <a:r>
              <a:rPr lang="fr-FR" dirty="0">
                <a:hlinkClick r:id="rId2" action="ppaction://hlinksldjump"/>
              </a:rPr>
              <a:t>&lt;</a:t>
            </a:r>
            <a:endParaRPr lang="fr-FR" dirty="0"/>
          </a:p>
        </p:txBody>
      </p:sp>
      <p:sp>
        <p:nvSpPr>
          <p:cNvPr id="3" name="Espace réservé du contenu 2">
            <a:extLst>
              <a:ext uri="{FF2B5EF4-FFF2-40B4-BE49-F238E27FC236}">
                <a16:creationId xmlns:a16="http://schemas.microsoft.com/office/drawing/2014/main" id="{05581F25-3FE3-CE43-9551-15B8B8CDAB96}"/>
              </a:ext>
            </a:extLst>
          </p:cNvPr>
          <p:cNvSpPr>
            <a:spLocks noGrp="1"/>
          </p:cNvSpPr>
          <p:nvPr>
            <p:ph idx="1"/>
          </p:nvPr>
        </p:nvSpPr>
        <p:spPr/>
        <p:txBody>
          <a:bodyPr/>
          <a:lstStyle/>
          <a:p>
            <a:r>
              <a:rPr lang="fr-FR" dirty="0"/>
              <a:t>Une motricité qui évolue.</a:t>
            </a:r>
            <a:r>
              <a:rPr lang="fr-FR" dirty="0">
                <a:hlinkClick r:id="rId3" action="ppaction://hlinksldjump"/>
              </a:rPr>
              <a:t> +</a:t>
            </a:r>
            <a:endParaRPr lang="fr-FR" dirty="0"/>
          </a:p>
          <a:p>
            <a:r>
              <a:rPr lang="fr-FR" dirty="0"/>
              <a:t>Des repères concrets à connaitre.</a:t>
            </a:r>
            <a:r>
              <a:rPr lang="fr-FR" dirty="0">
                <a:hlinkClick r:id="rId4" action="ppaction://hlinksldjump"/>
              </a:rPr>
              <a:t>+</a:t>
            </a:r>
            <a:endParaRPr lang="fr-FR" dirty="0"/>
          </a:p>
          <a:p>
            <a:r>
              <a:rPr lang="fr-FR" dirty="0"/>
              <a:t>Le tableau d’Agnès Florin</a:t>
            </a:r>
            <a:r>
              <a:rPr lang="fr-FR" dirty="0">
                <a:hlinkClick r:id="rId5" action="ppaction://hlinksldjump"/>
              </a:rPr>
              <a:t>+</a:t>
            </a:r>
            <a:endParaRPr lang="fr-FR" dirty="0"/>
          </a:p>
          <a:p>
            <a:endParaRPr lang="fr-FR" dirty="0"/>
          </a:p>
        </p:txBody>
      </p:sp>
    </p:spTree>
    <p:extLst>
      <p:ext uri="{BB962C8B-B14F-4D97-AF65-F5344CB8AC3E}">
        <p14:creationId xmlns:p14="http://schemas.microsoft.com/office/powerpoint/2010/main" val="127813379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8F0A9A-A01A-FE44-80EB-738992CB7E9C}"/>
              </a:ext>
            </a:extLst>
          </p:cNvPr>
          <p:cNvSpPr>
            <a:spLocks noGrp="1"/>
          </p:cNvSpPr>
          <p:nvPr>
            <p:ph type="title"/>
          </p:nvPr>
        </p:nvSpPr>
        <p:spPr>
          <a:xfrm>
            <a:off x="685801" y="609600"/>
            <a:ext cx="10131425" cy="1111469"/>
          </a:xfrm>
        </p:spPr>
        <p:txBody>
          <a:bodyPr>
            <a:normAutofit/>
          </a:bodyPr>
          <a:lstStyle/>
          <a:p>
            <a:r>
              <a:rPr lang="fr-FR" sz="2700" dirty="0"/>
              <a:t>Une motricité qui évolue</a:t>
            </a:r>
            <a:r>
              <a:rPr lang="fr-FR" dirty="0">
                <a:hlinkClick r:id="rId2" action="ppaction://hlinksldjump"/>
              </a:rPr>
              <a:t>&lt;</a:t>
            </a:r>
            <a:endParaRPr lang="fr-FR" dirty="0"/>
          </a:p>
        </p:txBody>
      </p:sp>
      <p:pic>
        <p:nvPicPr>
          <p:cNvPr id="4" name="Espace réservé du contenu 3">
            <a:extLst>
              <a:ext uri="{FF2B5EF4-FFF2-40B4-BE49-F238E27FC236}">
                <a16:creationId xmlns:a16="http://schemas.microsoft.com/office/drawing/2014/main" id="{CD259560-39C3-3140-B8C7-44A8880890DF}"/>
              </a:ext>
            </a:extLst>
          </p:cNvPr>
          <p:cNvPicPr>
            <a:picLocks noGrp="1"/>
          </p:cNvPicPr>
          <p:nvPr>
            <p:ph idx="1"/>
          </p:nvPr>
        </p:nvPicPr>
        <p:blipFill>
          <a:blip r:embed="rId3">
            <a:lum/>
            <a:alphaModFix/>
          </a:blip>
          <a:srcRect/>
          <a:stretch>
            <a:fillRect/>
          </a:stretch>
        </p:blipFill>
        <p:spPr>
          <a:xfrm>
            <a:off x="2513180" y="1789846"/>
            <a:ext cx="6494251" cy="3649662"/>
          </a:xfrm>
          <a:prstGeom prst="rect">
            <a:avLst/>
          </a:prstGeom>
          <a:noFill/>
          <a:ln>
            <a:noFill/>
            <a:prstDash/>
          </a:ln>
        </p:spPr>
      </p:pic>
      <p:sp>
        <p:nvSpPr>
          <p:cNvPr id="5" name="ZoneTexte 4">
            <a:extLst>
              <a:ext uri="{FF2B5EF4-FFF2-40B4-BE49-F238E27FC236}">
                <a16:creationId xmlns:a16="http://schemas.microsoft.com/office/drawing/2014/main" id="{71EBB503-CEF5-FC49-8545-A43BCF1A83BA}"/>
              </a:ext>
            </a:extLst>
          </p:cNvPr>
          <p:cNvSpPr txBox="1"/>
          <p:nvPr/>
        </p:nvSpPr>
        <p:spPr>
          <a:xfrm>
            <a:off x="773724" y="5786735"/>
            <a:ext cx="8962005" cy="923330"/>
          </a:xfrm>
          <a:prstGeom prst="rect">
            <a:avLst/>
          </a:prstGeom>
          <a:noFill/>
        </p:spPr>
        <p:txBody>
          <a:bodyPr wrap="none" rtlCol="0">
            <a:spAutoFit/>
          </a:bodyPr>
          <a:lstStyle/>
          <a:p>
            <a:r>
              <a:rPr lang="fr-FR" dirty="0"/>
              <a:t>La coordination motrice n’est pas innée, elle s’acquière par l’apprentissage. Il faut développer </a:t>
            </a:r>
          </a:p>
          <a:p>
            <a:r>
              <a:rPr lang="fr-FR" dirty="0"/>
              <a:t>la motricité fondamentale avant la motricité spécifique. </a:t>
            </a:r>
          </a:p>
          <a:p>
            <a:r>
              <a:rPr lang="fr-FR" dirty="0"/>
              <a:t>        </a:t>
            </a:r>
          </a:p>
        </p:txBody>
      </p:sp>
    </p:spTree>
    <p:extLst>
      <p:ext uri="{BB962C8B-B14F-4D97-AF65-F5344CB8AC3E}">
        <p14:creationId xmlns:p14="http://schemas.microsoft.com/office/powerpoint/2010/main" val="428958813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2D15FD-3A08-0B4F-A8DF-AD9D88D133AF}"/>
              </a:ext>
            </a:extLst>
          </p:cNvPr>
          <p:cNvSpPr>
            <a:spLocks noGrp="1"/>
          </p:cNvSpPr>
          <p:nvPr>
            <p:ph type="title"/>
          </p:nvPr>
        </p:nvSpPr>
        <p:spPr>
          <a:xfrm>
            <a:off x="1030287" y="351693"/>
            <a:ext cx="10131425" cy="1098713"/>
          </a:xfrm>
        </p:spPr>
        <p:txBody>
          <a:bodyPr>
            <a:normAutofit/>
          </a:bodyPr>
          <a:lstStyle/>
          <a:p>
            <a:r>
              <a:rPr lang="fr-FR" sz="2400" dirty="0"/>
              <a:t>Des repères concrets à connaitre</a:t>
            </a:r>
            <a:r>
              <a:rPr lang="fr-FR" sz="2400" dirty="0">
                <a:hlinkClick r:id="rId2" action="ppaction://hlinksldjump"/>
              </a:rPr>
              <a:t>&lt;</a:t>
            </a:r>
            <a:endParaRPr lang="fr-FR" sz="2400" dirty="0"/>
          </a:p>
        </p:txBody>
      </p:sp>
      <p:graphicFrame>
        <p:nvGraphicFramePr>
          <p:cNvPr id="4" name="Espace réservé du contenu 3">
            <a:extLst>
              <a:ext uri="{FF2B5EF4-FFF2-40B4-BE49-F238E27FC236}">
                <a16:creationId xmlns:a16="http://schemas.microsoft.com/office/drawing/2014/main" id="{2A3DFC9F-9B08-9343-B0FA-ECCB8C0B7B6E}"/>
              </a:ext>
            </a:extLst>
          </p:cNvPr>
          <p:cNvGraphicFramePr>
            <a:graphicFrameLocks noGrp="1"/>
          </p:cNvGraphicFramePr>
          <p:nvPr>
            <p:ph idx="1"/>
            <p:extLst>
              <p:ext uri="{D42A27DB-BD31-4B8C-83A1-F6EECF244321}">
                <p14:modId xmlns:p14="http://schemas.microsoft.com/office/powerpoint/2010/main" val="2146432657"/>
              </p:ext>
            </p:extLst>
          </p:nvPr>
        </p:nvGraphicFramePr>
        <p:xfrm>
          <a:off x="685801" y="1392805"/>
          <a:ext cx="10577145" cy="4952492"/>
        </p:xfrm>
        <a:graphic>
          <a:graphicData uri="http://schemas.openxmlformats.org/drawingml/2006/table">
            <a:tbl>
              <a:tblPr>
                <a:tableStyleId>{5C22544A-7EE6-4342-B048-85BDC9FD1C3A}</a:tableStyleId>
              </a:tblPr>
              <a:tblGrid>
                <a:gridCol w="3347211">
                  <a:extLst>
                    <a:ext uri="{9D8B030D-6E8A-4147-A177-3AD203B41FA5}">
                      <a16:colId xmlns:a16="http://schemas.microsoft.com/office/drawing/2014/main" val="2694407028"/>
                    </a:ext>
                  </a:extLst>
                </a:gridCol>
                <a:gridCol w="3614495">
                  <a:extLst>
                    <a:ext uri="{9D8B030D-6E8A-4147-A177-3AD203B41FA5}">
                      <a16:colId xmlns:a16="http://schemas.microsoft.com/office/drawing/2014/main" val="4203355565"/>
                    </a:ext>
                  </a:extLst>
                </a:gridCol>
                <a:gridCol w="3615439">
                  <a:extLst>
                    <a:ext uri="{9D8B030D-6E8A-4147-A177-3AD203B41FA5}">
                      <a16:colId xmlns:a16="http://schemas.microsoft.com/office/drawing/2014/main" val="1587234788"/>
                    </a:ext>
                  </a:extLst>
                </a:gridCol>
              </a:tblGrid>
              <a:tr h="287427">
                <a:tc>
                  <a:txBody>
                    <a:bodyPr/>
                    <a:lstStyle/>
                    <a:p>
                      <a:pPr marR="575945" algn="ctr">
                        <a:lnSpc>
                          <a:spcPct val="115000"/>
                        </a:lnSpc>
                        <a:spcAft>
                          <a:spcPts val="700"/>
                        </a:spcAft>
                      </a:pPr>
                      <a:r>
                        <a:rPr lang="fr-FR" sz="1600" kern="150" dirty="0">
                          <a:effectLst/>
                        </a:rPr>
                        <a:t>Étape 1 : autour de 2/3 ans</a:t>
                      </a:r>
                    </a:p>
                    <a:p>
                      <a:pPr marR="575945" algn="ctr">
                        <a:lnSpc>
                          <a:spcPct val="115000"/>
                        </a:lnSpc>
                        <a:spcAft>
                          <a:spcPts val="700"/>
                        </a:spcAft>
                      </a:pPr>
                      <a:endParaRPr lang="fr-FR" sz="1600" kern="150" dirty="0">
                        <a:solidFill>
                          <a:srgbClr val="000000"/>
                        </a:solidFill>
                        <a:effectLst/>
                        <a:latin typeface="Liberation Serif"/>
                        <a:ea typeface="Liberation Serif"/>
                        <a:cs typeface="Liberation Serif"/>
                      </a:endParaRPr>
                    </a:p>
                  </a:txBody>
                  <a:tcPr marL="48824" marR="48824" marT="0" marB="0">
                    <a:solidFill>
                      <a:schemeClr val="accent1">
                        <a:lumMod val="40000"/>
                        <a:lumOff val="60000"/>
                      </a:schemeClr>
                    </a:solidFill>
                  </a:tcPr>
                </a:tc>
                <a:tc>
                  <a:txBody>
                    <a:bodyPr/>
                    <a:lstStyle/>
                    <a:p>
                      <a:pPr marR="575945" algn="ctr">
                        <a:lnSpc>
                          <a:spcPct val="115000"/>
                        </a:lnSpc>
                        <a:spcAft>
                          <a:spcPts val="700"/>
                        </a:spcAft>
                      </a:pPr>
                      <a:r>
                        <a:rPr lang="fr-FR" sz="1600" kern="150" dirty="0">
                          <a:effectLst/>
                        </a:rPr>
                        <a:t>Étape 2 : autour de 3-4 ans</a:t>
                      </a:r>
                      <a:endParaRPr lang="fr-FR" sz="1600" kern="150" dirty="0">
                        <a:solidFill>
                          <a:srgbClr val="000000"/>
                        </a:solidFill>
                        <a:effectLst/>
                        <a:latin typeface="Liberation Serif"/>
                        <a:ea typeface="Liberation Serif"/>
                        <a:cs typeface="Liberation Serif"/>
                      </a:endParaRPr>
                    </a:p>
                  </a:txBody>
                  <a:tcPr marL="48824" marR="48824" marT="0" marB="0">
                    <a:solidFill>
                      <a:schemeClr val="accent5">
                        <a:lumMod val="60000"/>
                        <a:lumOff val="40000"/>
                      </a:schemeClr>
                    </a:solidFill>
                  </a:tcPr>
                </a:tc>
                <a:tc>
                  <a:txBody>
                    <a:bodyPr/>
                    <a:lstStyle/>
                    <a:p>
                      <a:pPr marR="575945" algn="ctr">
                        <a:lnSpc>
                          <a:spcPct val="115000"/>
                        </a:lnSpc>
                        <a:spcAft>
                          <a:spcPts val="700"/>
                        </a:spcAft>
                      </a:pPr>
                      <a:r>
                        <a:rPr lang="fr-FR" sz="1600" kern="150" dirty="0">
                          <a:effectLst/>
                        </a:rPr>
                        <a:t>Étape 3 : Autour de 4-5 ans</a:t>
                      </a:r>
                      <a:endParaRPr lang="fr-FR" sz="1600" kern="150" dirty="0">
                        <a:solidFill>
                          <a:srgbClr val="000000"/>
                        </a:solidFill>
                        <a:effectLst/>
                        <a:latin typeface="Liberation Serif"/>
                        <a:ea typeface="Liberation Serif"/>
                        <a:cs typeface="Liberation Serif"/>
                      </a:endParaRPr>
                    </a:p>
                  </a:txBody>
                  <a:tcPr marL="48824" marR="48824" marT="0" marB="0">
                    <a:solidFill>
                      <a:srgbClr val="92D050"/>
                    </a:solidFill>
                  </a:tcPr>
                </a:tc>
                <a:extLst>
                  <a:ext uri="{0D108BD9-81ED-4DB2-BD59-A6C34878D82A}">
                    <a16:rowId xmlns:a16="http://schemas.microsoft.com/office/drawing/2014/main" val="1266098695"/>
                  </a:ext>
                </a:extLst>
              </a:tr>
              <a:tr h="3362235">
                <a:tc>
                  <a:txBody>
                    <a:bodyPr/>
                    <a:lstStyle/>
                    <a:p>
                      <a:pPr marR="575945" algn="ctr">
                        <a:lnSpc>
                          <a:spcPct val="115000"/>
                        </a:lnSpc>
                        <a:spcAft>
                          <a:spcPts val="700"/>
                        </a:spcAft>
                      </a:pPr>
                      <a:r>
                        <a:rPr lang="fr-FR" sz="1400" kern="150" dirty="0">
                          <a:effectLst/>
                        </a:rPr>
                        <a:t>Il peut :</a:t>
                      </a:r>
                    </a:p>
                    <a:p>
                      <a:pPr marR="575945" algn="ctr">
                        <a:lnSpc>
                          <a:spcPct val="115000"/>
                        </a:lnSpc>
                        <a:spcAft>
                          <a:spcPts val="700"/>
                        </a:spcAft>
                      </a:pPr>
                      <a:r>
                        <a:rPr lang="fr-FR" sz="1400" kern="150" dirty="0">
                          <a:effectLst/>
                        </a:rPr>
                        <a:t>-Participer à des activités de groupe qui nécessitent de courir, sauter, rouler, ramper, tourner sur lui-même.</a:t>
                      </a:r>
                    </a:p>
                    <a:p>
                      <a:pPr marR="575945" algn="ctr">
                        <a:lnSpc>
                          <a:spcPct val="115000"/>
                        </a:lnSpc>
                        <a:spcAft>
                          <a:spcPts val="700"/>
                        </a:spcAft>
                      </a:pPr>
                      <a:r>
                        <a:rPr lang="fr-FR" sz="1400" kern="150" dirty="0">
                          <a:effectLst/>
                        </a:rPr>
                        <a:t>-Marcher au moins 4 pas sur une surface de 20 cm.</a:t>
                      </a:r>
                    </a:p>
                    <a:p>
                      <a:pPr marR="575945" algn="ctr">
                        <a:lnSpc>
                          <a:spcPct val="115000"/>
                        </a:lnSpc>
                        <a:spcAft>
                          <a:spcPts val="700"/>
                        </a:spcAft>
                      </a:pPr>
                      <a:r>
                        <a:rPr lang="fr-FR" sz="1400" kern="150" dirty="0">
                          <a:effectLst/>
                        </a:rPr>
                        <a:t>-Ralentir lorsqu’il court ou descend une pente.</a:t>
                      </a:r>
                    </a:p>
                    <a:p>
                      <a:pPr marR="575945" algn="ctr">
                        <a:lnSpc>
                          <a:spcPct val="115000"/>
                        </a:lnSpc>
                        <a:spcAft>
                          <a:spcPts val="700"/>
                        </a:spcAft>
                      </a:pPr>
                      <a:r>
                        <a:rPr lang="fr-FR" sz="1400" kern="150" dirty="0">
                          <a:effectLst/>
                        </a:rPr>
                        <a:t>-Monter sur une échelle, glissoire ou autres structures de jeu.</a:t>
                      </a:r>
                    </a:p>
                    <a:p>
                      <a:pPr marR="575945" algn="ctr">
                        <a:lnSpc>
                          <a:spcPct val="115000"/>
                        </a:lnSpc>
                        <a:spcAft>
                          <a:spcPts val="700"/>
                        </a:spcAft>
                      </a:pPr>
                      <a:r>
                        <a:rPr lang="fr-FR" sz="1400" kern="150" dirty="0">
                          <a:effectLst/>
                        </a:rPr>
                        <a:t>-Monter les escaliers en prenant appui un pied sur chaque marche.</a:t>
                      </a:r>
                    </a:p>
                    <a:p>
                      <a:pPr marR="575945" algn="ctr">
                        <a:lnSpc>
                          <a:spcPct val="115000"/>
                        </a:lnSpc>
                        <a:spcAft>
                          <a:spcPts val="700"/>
                        </a:spcAft>
                      </a:pPr>
                      <a:r>
                        <a:rPr lang="fr-FR" sz="1400" kern="150" dirty="0">
                          <a:effectLst/>
                        </a:rPr>
                        <a:t>-Attraper un gros ballon en s’aidant de tout son corps.</a:t>
                      </a:r>
                      <a:endParaRPr lang="fr-FR" sz="1400" kern="150" dirty="0">
                        <a:solidFill>
                          <a:srgbClr val="000000"/>
                        </a:solidFill>
                        <a:effectLst/>
                        <a:latin typeface="Liberation Serif"/>
                        <a:ea typeface="Liberation Serif"/>
                        <a:cs typeface="Liberation Serif"/>
                      </a:endParaRPr>
                    </a:p>
                  </a:txBody>
                  <a:tcPr marL="48824" marR="48824" marT="0" marB="0">
                    <a:solidFill>
                      <a:schemeClr val="accent1">
                        <a:lumMod val="40000"/>
                        <a:lumOff val="60000"/>
                      </a:schemeClr>
                    </a:solidFill>
                  </a:tcPr>
                </a:tc>
                <a:tc>
                  <a:txBody>
                    <a:bodyPr/>
                    <a:lstStyle/>
                    <a:p>
                      <a:pPr marR="575945" algn="ctr">
                        <a:lnSpc>
                          <a:spcPct val="115000"/>
                        </a:lnSpc>
                        <a:spcAft>
                          <a:spcPts val="700"/>
                        </a:spcAft>
                      </a:pPr>
                      <a:r>
                        <a:rPr lang="fr-FR" sz="1400" kern="150" dirty="0">
                          <a:effectLst/>
                        </a:rPr>
                        <a:t>Il court avec aisance et peut :</a:t>
                      </a:r>
                    </a:p>
                    <a:p>
                      <a:pPr marR="575945" algn="ctr">
                        <a:lnSpc>
                          <a:spcPct val="115000"/>
                        </a:lnSpc>
                        <a:spcAft>
                          <a:spcPts val="700"/>
                        </a:spcAft>
                      </a:pPr>
                      <a:r>
                        <a:rPr lang="fr-FR" sz="1400" kern="150" dirty="0">
                          <a:effectLst/>
                        </a:rPr>
                        <a:t>-Partir, s’arrêter et changer de direction en bougeant les bras en alternance.</a:t>
                      </a:r>
                    </a:p>
                    <a:p>
                      <a:pPr marR="575945" algn="ctr">
                        <a:lnSpc>
                          <a:spcPct val="115000"/>
                        </a:lnSpc>
                        <a:spcAft>
                          <a:spcPts val="700"/>
                        </a:spcAft>
                      </a:pPr>
                      <a:r>
                        <a:rPr lang="fr-FR" sz="1400" kern="150" dirty="0">
                          <a:effectLst/>
                        </a:rPr>
                        <a:t>-Lancer et attraper un ballon sans perdre l’équilibre.</a:t>
                      </a:r>
                    </a:p>
                    <a:p>
                      <a:pPr marR="575945" algn="ctr">
                        <a:lnSpc>
                          <a:spcPct val="115000"/>
                        </a:lnSpc>
                        <a:spcAft>
                          <a:spcPts val="700"/>
                        </a:spcAft>
                      </a:pPr>
                      <a:r>
                        <a:rPr lang="fr-FR" sz="1400" kern="150" dirty="0">
                          <a:effectLst/>
                        </a:rPr>
                        <a:t>-Grimper, glisser, monter une échelle et se balancer sur le matériel.</a:t>
                      </a:r>
                    </a:p>
                    <a:p>
                      <a:pPr marR="575945" algn="ctr">
                        <a:lnSpc>
                          <a:spcPct val="115000"/>
                        </a:lnSpc>
                        <a:spcAft>
                          <a:spcPts val="700"/>
                        </a:spcAft>
                      </a:pPr>
                      <a:r>
                        <a:rPr lang="fr-FR" sz="1400" kern="150" dirty="0">
                          <a:effectLst/>
                        </a:rPr>
                        <a:t>-S’accroupir et se relever sans aide, monter les escaliers sans se tenir à la rampe.</a:t>
                      </a:r>
                    </a:p>
                    <a:p>
                      <a:pPr marR="575945" algn="ctr">
                        <a:lnSpc>
                          <a:spcPct val="115000"/>
                        </a:lnSpc>
                        <a:spcAft>
                          <a:spcPts val="700"/>
                        </a:spcAft>
                      </a:pPr>
                      <a:r>
                        <a:rPr lang="fr-FR" sz="1400" kern="150" dirty="0">
                          <a:effectLst/>
                        </a:rPr>
                        <a:t>-sauter sur une jambe en se déplaçant vers l’avant.</a:t>
                      </a:r>
                    </a:p>
                    <a:p>
                      <a:pPr marR="575945" algn="ctr">
                        <a:lnSpc>
                          <a:spcPct val="115000"/>
                        </a:lnSpc>
                        <a:spcAft>
                          <a:spcPts val="700"/>
                        </a:spcAft>
                      </a:pPr>
                      <a:r>
                        <a:rPr lang="fr-FR" sz="1400" kern="150" dirty="0">
                          <a:effectLst/>
                        </a:rPr>
                        <a:t>-Se tenir en équilibre sur un pied au moins 5 secondes.</a:t>
                      </a:r>
                      <a:endParaRPr lang="fr-FR" sz="1400" kern="150" dirty="0">
                        <a:solidFill>
                          <a:srgbClr val="000000"/>
                        </a:solidFill>
                        <a:effectLst/>
                        <a:latin typeface="Liberation Serif"/>
                        <a:ea typeface="Liberation Serif"/>
                        <a:cs typeface="Liberation Serif"/>
                      </a:endParaRPr>
                    </a:p>
                  </a:txBody>
                  <a:tcPr marL="48824" marR="48824" marT="0" marB="0">
                    <a:solidFill>
                      <a:schemeClr val="accent5">
                        <a:lumMod val="60000"/>
                        <a:lumOff val="40000"/>
                      </a:schemeClr>
                    </a:solidFill>
                  </a:tcPr>
                </a:tc>
                <a:tc>
                  <a:txBody>
                    <a:bodyPr/>
                    <a:lstStyle/>
                    <a:p>
                      <a:pPr marR="648335" algn="ctr">
                        <a:lnSpc>
                          <a:spcPct val="115000"/>
                        </a:lnSpc>
                        <a:spcAft>
                          <a:spcPts val="700"/>
                        </a:spcAft>
                      </a:pPr>
                      <a:r>
                        <a:rPr lang="fr-FR" sz="1400" kern="150" dirty="0">
                          <a:effectLst/>
                        </a:rPr>
                        <a:t>Il fait du tricycle sans se cogner contre les choses.</a:t>
                      </a:r>
                    </a:p>
                    <a:p>
                      <a:pPr marR="648335" algn="ctr">
                        <a:lnSpc>
                          <a:spcPct val="115000"/>
                        </a:lnSpc>
                        <a:spcAft>
                          <a:spcPts val="700"/>
                        </a:spcAft>
                      </a:pPr>
                      <a:r>
                        <a:rPr lang="fr-FR" sz="1400" kern="150" dirty="0">
                          <a:effectLst/>
                        </a:rPr>
                        <a:t>Il lance, attrape et fait rebondir un ballon avec plus d’aisance.</a:t>
                      </a:r>
                    </a:p>
                    <a:p>
                      <a:pPr marR="648335" algn="ctr">
                        <a:lnSpc>
                          <a:spcPct val="115000"/>
                        </a:lnSpc>
                        <a:spcAft>
                          <a:spcPts val="700"/>
                        </a:spcAft>
                      </a:pPr>
                      <a:r>
                        <a:rPr lang="fr-FR" sz="1400" kern="150" dirty="0">
                          <a:effectLst/>
                        </a:rPr>
                        <a:t>Il peut :</a:t>
                      </a:r>
                    </a:p>
                    <a:p>
                      <a:pPr marR="648335" algn="ctr">
                        <a:lnSpc>
                          <a:spcPct val="115000"/>
                        </a:lnSpc>
                        <a:spcAft>
                          <a:spcPts val="700"/>
                        </a:spcAft>
                      </a:pPr>
                      <a:r>
                        <a:rPr lang="fr-FR" sz="1400" kern="150" dirty="0">
                          <a:effectLst/>
                        </a:rPr>
                        <a:t>-Marcher sur une ligne droite en avançant et en reculant talon collé contre les orteils.</a:t>
                      </a:r>
                    </a:p>
                    <a:p>
                      <a:pPr marR="648335" algn="ctr">
                        <a:lnSpc>
                          <a:spcPct val="115000"/>
                        </a:lnSpc>
                        <a:spcAft>
                          <a:spcPts val="700"/>
                        </a:spcAft>
                      </a:pPr>
                      <a:r>
                        <a:rPr lang="fr-FR" sz="1400" kern="150" dirty="0">
                          <a:effectLst/>
                        </a:rPr>
                        <a:t>-Marcher 10 pas sur ses talons.</a:t>
                      </a:r>
                    </a:p>
                    <a:p>
                      <a:pPr marR="648335" algn="ctr">
                        <a:lnSpc>
                          <a:spcPct val="115000"/>
                        </a:lnSpc>
                        <a:spcAft>
                          <a:spcPts val="700"/>
                        </a:spcAft>
                      </a:pPr>
                      <a:r>
                        <a:rPr lang="fr-FR" sz="1400" kern="150" dirty="0">
                          <a:effectLst/>
                        </a:rPr>
                        <a:t>-Sauter devant et derrière sur de courtes distances.</a:t>
                      </a:r>
                    </a:p>
                    <a:p>
                      <a:pPr marR="648335" algn="ctr">
                        <a:lnSpc>
                          <a:spcPct val="115000"/>
                        </a:lnSpc>
                        <a:spcAft>
                          <a:spcPts val="700"/>
                        </a:spcAft>
                      </a:pPr>
                      <a:r>
                        <a:rPr lang="fr-FR" sz="1400" kern="150" dirty="0">
                          <a:effectLst/>
                        </a:rPr>
                        <a:t>-sauter de différentes façons en alternance. (Marelle)</a:t>
                      </a:r>
                    </a:p>
                    <a:p>
                      <a:pPr marR="648335" algn="ctr">
                        <a:lnSpc>
                          <a:spcPct val="115000"/>
                        </a:lnSpc>
                        <a:spcAft>
                          <a:spcPts val="700"/>
                        </a:spcAft>
                      </a:pPr>
                      <a:r>
                        <a:rPr lang="fr-FR" sz="1400" kern="150" dirty="0">
                          <a:effectLst/>
                        </a:rPr>
                        <a:t>-Sauter en tournant sur lui-même (demi-tour)</a:t>
                      </a:r>
                      <a:endParaRPr lang="fr-FR" sz="1400" kern="150" dirty="0">
                        <a:solidFill>
                          <a:srgbClr val="000000"/>
                        </a:solidFill>
                        <a:effectLst/>
                        <a:latin typeface="Liberation Serif"/>
                        <a:ea typeface="Liberation Serif"/>
                        <a:cs typeface="Liberation Serif"/>
                      </a:endParaRPr>
                    </a:p>
                  </a:txBody>
                  <a:tcPr marL="48824" marR="48824" marT="0" marB="0">
                    <a:solidFill>
                      <a:srgbClr val="92D050"/>
                    </a:solidFill>
                  </a:tcPr>
                </a:tc>
                <a:extLst>
                  <a:ext uri="{0D108BD9-81ED-4DB2-BD59-A6C34878D82A}">
                    <a16:rowId xmlns:a16="http://schemas.microsoft.com/office/drawing/2014/main" val="2663147139"/>
                  </a:ext>
                </a:extLst>
              </a:tr>
            </a:tbl>
          </a:graphicData>
        </a:graphic>
      </p:graphicFrame>
    </p:spTree>
    <p:extLst>
      <p:ext uri="{BB962C8B-B14F-4D97-AF65-F5344CB8AC3E}">
        <p14:creationId xmlns:p14="http://schemas.microsoft.com/office/powerpoint/2010/main" val="14424064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13C7C2-DCB3-5E4C-ABFE-BB757867814C}"/>
              </a:ext>
            </a:extLst>
          </p:cNvPr>
          <p:cNvSpPr>
            <a:spLocks noGrp="1"/>
          </p:cNvSpPr>
          <p:nvPr>
            <p:ph type="title"/>
          </p:nvPr>
        </p:nvSpPr>
        <p:spPr>
          <a:xfrm>
            <a:off x="3641926" y="-292231"/>
            <a:ext cx="10131425" cy="1456267"/>
          </a:xfrm>
        </p:spPr>
        <p:txBody>
          <a:bodyPr/>
          <a:lstStyle/>
          <a:p>
            <a:r>
              <a:rPr lang="fr-FR" sz="2400" dirty="0"/>
              <a:t>Le tableau d’Agnès Florin.  </a:t>
            </a:r>
            <a:r>
              <a:rPr lang="fr-FR" dirty="0">
                <a:hlinkClick r:id="rId2" action="ppaction://hlinksldjump"/>
              </a:rPr>
              <a:t>&lt;</a:t>
            </a:r>
            <a:endParaRPr lang="fr-FR" dirty="0"/>
          </a:p>
        </p:txBody>
      </p:sp>
      <p:graphicFrame>
        <p:nvGraphicFramePr>
          <p:cNvPr id="7" name="Espace réservé du contenu 6">
            <a:extLst>
              <a:ext uri="{FF2B5EF4-FFF2-40B4-BE49-F238E27FC236}">
                <a16:creationId xmlns:a16="http://schemas.microsoft.com/office/drawing/2014/main" id="{442B0BB1-DDC0-CB43-BFD6-EE2089D39EA3}"/>
              </a:ext>
            </a:extLst>
          </p:cNvPr>
          <p:cNvGraphicFramePr>
            <a:graphicFrameLocks noGrp="1"/>
          </p:cNvGraphicFramePr>
          <p:nvPr>
            <p:ph idx="1"/>
            <p:extLst>
              <p:ext uri="{D42A27DB-BD31-4B8C-83A1-F6EECF244321}">
                <p14:modId xmlns:p14="http://schemas.microsoft.com/office/powerpoint/2010/main" val="722263628"/>
              </p:ext>
            </p:extLst>
          </p:nvPr>
        </p:nvGraphicFramePr>
        <p:xfrm>
          <a:off x="235670" y="938466"/>
          <a:ext cx="11555280" cy="5307208"/>
        </p:xfrm>
        <a:graphic>
          <a:graphicData uri="http://schemas.openxmlformats.org/drawingml/2006/table">
            <a:tbl>
              <a:tblPr>
                <a:tableStyleId>{5C22544A-7EE6-4342-B048-85BDC9FD1C3A}</a:tableStyleId>
              </a:tblPr>
              <a:tblGrid>
                <a:gridCol w="1020636">
                  <a:extLst>
                    <a:ext uri="{9D8B030D-6E8A-4147-A177-3AD203B41FA5}">
                      <a16:colId xmlns:a16="http://schemas.microsoft.com/office/drawing/2014/main" val="302335570"/>
                    </a:ext>
                  </a:extLst>
                </a:gridCol>
                <a:gridCol w="2043075">
                  <a:extLst>
                    <a:ext uri="{9D8B030D-6E8A-4147-A177-3AD203B41FA5}">
                      <a16:colId xmlns:a16="http://schemas.microsoft.com/office/drawing/2014/main" val="3848753909"/>
                    </a:ext>
                  </a:extLst>
                </a:gridCol>
                <a:gridCol w="2328421">
                  <a:extLst>
                    <a:ext uri="{9D8B030D-6E8A-4147-A177-3AD203B41FA5}">
                      <a16:colId xmlns:a16="http://schemas.microsoft.com/office/drawing/2014/main" val="563952018"/>
                    </a:ext>
                  </a:extLst>
                </a:gridCol>
                <a:gridCol w="2903948">
                  <a:extLst>
                    <a:ext uri="{9D8B030D-6E8A-4147-A177-3AD203B41FA5}">
                      <a16:colId xmlns:a16="http://schemas.microsoft.com/office/drawing/2014/main" val="1525901025"/>
                    </a:ext>
                  </a:extLst>
                </a:gridCol>
                <a:gridCol w="3259200">
                  <a:extLst>
                    <a:ext uri="{9D8B030D-6E8A-4147-A177-3AD203B41FA5}">
                      <a16:colId xmlns:a16="http://schemas.microsoft.com/office/drawing/2014/main" val="3546615644"/>
                    </a:ext>
                  </a:extLst>
                </a:gridCol>
              </a:tblGrid>
              <a:tr h="219873">
                <a:tc>
                  <a:txBody>
                    <a:bodyPr/>
                    <a:lstStyle/>
                    <a:p>
                      <a:pPr marR="648335" algn="ctr">
                        <a:lnSpc>
                          <a:spcPct val="115000"/>
                        </a:lnSpc>
                        <a:spcAft>
                          <a:spcPts val="500"/>
                        </a:spcAft>
                      </a:pPr>
                      <a:r>
                        <a:rPr lang="fr-FR" sz="1400" kern="150" dirty="0">
                          <a:effectLst/>
                        </a:rPr>
                        <a:t>Age</a:t>
                      </a:r>
                      <a:endParaRPr lang="fr-FR" sz="1400" kern="150" dirty="0">
                        <a:solidFill>
                          <a:srgbClr val="000000"/>
                        </a:solidFill>
                        <a:effectLst/>
                        <a:latin typeface="Liberation Serif"/>
                        <a:ea typeface="Liberation Serif"/>
                        <a:cs typeface="Liberation Serif"/>
                      </a:endParaRPr>
                    </a:p>
                  </a:txBody>
                  <a:tcPr marL="21175" marR="21175" marT="0" marB="0">
                    <a:solidFill>
                      <a:schemeClr val="accent4">
                        <a:lumMod val="40000"/>
                        <a:lumOff val="60000"/>
                      </a:schemeClr>
                    </a:solidFill>
                  </a:tcPr>
                </a:tc>
                <a:tc>
                  <a:txBody>
                    <a:bodyPr/>
                    <a:lstStyle/>
                    <a:p>
                      <a:pPr marR="648335" algn="ctr">
                        <a:lnSpc>
                          <a:spcPct val="115000"/>
                        </a:lnSpc>
                        <a:spcAft>
                          <a:spcPts val="500"/>
                        </a:spcAft>
                      </a:pPr>
                      <a:r>
                        <a:rPr lang="fr-FR" sz="1400" kern="150" dirty="0">
                          <a:effectLst/>
                        </a:rPr>
                        <a:t>Moteur</a:t>
                      </a:r>
                      <a:endParaRPr lang="fr-FR" sz="1400" kern="150" dirty="0">
                        <a:solidFill>
                          <a:srgbClr val="000000"/>
                        </a:solidFill>
                        <a:effectLst/>
                        <a:latin typeface="Liberation Serif"/>
                        <a:ea typeface="Liberation Serif"/>
                        <a:cs typeface="Liberation Serif"/>
                      </a:endParaRPr>
                    </a:p>
                  </a:txBody>
                  <a:tcPr marL="21175" marR="21175" marT="0" marB="0">
                    <a:solidFill>
                      <a:schemeClr val="accent4">
                        <a:lumMod val="40000"/>
                        <a:lumOff val="60000"/>
                      </a:schemeClr>
                    </a:solidFill>
                  </a:tcPr>
                </a:tc>
                <a:tc>
                  <a:txBody>
                    <a:bodyPr/>
                    <a:lstStyle/>
                    <a:p>
                      <a:pPr marR="648335" algn="ctr">
                        <a:lnSpc>
                          <a:spcPct val="115000"/>
                        </a:lnSpc>
                        <a:spcAft>
                          <a:spcPts val="500"/>
                        </a:spcAft>
                      </a:pPr>
                      <a:r>
                        <a:rPr lang="fr-FR" sz="1400" kern="150" dirty="0">
                          <a:effectLst/>
                        </a:rPr>
                        <a:t>Social et affectif</a:t>
                      </a:r>
                      <a:endParaRPr lang="fr-FR" sz="1400" kern="150" dirty="0">
                        <a:solidFill>
                          <a:srgbClr val="000000"/>
                        </a:solidFill>
                        <a:effectLst/>
                        <a:latin typeface="Liberation Serif"/>
                        <a:ea typeface="Liberation Serif"/>
                        <a:cs typeface="Liberation Serif"/>
                      </a:endParaRPr>
                    </a:p>
                  </a:txBody>
                  <a:tcPr marL="21175" marR="21175" marT="0" marB="0">
                    <a:solidFill>
                      <a:schemeClr val="accent4">
                        <a:lumMod val="40000"/>
                        <a:lumOff val="60000"/>
                      </a:schemeClr>
                    </a:solidFill>
                  </a:tcPr>
                </a:tc>
                <a:tc>
                  <a:txBody>
                    <a:bodyPr/>
                    <a:lstStyle/>
                    <a:p>
                      <a:pPr marR="648335" algn="ctr">
                        <a:lnSpc>
                          <a:spcPct val="115000"/>
                        </a:lnSpc>
                        <a:spcAft>
                          <a:spcPts val="500"/>
                        </a:spcAft>
                      </a:pPr>
                      <a:r>
                        <a:rPr lang="fr-FR" sz="1400" kern="150" dirty="0">
                          <a:effectLst/>
                        </a:rPr>
                        <a:t>Cognitif</a:t>
                      </a:r>
                      <a:endParaRPr lang="fr-FR" sz="1400" kern="150" dirty="0">
                        <a:solidFill>
                          <a:srgbClr val="000000"/>
                        </a:solidFill>
                        <a:effectLst/>
                        <a:latin typeface="Liberation Serif"/>
                        <a:ea typeface="Liberation Serif"/>
                        <a:cs typeface="Liberation Serif"/>
                      </a:endParaRPr>
                    </a:p>
                  </a:txBody>
                  <a:tcPr marL="21175" marR="21175" marT="0" marB="0">
                    <a:solidFill>
                      <a:schemeClr val="accent4">
                        <a:lumMod val="40000"/>
                        <a:lumOff val="60000"/>
                      </a:schemeClr>
                    </a:solidFill>
                  </a:tcPr>
                </a:tc>
                <a:tc>
                  <a:txBody>
                    <a:bodyPr/>
                    <a:lstStyle/>
                    <a:p>
                      <a:pPr marR="648335" algn="ctr">
                        <a:lnSpc>
                          <a:spcPct val="115000"/>
                        </a:lnSpc>
                        <a:spcAft>
                          <a:spcPts val="500"/>
                        </a:spcAft>
                      </a:pPr>
                      <a:r>
                        <a:rPr lang="fr-FR" sz="1400" kern="150" dirty="0">
                          <a:effectLst/>
                        </a:rPr>
                        <a:t>Langage</a:t>
                      </a:r>
                      <a:endParaRPr lang="fr-FR" sz="1400" kern="150" dirty="0">
                        <a:solidFill>
                          <a:srgbClr val="000000"/>
                        </a:solidFill>
                        <a:effectLst/>
                        <a:latin typeface="Liberation Serif"/>
                        <a:ea typeface="Liberation Serif"/>
                        <a:cs typeface="Liberation Serif"/>
                      </a:endParaRPr>
                    </a:p>
                  </a:txBody>
                  <a:tcPr marL="21175" marR="21175" marT="0" marB="0">
                    <a:solidFill>
                      <a:schemeClr val="accent4">
                        <a:lumMod val="40000"/>
                        <a:lumOff val="60000"/>
                      </a:schemeClr>
                    </a:solidFill>
                  </a:tcPr>
                </a:tc>
                <a:extLst>
                  <a:ext uri="{0D108BD9-81ED-4DB2-BD59-A6C34878D82A}">
                    <a16:rowId xmlns:a16="http://schemas.microsoft.com/office/drawing/2014/main" val="3913293832"/>
                  </a:ext>
                </a:extLst>
              </a:tr>
              <a:tr h="1329830">
                <a:tc>
                  <a:txBody>
                    <a:bodyPr/>
                    <a:lstStyle/>
                    <a:p>
                      <a:pPr marR="648335" algn="ctr">
                        <a:lnSpc>
                          <a:spcPct val="115000"/>
                        </a:lnSpc>
                        <a:spcAft>
                          <a:spcPts val="500"/>
                        </a:spcAft>
                      </a:pPr>
                      <a:r>
                        <a:rPr lang="fr-FR" sz="1400" kern="150" dirty="0">
                          <a:effectLst/>
                        </a:rPr>
                        <a:t>2-3 ans</a:t>
                      </a:r>
                      <a:endParaRPr lang="fr-FR" sz="1400" kern="150" dirty="0">
                        <a:solidFill>
                          <a:srgbClr val="000000"/>
                        </a:solidFill>
                        <a:effectLst/>
                        <a:latin typeface="Liberation Serif"/>
                        <a:ea typeface="Liberation Serif"/>
                        <a:cs typeface="Liberation Serif"/>
                      </a:endParaRPr>
                    </a:p>
                  </a:txBody>
                  <a:tcPr marL="21175" marR="21175" marT="0" marB="0" anchor="ctr">
                    <a:solidFill>
                      <a:schemeClr val="accent4">
                        <a:lumMod val="40000"/>
                        <a:lumOff val="60000"/>
                      </a:schemeClr>
                    </a:solidFill>
                  </a:tcPr>
                </a:tc>
                <a:tc>
                  <a:txBody>
                    <a:bodyPr/>
                    <a:lstStyle/>
                    <a:p>
                      <a:pPr marR="648335" algn="l">
                        <a:lnSpc>
                          <a:spcPct val="115000"/>
                        </a:lnSpc>
                        <a:spcAft>
                          <a:spcPts val="500"/>
                        </a:spcAft>
                      </a:pPr>
                      <a:r>
                        <a:rPr lang="fr-FR" sz="1200" kern="150" dirty="0">
                          <a:effectLst/>
                        </a:rPr>
                        <a:t>Il monte et descend les escaliers., saute à pieds pieds joints ,  tourne les pages d’un livre et utilise des ciseaux.</a:t>
                      </a:r>
                    </a:p>
                  </a:txBody>
                  <a:tcPr marL="21175" marR="21175" marT="0" marB="0"/>
                </a:tc>
                <a:tc>
                  <a:txBody>
                    <a:bodyPr/>
                    <a:lstStyle/>
                    <a:p>
                      <a:pPr marR="648335" algn="l">
                        <a:lnSpc>
                          <a:spcPct val="115000"/>
                        </a:lnSpc>
                        <a:spcAft>
                          <a:spcPts val="500"/>
                        </a:spcAft>
                      </a:pPr>
                      <a:r>
                        <a:rPr lang="fr-FR" sz="1200" kern="150" dirty="0">
                          <a:effectLst/>
                        </a:rPr>
                        <a:t>Les attachements sont multiples. il se reconnait dans un miroir et utilise les jeux symboliques.</a:t>
                      </a:r>
                      <a:endParaRPr lang="fr-FR" sz="1200" kern="150" dirty="0">
                        <a:solidFill>
                          <a:srgbClr val="000000"/>
                        </a:solidFill>
                        <a:effectLst/>
                        <a:latin typeface="Liberation Serif"/>
                        <a:ea typeface="Liberation Serif"/>
                        <a:cs typeface="Liberation Serif"/>
                      </a:endParaRPr>
                    </a:p>
                  </a:txBody>
                  <a:tcPr marL="21175" marR="21175" marT="0" marB="0"/>
                </a:tc>
                <a:tc>
                  <a:txBody>
                    <a:bodyPr/>
                    <a:lstStyle/>
                    <a:p>
                      <a:pPr marR="648335" algn="l">
                        <a:lnSpc>
                          <a:spcPct val="115000"/>
                        </a:lnSpc>
                        <a:spcAft>
                          <a:spcPts val="500"/>
                        </a:spcAft>
                      </a:pPr>
                      <a:r>
                        <a:rPr lang="fr-FR" sz="1200" kern="150" dirty="0">
                          <a:effectLst/>
                        </a:rPr>
                        <a:t>Il  identifie les objets par l’usage, prend en compte le point de vue d’autrui et oriente un objet pour que l’adulte le voit.</a:t>
                      </a:r>
                      <a:endParaRPr lang="fr-FR" sz="1200" kern="150" dirty="0">
                        <a:solidFill>
                          <a:srgbClr val="000000"/>
                        </a:solidFill>
                        <a:effectLst/>
                        <a:latin typeface="Liberation Serif"/>
                        <a:ea typeface="Liberation Serif"/>
                        <a:cs typeface="Liberation Serif"/>
                      </a:endParaRPr>
                    </a:p>
                  </a:txBody>
                  <a:tcPr marL="21175" marR="21175" marT="0" marB="0"/>
                </a:tc>
                <a:tc>
                  <a:txBody>
                    <a:bodyPr/>
                    <a:lstStyle/>
                    <a:p>
                      <a:pPr marR="648335" algn="l">
                        <a:lnSpc>
                          <a:spcPct val="115000"/>
                        </a:lnSpc>
                        <a:spcAft>
                          <a:spcPts val="500"/>
                        </a:spcAft>
                      </a:pPr>
                      <a:r>
                        <a:rPr lang="fr-FR" sz="1200" kern="150" dirty="0">
                          <a:effectLst/>
                        </a:rPr>
                        <a:t>Il modifie les demandes selon les interlocuteurs, produit 200 à 300 mots et comprend les demandes directes et indirectes</a:t>
                      </a:r>
                      <a:endParaRPr lang="fr-FR" sz="1200" kern="150" dirty="0">
                        <a:solidFill>
                          <a:srgbClr val="000000"/>
                        </a:solidFill>
                        <a:effectLst/>
                        <a:latin typeface="Liberation Serif"/>
                        <a:ea typeface="Liberation Serif"/>
                        <a:cs typeface="Liberation Serif"/>
                      </a:endParaRPr>
                    </a:p>
                  </a:txBody>
                  <a:tcPr marL="21175" marR="21175" marT="0" marB="0"/>
                </a:tc>
                <a:extLst>
                  <a:ext uri="{0D108BD9-81ED-4DB2-BD59-A6C34878D82A}">
                    <a16:rowId xmlns:a16="http://schemas.microsoft.com/office/drawing/2014/main" val="2056826668"/>
                  </a:ext>
                </a:extLst>
              </a:tr>
              <a:tr h="1055012">
                <a:tc>
                  <a:txBody>
                    <a:bodyPr/>
                    <a:lstStyle/>
                    <a:p>
                      <a:pPr marR="648335" algn="l">
                        <a:lnSpc>
                          <a:spcPct val="115000"/>
                        </a:lnSpc>
                        <a:spcAft>
                          <a:spcPts val="500"/>
                        </a:spcAft>
                      </a:pPr>
                      <a:r>
                        <a:rPr lang="fr-FR" sz="1400" kern="150" dirty="0">
                          <a:effectLst/>
                        </a:rPr>
                        <a:t>3-4 ans</a:t>
                      </a:r>
                      <a:endParaRPr lang="fr-FR" sz="1400" kern="150" dirty="0">
                        <a:solidFill>
                          <a:srgbClr val="000000"/>
                        </a:solidFill>
                        <a:effectLst/>
                        <a:latin typeface="Liberation Serif"/>
                        <a:ea typeface="Liberation Serif"/>
                        <a:cs typeface="Liberation Serif"/>
                      </a:endParaRPr>
                    </a:p>
                  </a:txBody>
                  <a:tcPr marL="21175" marR="21175" marT="0" marB="0" anchor="ctr">
                    <a:solidFill>
                      <a:schemeClr val="accent4">
                        <a:lumMod val="40000"/>
                        <a:lumOff val="60000"/>
                      </a:schemeClr>
                    </a:solidFill>
                  </a:tcPr>
                </a:tc>
                <a:tc>
                  <a:txBody>
                    <a:bodyPr/>
                    <a:lstStyle/>
                    <a:p>
                      <a:pPr marR="648335" algn="l">
                        <a:lnSpc>
                          <a:spcPct val="115000"/>
                        </a:lnSpc>
                        <a:spcAft>
                          <a:spcPts val="500"/>
                        </a:spcAft>
                      </a:pPr>
                      <a:r>
                        <a:rPr lang="fr-FR" sz="1200" kern="150" dirty="0">
                          <a:effectLst/>
                        </a:rPr>
                        <a:t>Il court avec aisance, tape du pied dans un ballon et fait du tricycle.</a:t>
                      </a:r>
                      <a:endParaRPr lang="fr-FR" sz="1200" kern="150" dirty="0">
                        <a:solidFill>
                          <a:srgbClr val="000000"/>
                        </a:solidFill>
                        <a:effectLst/>
                        <a:latin typeface="Liberation Serif"/>
                        <a:ea typeface="Liberation Serif"/>
                        <a:cs typeface="Liberation Serif"/>
                      </a:endParaRPr>
                    </a:p>
                  </a:txBody>
                  <a:tcPr marL="21175" marR="21175" marT="0" marB="0"/>
                </a:tc>
                <a:tc>
                  <a:txBody>
                    <a:bodyPr/>
                    <a:lstStyle/>
                    <a:p>
                      <a:pPr marR="648335" algn="l">
                        <a:lnSpc>
                          <a:spcPct val="115000"/>
                        </a:lnSpc>
                        <a:spcAft>
                          <a:spcPts val="500"/>
                        </a:spcAft>
                      </a:pPr>
                      <a:r>
                        <a:rPr lang="fr-FR" sz="1200" kern="150" dirty="0">
                          <a:effectLst/>
                        </a:rPr>
                        <a:t>Acquisition de concepts d’espace, de temps et de quantité.</a:t>
                      </a:r>
                    </a:p>
                    <a:p>
                      <a:pPr marR="648335" algn="l">
                        <a:lnSpc>
                          <a:spcPct val="115000"/>
                        </a:lnSpc>
                        <a:spcAft>
                          <a:spcPts val="500"/>
                        </a:spcAft>
                      </a:pPr>
                      <a:r>
                        <a:rPr lang="fr-FR" sz="1200" kern="150" dirty="0">
                          <a:effectLst/>
                        </a:rPr>
                        <a:t>Utilisation  les principes du  comptage.</a:t>
                      </a:r>
                    </a:p>
                  </a:txBody>
                  <a:tcPr marL="0" marR="0" marT="0" marB="0"/>
                </a:tc>
                <a:tc>
                  <a:txBody>
                    <a:bodyPr/>
                    <a:lstStyle/>
                    <a:p>
                      <a:pPr marR="648335" algn="l">
                        <a:lnSpc>
                          <a:spcPct val="115000"/>
                        </a:lnSpc>
                        <a:spcAft>
                          <a:spcPts val="500"/>
                        </a:spcAft>
                      </a:pPr>
                      <a:r>
                        <a:rPr lang="fr-FR" sz="1200" kern="150" dirty="0">
                          <a:effectLst/>
                        </a:rPr>
                        <a:t>Il utilise plusieurs parties du corps, attend son tour, aime aider les autres et c critique autrui.</a:t>
                      </a:r>
                    </a:p>
                    <a:p>
                      <a:pPr marR="648335" algn="l">
                        <a:lnSpc>
                          <a:spcPct val="115000"/>
                        </a:lnSpc>
                        <a:spcAft>
                          <a:spcPts val="500"/>
                        </a:spcAft>
                      </a:pPr>
                      <a:r>
                        <a:rPr lang="fr-FR" sz="1200" kern="150" dirty="0">
                          <a:effectLst/>
                        </a:rPr>
                        <a:t> </a:t>
                      </a:r>
                      <a:endParaRPr lang="fr-FR" sz="1200" kern="150" dirty="0">
                        <a:solidFill>
                          <a:srgbClr val="000000"/>
                        </a:solidFill>
                        <a:effectLst/>
                        <a:latin typeface="Liberation Serif"/>
                        <a:ea typeface="Liberation Serif"/>
                        <a:cs typeface="Liberation Serif"/>
                      </a:endParaRPr>
                    </a:p>
                  </a:txBody>
                  <a:tcPr marL="21175" marR="21175" marT="0" marB="0"/>
                </a:tc>
                <a:tc>
                  <a:txBody>
                    <a:bodyPr/>
                    <a:lstStyle/>
                    <a:p>
                      <a:pPr marR="648335" algn="l">
                        <a:lnSpc>
                          <a:spcPct val="115000"/>
                        </a:lnSpc>
                        <a:spcAft>
                          <a:spcPts val="500"/>
                        </a:spcAft>
                      </a:pPr>
                      <a:r>
                        <a:rPr lang="fr-FR" sz="1200" kern="150" dirty="0">
                          <a:effectLst/>
                        </a:rPr>
                        <a:t>Extension du vocabulaire et phrase courte.</a:t>
                      </a:r>
                    </a:p>
                    <a:p>
                      <a:pPr marR="648335" algn="l">
                        <a:lnSpc>
                          <a:spcPct val="115000"/>
                        </a:lnSpc>
                        <a:spcAft>
                          <a:spcPts val="500"/>
                        </a:spcAft>
                      </a:pPr>
                      <a:r>
                        <a:rPr lang="fr-FR" sz="1200" kern="150" dirty="0">
                          <a:effectLst/>
                        </a:rPr>
                        <a:t>Il peut suivre une conversation, comprendre les promesses et  s’amuser des jeux de langage.</a:t>
                      </a:r>
                      <a:endParaRPr lang="fr-FR" sz="1200" kern="150" dirty="0">
                        <a:solidFill>
                          <a:srgbClr val="000000"/>
                        </a:solidFill>
                        <a:effectLst/>
                        <a:latin typeface="Liberation Serif"/>
                        <a:ea typeface="Liberation Serif"/>
                        <a:cs typeface="Liberation Serif"/>
                      </a:endParaRPr>
                    </a:p>
                  </a:txBody>
                  <a:tcPr marL="21175" marR="21175" marT="0" marB="0"/>
                </a:tc>
                <a:extLst>
                  <a:ext uri="{0D108BD9-81ED-4DB2-BD59-A6C34878D82A}">
                    <a16:rowId xmlns:a16="http://schemas.microsoft.com/office/drawing/2014/main" val="2062716389"/>
                  </a:ext>
                </a:extLst>
              </a:tr>
              <a:tr h="993345">
                <a:tc>
                  <a:txBody>
                    <a:bodyPr/>
                    <a:lstStyle/>
                    <a:p>
                      <a:pPr marR="648335" algn="l">
                        <a:lnSpc>
                          <a:spcPct val="115000"/>
                        </a:lnSpc>
                        <a:spcAft>
                          <a:spcPts val="500"/>
                        </a:spcAft>
                      </a:pPr>
                      <a:r>
                        <a:rPr lang="fr-FR" sz="1400" kern="150" dirty="0">
                          <a:effectLst/>
                        </a:rPr>
                        <a:t>4-5 ans</a:t>
                      </a:r>
                      <a:endParaRPr lang="fr-FR" sz="1400" kern="150" dirty="0">
                        <a:solidFill>
                          <a:srgbClr val="000000"/>
                        </a:solidFill>
                        <a:effectLst/>
                        <a:latin typeface="Liberation Serif"/>
                        <a:ea typeface="Liberation Serif"/>
                        <a:cs typeface="Liberation Serif"/>
                      </a:endParaRPr>
                    </a:p>
                  </a:txBody>
                  <a:tcPr marL="21175" marR="21175" marT="0" marB="0" anchor="ctr">
                    <a:solidFill>
                      <a:schemeClr val="accent4">
                        <a:lumMod val="40000"/>
                        <a:lumOff val="60000"/>
                      </a:schemeClr>
                    </a:solidFill>
                  </a:tcPr>
                </a:tc>
                <a:tc>
                  <a:txBody>
                    <a:bodyPr/>
                    <a:lstStyle/>
                    <a:p>
                      <a:pPr marR="648335" algn="l">
                        <a:lnSpc>
                          <a:spcPct val="115000"/>
                        </a:lnSpc>
                        <a:spcAft>
                          <a:spcPts val="500"/>
                        </a:spcAft>
                      </a:pPr>
                      <a:r>
                        <a:rPr lang="fr-FR" sz="1200" kern="150" dirty="0">
                          <a:effectLst/>
                        </a:rPr>
                        <a:t>IL monte à l’ échelle, marche en arrière et tient un papier d’une main tout en écrivant de l’autre</a:t>
                      </a:r>
                      <a:endParaRPr lang="fr-FR" sz="1200" kern="150" dirty="0">
                        <a:solidFill>
                          <a:srgbClr val="000000"/>
                        </a:solidFill>
                        <a:effectLst/>
                        <a:latin typeface="Liberation Serif"/>
                        <a:ea typeface="Liberation Serif"/>
                        <a:cs typeface="Liberation Serif"/>
                      </a:endParaRPr>
                    </a:p>
                  </a:txBody>
                  <a:tcPr marL="21175" marR="21175" marT="0" marB="0"/>
                </a:tc>
                <a:tc>
                  <a:txBody>
                    <a:bodyPr/>
                    <a:lstStyle/>
                    <a:p>
                      <a:pPr marR="648335" algn="l">
                        <a:lnSpc>
                          <a:spcPct val="115000"/>
                        </a:lnSpc>
                        <a:spcAft>
                          <a:spcPts val="500"/>
                        </a:spcAft>
                      </a:pPr>
                      <a:r>
                        <a:rPr lang="fr-FR" sz="1200" kern="150" dirty="0">
                          <a:effectLst/>
                        </a:rPr>
                        <a:t>Il comprend l’état mental d’autrui et Joue à des jeux de compétitions. </a:t>
                      </a:r>
                    </a:p>
                    <a:p>
                      <a:pPr marR="648335" algn="l">
                        <a:lnSpc>
                          <a:spcPct val="115000"/>
                        </a:lnSpc>
                        <a:spcAft>
                          <a:spcPts val="500"/>
                        </a:spcAft>
                      </a:pPr>
                      <a:r>
                        <a:rPr lang="fr-FR" sz="1200" kern="150" dirty="0">
                          <a:effectLst/>
                        </a:rPr>
                        <a:t>Il se reconnait garçon –fille (Stabilité du genre.)</a:t>
                      </a:r>
                      <a:endParaRPr lang="fr-FR" sz="1200" kern="150" dirty="0">
                        <a:solidFill>
                          <a:srgbClr val="000000"/>
                        </a:solidFill>
                        <a:effectLst/>
                        <a:latin typeface="Liberation Serif"/>
                        <a:ea typeface="Liberation Serif"/>
                        <a:cs typeface="Liberation Serif"/>
                      </a:endParaRPr>
                    </a:p>
                  </a:txBody>
                  <a:tcPr marL="21175" marR="21175" marT="0" marB="0"/>
                </a:tc>
                <a:tc>
                  <a:txBody>
                    <a:bodyPr/>
                    <a:lstStyle/>
                    <a:p>
                      <a:pPr marR="648335" algn="l">
                        <a:lnSpc>
                          <a:spcPct val="115000"/>
                        </a:lnSpc>
                        <a:spcAft>
                          <a:spcPts val="500"/>
                        </a:spcAft>
                      </a:pPr>
                      <a:r>
                        <a:rPr lang="fr-FR" sz="1200" kern="150" dirty="0">
                          <a:effectLst/>
                        </a:rPr>
                        <a:t>Il est attentif à sa performance et  capable de classification et de sériation.</a:t>
                      </a:r>
                      <a:endParaRPr lang="fr-FR" sz="1200" kern="150" dirty="0">
                        <a:solidFill>
                          <a:srgbClr val="000000"/>
                        </a:solidFill>
                        <a:effectLst/>
                        <a:latin typeface="Liberation Serif"/>
                        <a:ea typeface="Liberation Serif"/>
                        <a:cs typeface="Liberation Serif"/>
                      </a:endParaRPr>
                    </a:p>
                  </a:txBody>
                  <a:tcPr marL="21175" marR="21175" marT="0" marB="0"/>
                </a:tc>
                <a:tc>
                  <a:txBody>
                    <a:bodyPr/>
                    <a:lstStyle/>
                    <a:p>
                      <a:pPr marR="648335" algn="l">
                        <a:lnSpc>
                          <a:spcPct val="115000"/>
                        </a:lnSpc>
                        <a:spcAft>
                          <a:spcPts val="500"/>
                        </a:spcAft>
                      </a:pPr>
                      <a:r>
                        <a:rPr lang="fr-FR" sz="1200" kern="150" dirty="0">
                          <a:effectLst/>
                        </a:rPr>
                        <a:t>Il produit des demandes indirectes et des justifications et comprend le comparatif, l’identité et la différence.</a:t>
                      </a:r>
                      <a:endParaRPr lang="fr-FR" sz="1200" kern="150" dirty="0">
                        <a:solidFill>
                          <a:srgbClr val="000000"/>
                        </a:solidFill>
                        <a:effectLst/>
                        <a:latin typeface="Liberation Serif"/>
                        <a:ea typeface="Liberation Serif"/>
                        <a:cs typeface="Liberation Serif"/>
                      </a:endParaRPr>
                    </a:p>
                  </a:txBody>
                  <a:tcPr marL="21175" marR="21175" marT="0" marB="0"/>
                </a:tc>
                <a:extLst>
                  <a:ext uri="{0D108BD9-81ED-4DB2-BD59-A6C34878D82A}">
                    <a16:rowId xmlns:a16="http://schemas.microsoft.com/office/drawing/2014/main" val="185784738"/>
                  </a:ext>
                </a:extLst>
              </a:tr>
              <a:tr h="1501894">
                <a:tc>
                  <a:txBody>
                    <a:bodyPr/>
                    <a:lstStyle/>
                    <a:p>
                      <a:pPr marR="648335" algn="l">
                        <a:lnSpc>
                          <a:spcPct val="115000"/>
                        </a:lnSpc>
                        <a:spcAft>
                          <a:spcPts val="500"/>
                        </a:spcAft>
                      </a:pPr>
                      <a:r>
                        <a:rPr lang="fr-FR" sz="1400" kern="150" dirty="0">
                          <a:effectLst/>
                        </a:rPr>
                        <a:t>5-6 ans</a:t>
                      </a:r>
                      <a:endParaRPr lang="fr-FR" sz="1400" kern="150" dirty="0">
                        <a:solidFill>
                          <a:srgbClr val="000000"/>
                        </a:solidFill>
                        <a:effectLst/>
                        <a:latin typeface="Liberation Serif"/>
                        <a:ea typeface="Liberation Serif"/>
                        <a:cs typeface="Liberation Serif"/>
                      </a:endParaRPr>
                    </a:p>
                  </a:txBody>
                  <a:tcPr marL="21175" marR="21175" marT="0" marB="0" anchor="ctr">
                    <a:solidFill>
                      <a:schemeClr val="accent4">
                        <a:lumMod val="40000"/>
                        <a:lumOff val="60000"/>
                      </a:schemeClr>
                    </a:solidFill>
                  </a:tcPr>
                </a:tc>
                <a:tc>
                  <a:txBody>
                    <a:bodyPr/>
                    <a:lstStyle/>
                    <a:p>
                      <a:pPr marR="648335" algn="l">
                        <a:lnSpc>
                          <a:spcPct val="115000"/>
                        </a:lnSpc>
                        <a:spcAft>
                          <a:spcPts val="500"/>
                        </a:spcAft>
                      </a:pPr>
                      <a:r>
                        <a:rPr lang="fr-FR" sz="1200" kern="150" dirty="0">
                          <a:effectLst/>
                        </a:rPr>
                        <a:t>Il fait du vélo sans roulette et lace ses chaussures.</a:t>
                      </a:r>
                      <a:endParaRPr lang="fr-FR" sz="1200" kern="150" dirty="0">
                        <a:solidFill>
                          <a:srgbClr val="000000"/>
                        </a:solidFill>
                        <a:effectLst/>
                        <a:latin typeface="Liberation Serif"/>
                        <a:ea typeface="Liberation Serif"/>
                        <a:cs typeface="Liberation Serif"/>
                      </a:endParaRPr>
                    </a:p>
                  </a:txBody>
                  <a:tcPr marL="21175" marR="21175" marT="0" marB="0"/>
                </a:tc>
                <a:tc>
                  <a:txBody>
                    <a:bodyPr/>
                    <a:lstStyle/>
                    <a:p>
                      <a:pPr marR="648335" algn="l">
                        <a:lnSpc>
                          <a:spcPct val="115000"/>
                        </a:lnSpc>
                        <a:spcAft>
                          <a:spcPts val="500"/>
                        </a:spcAft>
                      </a:pPr>
                      <a:r>
                        <a:rPr lang="fr-FR" sz="1200" kern="150" dirty="0">
                          <a:effectLst/>
                        </a:rPr>
                        <a:t>Il sait se contrôler, choisir ses amis et négocier avec l’adulte.</a:t>
                      </a:r>
                      <a:endParaRPr lang="fr-FR" sz="1200" kern="150" dirty="0">
                        <a:solidFill>
                          <a:srgbClr val="000000"/>
                        </a:solidFill>
                        <a:effectLst/>
                        <a:latin typeface="Liberation Serif"/>
                        <a:ea typeface="Liberation Serif"/>
                        <a:cs typeface="Liberation Serif"/>
                      </a:endParaRPr>
                    </a:p>
                  </a:txBody>
                  <a:tcPr marL="21175" marR="21175" marT="0" marB="0"/>
                </a:tc>
                <a:tc>
                  <a:txBody>
                    <a:bodyPr/>
                    <a:lstStyle/>
                    <a:p>
                      <a:pPr marR="648335" algn="l">
                        <a:lnSpc>
                          <a:spcPct val="115000"/>
                        </a:lnSpc>
                        <a:spcAft>
                          <a:spcPts val="500"/>
                        </a:spcAft>
                      </a:pPr>
                      <a:r>
                        <a:rPr lang="fr-FR" sz="1200" kern="150" dirty="0">
                          <a:effectLst/>
                        </a:rPr>
                        <a:t>Début de la conversation. Il Comprend que la grandeur d’une collection reste la même quelque soit la manière dont elle est présentée. Il Dessine un bonhomme et  écrit son prénom.</a:t>
                      </a:r>
                      <a:endParaRPr lang="fr-FR" sz="1200" kern="150" dirty="0">
                        <a:solidFill>
                          <a:srgbClr val="000000"/>
                        </a:solidFill>
                        <a:effectLst/>
                        <a:latin typeface="Liberation Serif"/>
                        <a:ea typeface="Liberation Serif"/>
                        <a:cs typeface="Liberation Serif"/>
                      </a:endParaRPr>
                    </a:p>
                  </a:txBody>
                  <a:tcPr marL="21175" marR="21175" marT="0" marB="0"/>
                </a:tc>
                <a:tc>
                  <a:txBody>
                    <a:bodyPr/>
                    <a:lstStyle/>
                    <a:p>
                      <a:pPr marR="648335" algn="l">
                        <a:lnSpc>
                          <a:spcPct val="115000"/>
                        </a:lnSpc>
                        <a:spcAft>
                          <a:spcPts val="500"/>
                        </a:spcAft>
                      </a:pPr>
                      <a:r>
                        <a:rPr lang="fr-FR" sz="1200" kern="150" dirty="0">
                          <a:effectLst/>
                        </a:rPr>
                        <a:t>Il produit des énoncés de 5 à 6 mots, est capable de répondre au téléphone. C’est  le début de lecture logographique. Il  identifie des rimes et comprend environ 2500 mots.</a:t>
                      </a:r>
                      <a:endParaRPr lang="fr-FR" sz="1200" kern="150" dirty="0">
                        <a:solidFill>
                          <a:srgbClr val="000000"/>
                        </a:solidFill>
                        <a:effectLst/>
                        <a:latin typeface="Liberation Serif"/>
                        <a:ea typeface="Liberation Serif"/>
                        <a:cs typeface="Liberation Serif"/>
                      </a:endParaRPr>
                    </a:p>
                  </a:txBody>
                  <a:tcPr marL="21175" marR="21175" marT="0" marB="0"/>
                </a:tc>
                <a:extLst>
                  <a:ext uri="{0D108BD9-81ED-4DB2-BD59-A6C34878D82A}">
                    <a16:rowId xmlns:a16="http://schemas.microsoft.com/office/drawing/2014/main" val="1211672287"/>
                  </a:ext>
                </a:extLst>
              </a:tr>
            </a:tbl>
          </a:graphicData>
        </a:graphic>
      </p:graphicFrame>
    </p:spTree>
    <p:extLst>
      <p:ext uri="{BB962C8B-B14F-4D97-AF65-F5344CB8AC3E}">
        <p14:creationId xmlns:p14="http://schemas.microsoft.com/office/powerpoint/2010/main" val="301061046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6F1EF3-A1B3-5547-A5D8-384D01087C5A}"/>
              </a:ext>
            </a:extLst>
          </p:cNvPr>
          <p:cNvSpPr>
            <a:spLocks noGrp="1"/>
          </p:cNvSpPr>
          <p:nvPr>
            <p:ph type="title"/>
          </p:nvPr>
        </p:nvSpPr>
        <p:spPr/>
        <p:txBody>
          <a:bodyPr/>
          <a:lstStyle/>
          <a:p>
            <a:r>
              <a:rPr lang="fr-FR" dirty="0"/>
              <a:t>2-Langage et actions </a:t>
            </a:r>
            <a:r>
              <a:rPr lang="fr-FR" dirty="0">
                <a:hlinkClick r:id="rId2" action="ppaction://hlinksldjump"/>
              </a:rPr>
              <a:t>&lt;</a:t>
            </a:r>
            <a:endParaRPr lang="fr-FR" dirty="0"/>
          </a:p>
        </p:txBody>
      </p:sp>
      <p:sp>
        <p:nvSpPr>
          <p:cNvPr id="3" name="Espace réservé du contenu 2">
            <a:extLst>
              <a:ext uri="{FF2B5EF4-FFF2-40B4-BE49-F238E27FC236}">
                <a16:creationId xmlns:a16="http://schemas.microsoft.com/office/drawing/2014/main" id="{0200959D-DB79-6E4A-99DF-C99B85615FF8}"/>
              </a:ext>
            </a:extLst>
          </p:cNvPr>
          <p:cNvSpPr>
            <a:spLocks noGrp="1"/>
          </p:cNvSpPr>
          <p:nvPr>
            <p:ph idx="1"/>
          </p:nvPr>
        </p:nvSpPr>
        <p:spPr>
          <a:xfrm>
            <a:off x="1138288" y="1715678"/>
            <a:ext cx="10131425" cy="2991439"/>
          </a:xfrm>
        </p:spPr>
        <p:txBody>
          <a:bodyPr>
            <a:normAutofit/>
          </a:bodyPr>
          <a:lstStyle/>
          <a:p>
            <a:r>
              <a:rPr lang="fr-FR" sz="2000" dirty="0"/>
              <a:t>Les trois moments </a:t>
            </a:r>
            <a:r>
              <a:rPr lang="fr-FR" sz="2000" dirty="0">
                <a:hlinkClick r:id="rId3" action="ppaction://hlinksldjump"/>
              </a:rPr>
              <a:t>+</a:t>
            </a:r>
            <a:endParaRPr lang="fr-FR" sz="2000" dirty="0"/>
          </a:p>
          <a:p>
            <a:r>
              <a:rPr lang="fr-FR" sz="2000" dirty="0"/>
              <a:t>Des outils pour travailler le  langage </a:t>
            </a:r>
            <a:r>
              <a:rPr lang="fr-FR" sz="2000" dirty="0">
                <a:hlinkClick r:id="rId4" action="ppaction://hlinksldjump"/>
              </a:rPr>
              <a:t>+</a:t>
            </a:r>
            <a:endParaRPr lang="fr-FR" sz="2000" dirty="0"/>
          </a:p>
        </p:txBody>
      </p:sp>
    </p:spTree>
    <p:extLst>
      <p:ext uri="{BB962C8B-B14F-4D97-AF65-F5344CB8AC3E}">
        <p14:creationId xmlns:p14="http://schemas.microsoft.com/office/powerpoint/2010/main" val="212166915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graphicFrame>
        <p:nvGraphicFramePr>
          <p:cNvPr id="3" name="Tableau 3">
            <a:extLst>
              <a:ext uri="{FF2B5EF4-FFF2-40B4-BE49-F238E27FC236}">
                <a16:creationId xmlns:a16="http://schemas.microsoft.com/office/drawing/2014/main" id="{438E697F-3B70-B54F-A51B-5E874244298F}"/>
              </a:ext>
            </a:extLst>
          </p:cNvPr>
          <p:cNvGraphicFramePr>
            <a:graphicFrameLocks noGrp="1"/>
          </p:cNvGraphicFramePr>
          <p:nvPr>
            <p:extLst>
              <p:ext uri="{D42A27DB-BD31-4B8C-83A1-F6EECF244321}">
                <p14:modId xmlns:p14="http://schemas.microsoft.com/office/powerpoint/2010/main" val="4256488675"/>
              </p:ext>
            </p:extLst>
          </p:nvPr>
        </p:nvGraphicFramePr>
        <p:xfrm>
          <a:off x="386500" y="500337"/>
          <a:ext cx="11368727" cy="5623941"/>
        </p:xfrm>
        <a:graphic>
          <a:graphicData uri="http://schemas.openxmlformats.org/drawingml/2006/table">
            <a:tbl>
              <a:tblPr firstRow="1" bandRow="1">
                <a:tableStyleId>{69CF1AB2-1976-4502-BF36-3FF5EA218861}</a:tableStyleId>
              </a:tblPr>
              <a:tblGrid>
                <a:gridCol w="1300898">
                  <a:extLst>
                    <a:ext uri="{9D8B030D-6E8A-4147-A177-3AD203B41FA5}">
                      <a16:colId xmlns:a16="http://schemas.microsoft.com/office/drawing/2014/main" val="1737097909"/>
                    </a:ext>
                  </a:extLst>
                </a:gridCol>
                <a:gridCol w="2667786">
                  <a:extLst>
                    <a:ext uri="{9D8B030D-6E8A-4147-A177-3AD203B41FA5}">
                      <a16:colId xmlns:a16="http://schemas.microsoft.com/office/drawing/2014/main" val="2521501600"/>
                    </a:ext>
                  </a:extLst>
                </a:gridCol>
                <a:gridCol w="7400043">
                  <a:extLst>
                    <a:ext uri="{9D8B030D-6E8A-4147-A177-3AD203B41FA5}">
                      <a16:colId xmlns:a16="http://schemas.microsoft.com/office/drawing/2014/main" val="1373179742"/>
                    </a:ext>
                  </a:extLst>
                </a:gridCol>
              </a:tblGrid>
              <a:tr h="370840">
                <a:tc>
                  <a:txBody>
                    <a:bodyPr/>
                    <a:lstStyle/>
                    <a:p>
                      <a:r>
                        <a:rPr lang="fr-FR" sz="1200" b="1" dirty="0">
                          <a:solidFill>
                            <a:schemeClr val="bg1"/>
                          </a:solidFill>
                        </a:rPr>
                        <a:t> Avant</a:t>
                      </a:r>
                    </a:p>
                  </a:txBody>
                  <a:tcPr vert="wordArtVert" anchor="ctr"/>
                </a:tc>
                <a:tc>
                  <a:txBody>
                    <a:bodyPr/>
                    <a:lstStyle/>
                    <a:p>
                      <a:r>
                        <a:rPr lang="fr-FR" sz="1200" b="0" dirty="0"/>
                        <a:t>Langage pour mémoriser:</a:t>
                      </a:r>
                    </a:p>
                    <a:p>
                      <a:r>
                        <a:rPr lang="fr-FR" sz="1200" b="0" dirty="0"/>
                        <a:t>Acquisition du lexique</a:t>
                      </a:r>
                    </a:p>
                    <a:p>
                      <a:endParaRPr lang="fr-FR" sz="1200" b="0" dirty="0"/>
                    </a:p>
                    <a:p>
                      <a:r>
                        <a:rPr lang="fr-FR" sz="1200" b="0" dirty="0"/>
                        <a:t>Langage d’évocation: </a:t>
                      </a:r>
                    </a:p>
                    <a:p>
                      <a:r>
                        <a:rPr lang="fr-FR" sz="1200" b="0" dirty="0"/>
                        <a:t>Se remémorer</a:t>
                      </a:r>
                    </a:p>
                    <a:p>
                      <a:endParaRPr lang="fr-FR" sz="1200" b="0" dirty="0"/>
                    </a:p>
                    <a:p>
                      <a:r>
                        <a:rPr lang="fr-FR" sz="1200" b="0" dirty="0"/>
                        <a:t>Langage pour communiquer</a:t>
                      </a:r>
                    </a:p>
                    <a:p>
                      <a:endParaRPr lang="fr-FR" sz="1200" b="0" dirty="0"/>
                    </a:p>
                  </a:txBody>
                  <a:tcPr/>
                </a:tc>
                <a:tc>
                  <a:txBody>
                    <a:bodyPr/>
                    <a:lstStyle/>
                    <a:p>
                      <a:pPr marR="107950" algn="ctr">
                        <a:lnSpc>
                          <a:spcPct val="115000"/>
                        </a:lnSpc>
                        <a:spcAft>
                          <a:spcPts val="700"/>
                        </a:spcAft>
                      </a:pPr>
                      <a:r>
                        <a:rPr lang="fr-FR" sz="1200" b="0" kern="150" dirty="0">
                          <a:effectLst/>
                        </a:rPr>
                        <a:t>Anticiper le corpus de vocabulaire  au niveau de la 1ère séance notamment</a:t>
                      </a:r>
                    </a:p>
                    <a:p>
                      <a:pPr marR="107950" algn="ctr">
                        <a:lnSpc>
                          <a:spcPct val="115000"/>
                        </a:lnSpc>
                        <a:spcAft>
                          <a:spcPts val="700"/>
                        </a:spcAft>
                      </a:pPr>
                      <a:r>
                        <a:rPr lang="fr-FR" sz="1200" b="0" kern="150" dirty="0">
                          <a:effectLst/>
                        </a:rPr>
                        <a:t>-Les règles de sécurité rappelées à toutes les séances</a:t>
                      </a:r>
                    </a:p>
                    <a:p>
                      <a:pPr marR="107950" algn="ctr">
                        <a:lnSpc>
                          <a:spcPct val="115000"/>
                        </a:lnSpc>
                        <a:spcAft>
                          <a:spcPts val="700"/>
                        </a:spcAft>
                      </a:pPr>
                      <a:r>
                        <a:rPr lang="fr-FR" sz="1200" b="0" kern="150" dirty="0">
                          <a:effectLst/>
                        </a:rPr>
                        <a:t>-Rappel de la séance précédente à l’aide de photos, vidéos, maquettes, dessins, récits d’enfants</a:t>
                      </a:r>
                    </a:p>
                    <a:p>
                      <a:pPr marR="107950" algn="ctr">
                        <a:lnSpc>
                          <a:spcPct val="115000"/>
                        </a:lnSpc>
                        <a:spcAft>
                          <a:spcPts val="700"/>
                        </a:spcAft>
                      </a:pPr>
                      <a:r>
                        <a:rPr lang="fr-FR" sz="1200" b="0" kern="150" dirty="0">
                          <a:effectLst/>
                        </a:rPr>
                        <a:t>- Échanger sur les ateliers, les réactions, les actions, les ressentis</a:t>
                      </a:r>
                      <a:endParaRPr lang="fr-FR" sz="1200" b="0" kern="150" dirty="0">
                        <a:solidFill>
                          <a:srgbClr val="000000"/>
                        </a:solidFill>
                        <a:effectLst/>
                        <a:latin typeface="Liberation Serif"/>
                        <a:ea typeface="Liberation Serif"/>
                        <a:cs typeface="Liberation Serif"/>
                      </a:endParaRPr>
                    </a:p>
                  </a:txBody>
                  <a:tcPr/>
                </a:tc>
                <a:extLst>
                  <a:ext uri="{0D108BD9-81ED-4DB2-BD59-A6C34878D82A}">
                    <a16:rowId xmlns:a16="http://schemas.microsoft.com/office/drawing/2014/main" val="2025272511"/>
                  </a:ext>
                </a:extLst>
              </a:tr>
              <a:tr h="752127">
                <a:tc>
                  <a:txBody>
                    <a:bodyPr/>
                    <a:lstStyle/>
                    <a:p>
                      <a:r>
                        <a:rPr lang="fr-FR" sz="1200" b="1" dirty="0">
                          <a:solidFill>
                            <a:schemeClr val="bg1"/>
                          </a:solidFill>
                        </a:rPr>
                        <a:t>Pendant</a:t>
                      </a:r>
                    </a:p>
                  </a:txBody>
                  <a:tcPr vert="wordArtVert" anchor="ctr"/>
                </a:tc>
                <a:tc>
                  <a:txBody>
                    <a:bodyPr/>
                    <a:lstStyle/>
                    <a:p>
                      <a:r>
                        <a:rPr lang="fr-FR" sz="1200" dirty="0"/>
                        <a:t>Langage pour questionner, expliquer ,observer, confronter, comparer.</a:t>
                      </a:r>
                    </a:p>
                    <a:p>
                      <a:endParaRPr lang="fr-FR" sz="1200" dirty="0"/>
                    </a:p>
                    <a:p>
                      <a:endParaRPr lang="fr-FR" sz="1200" dirty="0"/>
                    </a:p>
                    <a:p>
                      <a:r>
                        <a:rPr lang="fr-FR" sz="1200" dirty="0"/>
                        <a:t>Langage pour conclure :bilan à chaud</a:t>
                      </a:r>
                    </a:p>
                    <a:p>
                      <a:r>
                        <a:rPr lang="fr-FR" sz="1200" dirty="0"/>
                        <a:t>Langage en réception</a:t>
                      </a:r>
                    </a:p>
                  </a:txBody>
                  <a:tcPr/>
                </a:tc>
                <a:tc>
                  <a:txBody>
                    <a:bodyPr/>
                    <a:lstStyle/>
                    <a:p>
                      <a:pPr marR="107950" algn="ctr">
                        <a:lnSpc>
                          <a:spcPct val="115000"/>
                        </a:lnSpc>
                        <a:spcAft>
                          <a:spcPts val="700"/>
                        </a:spcAft>
                      </a:pPr>
                      <a:r>
                        <a:rPr lang="fr-FR" sz="1200" kern="150" dirty="0">
                          <a:effectLst/>
                        </a:rPr>
                        <a:t>Anticiper le corpus de vocabulaire au niveau de la 1ère séance notamment</a:t>
                      </a:r>
                    </a:p>
                    <a:p>
                      <a:pPr marR="107950" algn="ctr">
                        <a:lnSpc>
                          <a:spcPct val="115000"/>
                        </a:lnSpc>
                        <a:spcAft>
                          <a:spcPts val="700"/>
                        </a:spcAft>
                      </a:pPr>
                      <a:r>
                        <a:rPr lang="fr-FR" sz="1200" kern="150" dirty="0">
                          <a:effectLst/>
                        </a:rPr>
                        <a:t>-Les règles de sécurité rappelées à toutes les séances</a:t>
                      </a:r>
                    </a:p>
                    <a:p>
                      <a:pPr marR="107950" algn="ctr">
                        <a:lnSpc>
                          <a:spcPct val="115000"/>
                        </a:lnSpc>
                        <a:spcAft>
                          <a:spcPts val="700"/>
                        </a:spcAft>
                      </a:pPr>
                      <a:r>
                        <a:rPr lang="fr-FR" sz="1200" kern="150" dirty="0">
                          <a:effectLst/>
                        </a:rPr>
                        <a:t>-Rappel de la séance précédente à l’aide de photos, vidéos, maquettes, dessins, récits d’enfants</a:t>
                      </a:r>
                    </a:p>
                    <a:p>
                      <a:pPr marR="107950" algn="ctr">
                        <a:lnSpc>
                          <a:spcPct val="115000"/>
                        </a:lnSpc>
                        <a:spcAft>
                          <a:spcPts val="700"/>
                        </a:spcAft>
                      </a:pPr>
                      <a:r>
                        <a:rPr lang="fr-FR" sz="1200" kern="150" dirty="0">
                          <a:effectLst/>
                        </a:rPr>
                        <a:t>- Échanger sur les ateliers, les réactions, les actions, les ressentis</a:t>
                      </a:r>
                      <a:endParaRPr lang="fr-FR" sz="1200" kern="150" dirty="0">
                        <a:solidFill>
                          <a:srgbClr val="000000"/>
                        </a:solidFill>
                        <a:effectLst/>
                        <a:latin typeface="Liberation Serif"/>
                        <a:ea typeface="Liberation Serif"/>
                        <a:cs typeface="Liberation Serif"/>
                      </a:endParaRPr>
                    </a:p>
                    <a:p>
                      <a:endParaRPr lang="fr-FR" sz="1200" dirty="0"/>
                    </a:p>
                    <a:p>
                      <a:endParaRPr lang="fr-FR" sz="1200" dirty="0"/>
                    </a:p>
                  </a:txBody>
                  <a:tcPr/>
                </a:tc>
                <a:extLst>
                  <a:ext uri="{0D108BD9-81ED-4DB2-BD59-A6C34878D82A}">
                    <a16:rowId xmlns:a16="http://schemas.microsoft.com/office/drawing/2014/main" val="1443302792"/>
                  </a:ext>
                </a:extLst>
              </a:tr>
              <a:tr h="370840">
                <a:tc>
                  <a:txBody>
                    <a:bodyPr/>
                    <a:lstStyle/>
                    <a:p>
                      <a:r>
                        <a:rPr lang="fr-FR" sz="1200" b="1" dirty="0">
                          <a:solidFill>
                            <a:schemeClr val="bg1"/>
                          </a:solidFill>
                        </a:rPr>
                        <a:t>   Après</a:t>
                      </a:r>
                    </a:p>
                  </a:txBody>
                  <a:tcPr marT="0" marB="0" vert="wordArtVert" anchor="ctr"/>
                </a:tc>
                <a:tc>
                  <a:txBody>
                    <a:bodyPr/>
                    <a:lstStyle/>
                    <a:p>
                      <a:r>
                        <a:rPr lang="fr-FR" sz="1200" dirty="0"/>
                        <a:t>Langage d’évocation : bilan à froid.</a:t>
                      </a:r>
                    </a:p>
                    <a:p>
                      <a:r>
                        <a:rPr lang="fr-FR" sz="1200" dirty="0"/>
                        <a:t>Langage pour mémoriser.</a:t>
                      </a:r>
                    </a:p>
                    <a:p>
                      <a:endParaRPr lang="fr-FR" sz="1200" dirty="0"/>
                    </a:p>
                    <a:p>
                      <a:endParaRPr lang="fr-FR" sz="1200" dirty="0"/>
                    </a:p>
                    <a:p>
                      <a:endParaRPr lang="fr-FR" sz="1200" dirty="0"/>
                    </a:p>
                    <a:p>
                      <a:endParaRPr lang="fr-FR" sz="1200" dirty="0"/>
                    </a:p>
                    <a:p>
                      <a:endParaRPr lang="fr-FR" sz="1200" dirty="0"/>
                    </a:p>
                    <a:p>
                      <a:r>
                        <a:rPr lang="fr-FR" sz="1200" dirty="0"/>
                        <a:t>Langage pour évaluer</a:t>
                      </a:r>
                    </a:p>
                  </a:txBody>
                  <a:tcPr/>
                </a:tc>
                <a:tc>
                  <a:txBody>
                    <a:bodyPr/>
                    <a:lstStyle/>
                    <a:p>
                      <a:pPr marR="107950" algn="ctr">
                        <a:lnSpc>
                          <a:spcPct val="115000"/>
                        </a:lnSpc>
                        <a:spcAft>
                          <a:spcPts val="700"/>
                        </a:spcAft>
                      </a:pPr>
                      <a:r>
                        <a:rPr lang="fr-FR" sz="1200" kern="150" dirty="0">
                          <a:effectLst/>
                        </a:rPr>
                        <a:t>Revenir sur les ateliers pour rappeler les actions efficaces, le vocabulaire et faire accéder progressivement les élèves à la compréhension de leurs actions motrices puis aux effets qu'elles génèrent (ressentis, efficacité)</a:t>
                      </a:r>
                    </a:p>
                    <a:p>
                      <a:pPr marR="107950" algn="ctr">
                        <a:lnSpc>
                          <a:spcPct val="115000"/>
                        </a:lnSpc>
                        <a:spcAft>
                          <a:spcPts val="700"/>
                        </a:spcAft>
                      </a:pPr>
                      <a:r>
                        <a:rPr lang="fr-FR" sz="1200" kern="150" dirty="0">
                          <a:effectLst/>
                        </a:rPr>
                        <a:t>Pistes de travail :</a:t>
                      </a:r>
                    </a:p>
                    <a:p>
                      <a:pPr marR="107950" algn="ctr">
                        <a:lnSpc>
                          <a:spcPct val="115000"/>
                        </a:lnSpc>
                        <a:spcAft>
                          <a:spcPts val="700"/>
                        </a:spcAft>
                      </a:pPr>
                      <a:r>
                        <a:rPr lang="fr-FR" sz="1200" kern="150" dirty="0">
                          <a:effectLst/>
                        </a:rPr>
                        <a:t>- créer une maquette des ateliers pour y faire jouer des petites figurines</a:t>
                      </a:r>
                    </a:p>
                    <a:p>
                      <a:pPr marR="107950" algn="ctr">
                        <a:lnSpc>
                          <a:spcPct val="115000"/>
                        </a:lnSpc>
                        <a:spcAft>
                          <a:spcPts val="700"/>
                        </a:spcAft>
                      </a:pPr>
                      <a:r>
                        <a:rPr lang="fr-FR" sz="1200" kern="150" dirty="0">
                          <a:effectLst/>
                        </a:rPr>
                        <a:t>-Produire des images et jeux pour manipuler le vocabulaire (verbes d’action, connecteurs)</a:t>
                      </a:r>
                    </a:p>
                    <a:p>
                      <a:pPr marR="107950" algn="ctr">
                        <a:lnSpc>
                          <a:spcPct val="115000"/>
                        </a:lnSpc>
                        <a:spcAft>
                          <a:spcPts val="700"/>
                        </a:spcAft>
                      </a:pPr>
                      <a:r>
                        <a:rPr lang="fr-FR" sz="1200" kern="150" dirty="0">
                          <a:effectLst/>
                        </a:rPr>
                        <a:t>- Produire un écrit (papier, ENT, ...) pour se souvenir des règles d’efficacité, des actions réalisées, pour raconter à la maison, partager, ...</a:t>
                      </a:r>
                    </a:p>
                    <a:p>
                      <a:pPr marR="107950" algn="ctr">
                        <a:lnSpc>
                          <a:spcPct val="115000"/>
                        </a:lnSpc>
                        <a:spcAft>
                          <a:spcPts val="700"/>
                        </a:spcAft>
                      </a:pPr>
                      <a:r>
                        <a:rPr lang="fr-FR" sz="1200" kern="150" dirty="0">
                          <a:effectLst/>
                        </a:rPr>
                        <a:t>- Créer une trace des réussites des élèves pour mettre en valeur les progrès (cahier multimédia : "je deviens un champion") </a:t>
                      </a:r>
                      <a:r>
                        <a:rPr lang="fr-FR" sz="1200" kern="150" dirty="0">
                          <a:effectLst/>
                          <a:hlinkClick r:id="rId2" action="ppaction://hlinksldjump"/>
                        </a:rPr>
                        <a:t>&lt;</a:t>
                      </a:r>
                      <a:endParaRPr lang="fr-FR" sz="1200" kern="150" dirty="0">
                        <a:solidFill>
                          <a:srgbClr val="000000"/>
                        </a:solidFill>
                        <a:effectLst/>
                        <a:latin typeface="Liberation Serif"/>
                        <a:ea typeface="Liberation Serif"/>
                        <a:cs typeface="Liberation Serif"/>
                      </a:endParaRPr>
                    </a:p>
                  </a:txBody>
                  <a:tcPr/>
                </a:tc>
                <a:extLst>
                  <a:ext uri="{0D108BD9-81ED-4DB2-BD59-A6C34878D82A}">
                    <a16:rowId xmlns:a16="http://schemas.microsoft.com/office/drawing/2014/main" val="2056894070"/>
                  </a:ext>
                </a:extLst>
              </a:tr>
            </a:tbl>
          </a:graphicData>
        </a:graphic>
      </p:graphicFrame>
    </p:spTree>
    <p:extLst>
      <p:ext uri="{BB962C8B-B14F-4D97-AF65-F5344CB8AC3E}">
        <p14:creationId xmlns:p14="http://schemas.microsoft.com/office/powerpoint/2010/main" val="139516604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D1F5F946-E08D-0A41-9BF4-E2857118F9D6}"/>
              </a:ext>
            </a:extLst>
          </p:cNvPr>
          <p:cNvGraphicFramePr>
            <a:graphicFrameLocks noGrp="1"/>
          </p:cNvGraphicFramePr>
          <p:nvPr>
            <p:extLst>
              <p:ext uri="{D42A27DB-BD31-4B8C-83A1-F6EECF244321}">
                <p14:modId xmlns:p14="http://schemas.microsoft.com/office/powerpoint/2010/main" val="2662853260"/>
              </p:ext>
            </p:extLst>
          </p:nvPr>
        </p:nvGraphicFramePr>
        <p:xfrm>
          <a:off x="1414021" y="838986"/>
          <a:ext cx="8745980" cy="5273040"/>
        </p:xfrm>
        <a:graphic>
          <a:graphicData uri="http://schemas.openxmlformats.org/drawingml/2006/table">
            <a:tbl>
              <a:tblPr firstRow="1" bandRow="1">
                <a:tableStyleId>{69CF1AB2-1976-4502-BF36-3FF5EA218861}</a:tableStyleId>
              </a:tblPr>
              <a:tblGrid>
                <a:gridCol w="2982133">
                  <a:extLst>
                    <a:ext uri="{9D8B030D-6E8A-4147-A177-3AD203B41FA5}">
                      <a16:colId xmlns:a16="http://schemas.microsoft.com/office/drawing/2014/main" val="2435758114"/>
                    </a:ext>
                  </a:extLst>
                </a:gridCol>
                <a:gridCol w="5763847">
                  <a:extLst>
                    <a:ext uri="{9D8B030D-6E8A-4147-A177-3AD203B41FA5}">
                      <a16:colId xmlns:a16="http://schemas.microsoft.com/office/drawing/2014/main" val="1898381910"/>
                    </a:ext>
                  </a:extLst>
                </a:gridCol>
              </a:tblGrid>
              <a:tr h="4656206">
                <a:tc>
                  <a:txBody>
                    <a:bodyPr/>
                    <a:lstStyle/>
                    <a:p>
                      <a:r>
                        <a:rPr lang="fr-FR" sz="2000" b="0" dirty="0"/>
                        <a:t>Des outils pour travailler le langage</a:t>
                      </a:r>
                    </a:p>
                  </a:txBody>
                  <a:tcPr anchor="ctr"/>
                </a:tc>
                <a:tc>
                  <a:txBody>
                    <a:bodyPr/>
                    <a:lstStyle/>
                    <a:p>
                      <a:pPr marL="342900" indent="-342900">
                        <a:buFont typeface="Arial" panose="020B0604020202020204" pitchFamily="34" charset="0"/>
                        <a:buChar char="•"/>
                      </a:pPr>
                      <a:r>
                        <a:rPr lang="fr-FR" sz="2000" b="0" dirty="0"/>
                        <a:t>Le tableau des émotions</a:t>
                      </a:r>
                    </a:p>
                    <a:p>
                      <a:pPr marL="342900" indent="-342900">
                        <a:buFont typeface="Arial" panose="020B0604020202020204" pitchFamily="34" charset="0"/>
                        <a:buChar char="•"/>
                      </a:pPr>
                      <a:r>
                        <a:rPr lang="fr-FR" sz="2000" b="0" dirty="0"/>
                        <a:t>La carte mentale</a:t>
                      </a:r>
                    </a:p>
                    <a:p>
                      <a:pPr marL="342900" indent="-342900">
                        <a:buFont typeface="Arial" panose="020B0604020202020204" pitchFamily="34" charset="0"/>
                        <a:buChar char="•"/>
                      </a:pPr>
                      <a:r>
                        <a:rPr lang="fr-FR" sz="2000" b="0" dirty="0"/>
                        <a:t>Une banque d’images</a:t>
                      </a:r>
                    </a:p>
                    <a:p>
                      <a:pPr marL="342900" indent="-342900">
                        <a:buFont typeface="Arial" panose="020B0604020202020204" pitchFamily="34" charset="0"/>
                        <a:buChar char="•"/>
                      </a:pPr>
                      <a:r>
                        <a:rPr lang="fr-FR" sz="2000" b="0" dirty="0"/>
                        <a:t>Une piste de jeu</a:t>
                      </a:r>
                    </a:p>
                    <a:p>
                      <a:pPr marL="342900" indent="-342900">
                        <a:buFont typeface="Arial" panose="020B0604020202020204" pitchFamily="34" charset="0"/>
                        <a:buChar char="•"/>
                      </a:pPr>
                      <a:r>
                        <a:rPr lang="fr-FR" sz="2000" b="0" dirty="0"/>
                        <a:t>Un cahier multimédia: </a:t>
                      </a:r>
                    </a:p>
                    <a:p>
                      <a:pPr marL="0" indent="0">
                        <a:buFont typeface="Arial" panose="020B0604020202020204" pitchFamily="34" charset="0"/>
                        <a:buNone/>
                      </a:pPr>
                      <a:r>
                        <a:rPr lang="fr-FR" sz="2000" b="0" dirty="0"/>
                        <a:t>             - Autour des actions motrices</a:t>
                      </a:r>
                    </a:p>
                    <a:p>
                      <a:pPr marL="0" indent="0">
                        <a:buSzPct val="50000"/>
                        <a:buFont typeface="Courier New" panose="02070309020205020404" pitchFamily="49" charset="0"/>
                        <a:buNone/>
                      </a:pPr>
                      <a:r>
                        <a:rPr lang="fr-FR" sz="2000" b="0" dirty="0"/>
                        <a:t>                       Le jeu de la tortue</a:t>
                      </a:r>
                      <a:r>
                        <a:rPr lang="fr-FR" sz="2000" b="0" dirty="0">
                          <a:hlinkClick r:id="rId2" action="ppaction://hlinksldjump"/>
                        </a:rPr>
                        <a:t>+</a:t>
                      </a:r>
                      <a:endParaRPr lang="fr-FR" sz="2000" b="0" dirty="0"/>
                    </a:p>
                    <a:p>
                      <a:r>
                        <a:rPr lang="fr-FR" sz="2000" b="0" dirty="0"/>
                        <a:t>                       Le jeu des déménageurs </a:t>
                      </a:r>
                      <a:r>
                        <a:rPr lang="fr-FR" sz="2000" b="0" dirty="0">
                          <a:hlinkClick r:id="rId3" action="ppaction://hlinksldjump"/>
                        </a:rPr>
                        <a:t>+</a:t>
                      </a:r>
                      <a:endParaRPr lang="fr-FR" sz="2000" b="0" dirty="0"/>
                    </a:p>
                    <a:p>
                      <a:endParaRPr lang="fr-FR" sz="2000" b="0" dirty="0"/>
                    </a:p>
                    <a:p>
                      <a:pPr marL="0" indent="0">
                        <a:buSzPct val="50000"/>
                        <a:buFont typeface="Arial" panose="020B0604020202020204" pitchFamily="34" charset="0"/>
                        <a:buNone/>
                      </a:pPr>
                      <a:r>
                        <a:rPr lang="fr-FR" sz="2000" b="0" dirty="0"/>
                        <a:t>             -  Création d’un lexique </a:t>
                      </a:r>
                    </a:p>
                    <a:p>
                      <a:pPr marL="0" indent="0">
                        <a:buSzPct val="50000"/>
                        <a:buFont typeface="Arial" panose="020B0604020202020204" pitchFamily="34" charset="0"/>
                        <a:buNone/>
                      </a:pPr>
                      <a:r>
                        <a:rPr lang="fr-FR" sz="2000" b="0" dirty="0"/>
                        <a:t>                       Autour du jeu de la tortue</a:t>
                      </a:r>
                      <a:r>
                        <a:rPr lang="fr-FR" sz="2000" b="0" dirty="0">
                          <a:hlinkClick r:id="rId4" action="ppaction://hlinksldjump"/>
                        </a:rPr>
                        <a:t>+</a:t>
                      </a:r>
                      <a:endParaRPr lang="fr-FR" sz="2000" b="0" dirty="0"/>
                    </a:p>
                    <a:p>
                      <a:pPr marL="0" indent="0">
                        <a:buSzPct val="50000"/>
                        <a:buFont typeface="Arial" panose="020B0604020202020204" pitchFamily="34" charset="0"/>
                        <a:buNone/>
                      </a:pPr>
                      <a:r>
                        <a:rPr lang="fr-FR" sz="2000" b="0" dirty="0"/>
                        <a:t>                       Autour du jeu des déménageurs </a:t>
                      </a:r>
                      <a:r>
                        <a:rPr lang="fr-FR" sz="2000" b="0" dirty="0">
                          <a:hlinkClick r:id="rId5" action="ppaction://hlinksldjump"/>
                        </a:rPr>
                        <a:t>+</a:t>
                      </a:r>
                      <a:endParaRPr lang="fr-FR" sz="2000" b="0" dirty="0"/>
                    </a:p>
                    <a:p>
                      <a:pPr marL="0" indent="0">
                        <a:buSzPct val="50000"/>
                        <a:buFont typeface="Arial" panose="020B0604020202020204" pitchFamily="34" charset="0"/>
                        <a:buNone/>
                      </a:pPr>
                      <a:r>
                        <a:rPr lang="fr-FR" sz="2000" b="0" dirty="0"/>
                        <a:t>                       Autour du jeu des ours</a:t>
                      </a:r>
                      <a:r>
                        <a:rPr lang="fr-FR" sz="2000" b="0" dirty="0">
                          <a:hlinkClick r:id="rId6" action="ppaction://hlinksldjump"/>
                        </a:rPr>
                        <a:t>+</a:t>
                      </a:r>
                      <a:r>
                        <a:rPr lang="fr-FR" sz="2000" b="0" dirty="0"/>
                        <a:t> </a:t>
                      </a:r>
                    </a:p>
                    <a:p>
                      <a:endParaRPr lang="fr-FR" sz="2000" b="0" dirty="0"/>
                    </a:p>
                    <a:p>
                      <a:pPr marL="0" indent="0">
                        <a:buSzPct val="50000"/>
                        <a:buFont typeface="Arial" panose="020B0604020202020204" pitchFamily="34" charset="0"/>
                        <a:buNone/>
                      </a:pPr>
                      <a:r>
                        <a:rPr lang="fr-FR" sz="2000" b="0" dirty="0"/>
                        <a:t>              - verbalisation des règles d’efficacité</a:t>
                      </a:r>
                      <a:r>
                        <a:rPr lang="fr-FR" sz="2000" b="0" dirty="0">
                          <a:hlinkClick r:id="rId7" action="ppaction://hlinksldjump"/>
                        </a:rPr>
                        <a:t>+</a:t>
                      </a:r>
                      <a:endParaRPr lang="fr-FR" sz="2000" b="0" dirty="0"/>
                    </a:p>
                    <a:p>
                      <a:endParaRPr lang="fr-FR" sz="2000" b="0" dirty="0"/>
                    </a:p>
                    <a:p>
                      <a:endParaRPr lang="fr-FR" sz="2000" b="0" dirty="0"/>
                    </a:p>
                  </a:txBody>
                  <a:tcPr anchor="ctr"/>
                </a:tc>
                <a:extLst>
                  <a:ext uri="{0D108BD9-81ED-4DB2-BD59-A6C34878D82A}">
                    <a16:rowId xmlns:a16="http://schemas.microsoft.com/office/drawing/2014/main" val="1663511960"/>
                  </a:ext>
                </a:extLst>
              </a:tr>
            </a:tbl>
          </a:graphicData>
        </a:graphic>
      </p:graphicFrame>
      <p:sp>
        <p:nvSpPr>
          <p:cNvPr id="2" name="ZoneTexte 1"/>
          <p:cNvSpPr txBox="1"/>
          <p:nvPr/>
        </p:nvSpPr>
        <p:spPr>
          <a:xfrm>
            <a:off x="10495128" y="5495192"/>
            <a:ext cx="1009935" cy="369332"/>
          </a:xfrm>
          <a:prstGeom prst="rect">
            <a:avLst/>
          </a:prstGeom>
          <a:noFill/>
        </p:spPr>
        <p:txBody>
          <a:bodyPr wrap="square" rtlCol="0">
            <a:spAutoFit/>
          </a:bodyPr>
          <a:lstStyle/>
          <a:p>
            <a:r>
              <a:rPr lang="fr-FR" dirty="0">
                <a:hlinkClick r:id="rId8" action="ppaction://hlinksldjump"/>
              </a:rPr>
              <a:t>Retour</a:t>
            </a:r>
            <a:endParaRPr lang="fr-FR" dirty="0"/>
          </a:p>
        </p:txBody>
      </p:sp>
    </p:spTree>
    <p:extLst>
      <p:ext uri="{BB962C8B-B14F-4D97-AF65-F5344CB8AC3E}">
        <p14:creationId xmlns:p14="http://schemas.microsoft.com/office/powerpoint/2010/main" val="242213432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119" name="Dans le cahier multimédia de l’e.n.t, que peut-on y mettre en dictée à l’adulte ?"/>
          <p:cNvSpPr txBox="1">
            <a:spLocks noGrp="1"/>
          </p:cNvSpPr>
          <p:nvPr>
            <p:ph type="subTitle" sz="half" idx="1"/>
          </p:nvPr>
        </p:nvSpPr>
        <p:spPr>
          <a:xfrm>
            <a:off x="4285526" y="4549109"/>
            <a:ext cx="7358063" cy="2119196"/>
          </a:xfrm>
          <a:prstGeom prst="rect">
            <a:avLst/>
          </a:prstGeom>
        </p:spPr>
        <p:txBody>
          <a:bodyPr>
            <a:normAutofit fontScale="92500" lnSpcReduction="20000"/>
          </a:bodyPr>
          <a:lstStyle>
            <a:lvl1pPr algn="l">
              <a:defRPr sz="4000">
                <a:latin typeface="Cursive standard"/>
                <a:ea typeface="Cursive standard"/>
                <a:cs typeface="Cursive standard"/>
                <a:sym typeface="Cursive standard"/>
              </a:defRPr>
            </a:lvl1pPr>
          </a:lstStyle>
          <a:p>
            <a:r>
              <a:rPr dirty="0"/>
              <a:t>Dans le cahier multimedia de </a:t>
            </a:r>
            <a:r>
              <a:rPr dirty="0" err="1"/>
              <a:t>l’e.n.t</a:t>
            </a:r>
            <a:r>
              <a:rPr dirty="0"/>
              <a:t>, que </a:t>
            </a:r>
            <a:r>
              <a:rPr dirty="0" err="1"/>
              <a:t>peut</a:t>
            </a:r>
            <a:r>
              <a:rPr dirty="0"/>
              <a:t>-on y </a:t>
            </a:r>
            <a:r>
              <a:rPr dirty="0" err="1"/>
              <a:t>mettre</a:t>
            </a:r>
            <a:r>
              <a:rPr dirty="0"/>
              <a:t> en </a:t>
            </a:r>
            <a:r>
              <a:rPr dirty="0" err="1"/>
              <a:t>dictée</a:t>
            </a:r>
            <a:r>
              <a:rPr dirty="0"/>
              <a:t> à </a:t>
            </a:r>
            <a:r>
              <a:rPr dirty="0" err="1"/>
              <a:t>l’adulte</a:t>
            </a:r>
            <a:r>
              <a:rPr dirty="0"/>
              <a:t> ?</a:t>
            </a:r>
            <a:r>
              <a:rPr lang="fr-FR" dirty="0"/>
              <a:t>  </a:t>
            </a:r>
            <a:r>
              <a:rPr lang="fr-FR" dirty="0">
                <a:hlinkClick r:id="rId2" action="ppaction://hlinksldjump"/>
              </a:rPr>
              <a:t>&lt;</a:t>
            </a:r>
            <a:endParaRPr dirty="0"/>
          </a:p>
        </p:txBody>
      </p:sp>
      <p:grpSp>
        <p:nvGrpSpPr>
          <p:cNvPr id="122" name="Image"/>
          <p:cNvGrpSpPr/>
          <p:nvPr/>
        </p:nvGrpSpPr>
        <p:grpSpPr>
          <a:xfrm>
            <a:off x="621129" y="-159027"/>
            <a:ext cx="10855254" cy="4632019"/>
            <a:chOff x="0" y="0"/>
            <a:chExt cx="5356633" cy="4151439"/>
          </a:xfrm>
        </p:grpSpPr>
        <p:pic>
          <p:nvPicPr>
            <p:cNvPr id="121" name="Image" descr="Image"/>
            <p:cNvPicPr>
              <a:picLocks noChangeAspect="1"/>
            </p:cNvPicPr>
            <p:nvPr/>
          </p:nvPicPr>
          <p:blipFill>
            <a:blip r:embed="rId3"/>
            <a:stretch>
              <a:fillRect/>
            </a:stretch>
          </p:blipFill>
          <p:spPr>
            <a:xfrm>
              <a:off x="139700" y="450098"/>
              <a:ext cx="5077234" cy="3561642"/>
            </a:xfrm>
            <a:prstGeom prst="rect">
              <a:avLst/>
            </a:prstGeom>
            <a:ln>
              <a:noFill/>
            </a:ln>
            <a:effectLst/>
          </p:spPr>
        </p:pic>
        <p:pic>
          <p:nvPicPr>
            <p:cNvPr id="120" name="Image" descr="Image"/>
            <p:cNvPicPr>
              <a:picLocks/>
            </p:cNvPicPr>
            <p:nvPr/>
          </p:nvPicPr>
          <p:blipFill>
            <a:blip r:embed="rId4"/>
            <a:stretch>
              <a:fillRect/>
            </a:stretch>
          </p:blipFill>
          <p:spPr>
            <a:xfrm>
              <a:off x="0" y="-1"/>
              <a:ext cx="5356634" cy="4151441"/>
            </a:xfrm>
            <a:prstGeom prst="rect">
              <a:avLst/>
            </a:prstGeom>
            <a:effectLst/>
          </p:spPr>
        </p:pic>
      </p:grpSp>
      <p:sp>
        <p:nvSpPr>
          <p:cNvPr id="123" name="Doc de Virginie Bernard, Marc Juda &amp; Mylène Rondeau"/>
          <p:cNvSpPr txBox="1"/>
          <p:nvPr/>
        </p:nvSpPr>
        <p:spPr>
          <a:xfrm>
            <a:off x="548411" y="5808088"/>
            <a:ext cx="3282951" cy="6338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5719" tIns="35719" rIns="35719" bIns="35719" anchor="ctr">
            <a:spAutoFit/>
          </a:bodyPr>
          <a:lstStyle>
            <a:lvl1pPr algn="l">
              <a:defRPr sz="1600">
                <a:latin typeface="Arial"/>
                <a:ea typeface="Arial"/>
                <a:cs typeface="Arial"/>
                <a:sym typeface="Arial"/>
              </a:defRPr>
            </a:lvl1pPr>
          </a:lstStyle>
          <a:p>
            <a:pPr>
              <a:defRPr sz="4200">
                <a:latin typeface="+mn-lt"/>
                <a:ea typeface="+mn-ea"/>
                <a:cs typeface="+mn-cs"/>
                <a:sym typeface="Chalkduster"/>
              </a:defRPr>
            </a:pPr>
            <a:r>
              <a:rPr sz="1125" dirty="0"/>
              <a:t>Doc de Virginie Bernard, Marc Juda &amp; Mylène Rondeau</a:t>
            </a:r>
            <a:endParaRPr lang="fr-FR" sz="1125" dirty="0"/>
          </a:p>
          <a:p>
            <a:pPr>
              <a:defRPr sz="4200">
                <a:latin typeface="+mn-lt"/>
                <a:ea typeface="+mn-ea"/>
                <a:cs typeface="+mn-cs"/>
                <a:sym typeface="Chalkduster"/>
              </a:defRPr>
            </a:pPr>
            <a:endParaRPr lang="fr-FR" sz="1125" dirty="0"/>
          </a:p>
          <a:p>
            <a:pPr>
              <a:defRPr sz="4200">
                <a:latin typeface="+mn-lt"/>
                <a:ea typeface="+mn-ea"/>
                <a:cs typeface="+mn-cs"/>
                <a:sym typeface="Chalkduster"/>
              </a:defRPr>
            </a:pPr>
            <a:r>
              <a:rPr lang="fr-FR" sz="1400" dirty="0">
                <a:hlinkClick r:id="rId5" action="ppaction://hlinksldjump"/>
              </a:rPr>
              <a:t>Retour</a:t>
            </a:r>
            <a:endParaRPr sz="1400" dirty="0"/>
          </a:p>
        </p:txBody>
      </p:sp>
    </p:spTree>
    <p:extLst>
      <p:ext uri="{BB962C8B-B14F-4D97-AF65-F5344CB8AC3E}">
        <p14:creationId xmlns:p14="http://schemas.microsoft.com/office/powerpoint/2010/main" val="72310692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pic>
        <p:nvPicPr>
          <p:cNvPr id="128" name="Capture d’écran 2021-04-29 à 11.56.48.png" descr="Capture d’écran 2021-04-29 à 11.56.48.pn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1765102" y="1193044"/>
            <a:ext cx="8661710" cy="4890351"/>
          </a:xfrm>
          <a:prstGeom prst="rect">
            <a:avLst/>
          </a:prstGeom>
          <a:ln w="88900">
            <a:miter lim="400000"/>
          </a:ln>
        </p:spPr>
      </p:pic>
      <p:sp>
        <p:nvSpPr>
          <p:cNvPr id="129" name="Doc de Virginie Bernard, Marc Juda &amp; Mylène Rondeau">
            <a:hlinkClick r:id="rId3" action="ppaction://hlinksldjump"/>
          </p:cNvPr>
          <p:cNvSpPr txBox="1"/>
          <p:nvPr/>
        </p:nvSpPr>
        <p:spPr>
          <a:xfrm>
            <a:off x="1753067" y="6121868"/>
            <a:ext cx="3282951" cy="6953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5719" tIns="35719" rIns="35719" bIns="35719" anchor="ctr">
            <a:spAutoFit/>
          </a:bodyPr>
          <a:lstStyle>
            <a:lvl1pPr algn="l">
              <a:defRPr sz="1600">
                <a:latin typeface="Arial"/>
                <a:ea typeface="Arial"/>
                <a:cs typeface="Arial"/>
                <a:sym typeface="Arial"/>
              </a:defRPr>
            </a:lvl1pPr>
          </a:lstStyle>
          <a:p>
            <a:pPr>
              <a:defRPr sz="4200">
                <a:latin typeface="+mn-lt"/>
                <a:ea typeface="+mn-ea"/>
                <a:cs typeface="+mn-cs"/>
                <a:sym typeface="Chalkduster"/>
              </a:defRPr>
            </a:pPr>
            <a:r>
              <a:rPr sz="1125" dirty="0"/>
              <a:t>Doc de Virginie Bernard, Marc Juda &amp; Mylène Rondeau</a:t>
            </a:r>
            <a:endParaRPr lang="fr-FR" sz="1125" dirty="0"/>
          </a:p>
          <a:p>
            <a:pPr>
              <a:defRPr sz="4200">
                <a:latin typeface="+mn-lt"/>
                <a:ea typeface="+mn-ea"/>
                <a:cs typeface="+mn-cs"/>
                <a:sym typeface="Chalkduster"/>
              </a:defRPr>
            </a:pPr>
            <a:endParaRPr lang="fr-FR" sz="1125" dirty="0"/>
          </a:p>
          <a:p>
            <a:pPr>
              <a:defRPr sz="4200">
                <a:latin typeface="+mn-lt"/>
                <a:ea typeface="+mn-ea"/>
                <a:cs typeface="+mn-cs"/>
                <a:sym typeface="Chalkduster"/>
              </a:defRPr>
            </a:pPr>
            <a:r>
              <a:rPr lang="fr-FR" sz="1800" dirty="0">
                <a:hlinkClick r:id="rId4" action="ppaction://hlinksldjump"/>
              </a:rPr>
              <a:t>Retour</a:t>
            </a:r>
            <a:endParaRPr sz="1800" dirty="0"/>
          </a:p>
        </p:txBody>
      </p:sp>
    </p:spTree>
    <p:extLst>
      <p:ext uri="{BB962C8B-B14F-4D97-AF65-F5344CB8AC3E}">
        <p14:creationId xmlns:p14="http://schemas.microsoft.com/office/powerpoint/2010/main" val="54355597"/>
      </p:ext>
    </p:extLst>
  </p:cSld>
  <p:clrMapOvr>
    <a:masterClrMapping/>
  </p:clrMapOvr>
  <p:transition spd="med"/>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pic>
        <p:nvPicPr>
          <p:cNvPr id="125" name="Capture d’écran 2021-04-29 à 11.56.39.png" descr="Capture d’écran 2021-04-29 à 11.56.39.pn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1793565" y="1172046"/>
            <a:ext cx="8604809" cy="4732756"/>
          </a:xfrm>
          <a:prstGeom prst="rect">
            <a:avLst/>
          </a:prstGeom>
          <a:ln w="88900">
            <a:miter lim="400000"/>
          </a:ln>
        </p:spPr>
      </p:pic>
      <p:sp>
        <p:nvSpPr>
          <p:cNvPr id="126" name="Doc de Virginie Bernard, Marc Juda &amp; Mylène Rondeau"/>
          <p:cNvSpPr txBox="1"/>
          <p:nvPr/>
        </p:nvSpPr>
        <p:spPr>
          <a:xfrm>
            <a:off x="1753067" y="6346929"/>
            <a:ext cx="3282951" cy="2452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5719" tIns="35719" rIns="35719" bIns="35719" anchor="ctr">
            <a:spAutoFit/>
          </a:bodyPr>
          <a:lstStyle>
            <a:lvl1pPr algn="l">
              <a:defRPr sz="1600">
                <a:latin typeface="Arial"/>
                <a:ea typeface="Arial"/>
                <a:cs typeface="Arial"/>
                <a:sym typeface="Arial"/>
              </a:defRPr>
            </a:lvl1pPr>
          </a:lstStyle>
          <a:p>
            <a:pPr>
              <a:defRPr sz="4200">
                <a:latin typeface="+mn-lt"/>
                <a:ea typeface="+mn-ea"/>
                <a:cs typeface="+mn-cs"/>
                <a:sym typeface="Chalkduster"/>
              </a:defRPr>
            </a:pPr>
            <a:r>
              <a:rPr sz="1125"/>
              <a:t>Doc de Virginie Bernard, Marc Juda &amp; Mylène Rondeau</a:t>
            </a:r>
          </a:p>
        </p:txBody>
      </p:sp>
    </p:spTree>
    <p:extLst>
      <p:ext uri="{BB962C8B-B14F-4D97-AF65-F5344CB8AC3E}">
        <p14:creationId xmlns:p14="http://schemas.microsoft.com/office/powerpoint/2010/main" val="4034298051"/>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B8A42B-F880-064E-9A3E-8FA2D16170DE}"/>
              </a:ext>
            </a:extLst>
          </p:cNvPr>
          <p:cNvSpPr>
            <a:spLocks noGrp="1"/>
          </p:cNvSpPr>
          <p:nvPr>
            <p:ph type="title"/>
          </p:nvPr>
        </p:nvSpPr>
        <p:spPr>
          <a:xfrm>
            <a:off x="820272" y="224117"/>
            <a:ext cx="10131425" cy="1197429"/>
          </a:xfrm>
        </p:spPr>
        <p:txBody>
          <a:bodyPr/>
          <a:lstStyle/>
          <a:p>
            <a:r>
              <a:rPr lang="fr-FR" dirty="0"/>
              <a:t>                </a:t>
            </a:r>
            <a:r>
              <a:rPr lang="fr-FR" sz="3200" dirty="0"/>
              <a:t>Choix par rapport aux verbes d’action.</a:t>
            </a:r>
          </a:p>
        </p:txBody>
      </p:sp>
      <p:graphicFrame>
        <p:nvGraphicFramePr>
          <p:cNvPr id="4" name="Espace réservé du contenu 3">
            <a:extLst>
              <a:ext uri="{FF2B5EF4-FFF2-40B4-BE49-F238E27FC236}">
                <a16:creationId xmlns:a16="http://schemas.microsoft.com/office/drawing/2014/main" id="{72204EC1-682A-1549-A971-D2A9165B148D}"/>
              </a:ext>
            </a:extLst>
          </p:cNvPr>
          <p:cNvGraphicFramePr>
            <a:graphicFrameLocks noGrp="1"/>
          </p:cNvGraphicFramePr>
          <p:nvPr>
            <p:ph idx="1"/>
            <p:extLst>
              <p:ext uri="{D42A27DB-BD31-4B8C-83A1-F6EECF244321}">
                <p14:modId xmlns:p14="http://schemas.microsoft.com/office/powerpoint/2010/main" val="3982663533"/>
              </p:ext>
            </p:extLst>
          </p:nvPr>
        </p:nvGraphicFramePr>
        <p:xfrm>
          <a:off x="399659" y="1084329"/>
          <a:ext cx="11249246" cy="5622547"/>
        </p:xfrm>
        <a:graphic>
          <a:graphicData uri="http://schemas.openxmlformats.org/drawingml/2006/table">
            <a:tbl>
              <a:tblPr firstRow="1" firstCol="1" bandRow="1">
                <a:tableStyleId>{69CF1AB2-1976-4502-BF36-3FF5EA218861}</a:tableStyleId>
              </a:tblPr>
              <a:tblGrid>
                <a:gridCol w="2973028">
                  <a:extLst>
                    <a:ext uri="{9D8B030D-6E8A-4147-A177-3AD203B41FA5}">
                      <a16:colId xmlns:a16="http://schemas.microsoft.com/office/drawing/2014/main" val="1998764014"/>
                    </a:ext>
                  </a:extLst>
                </a:gridCol>
                <a:gridCol w="2929501">
                  <a:extLst>
                    <a:ext uri="{9D8B030D-6E8A-4147-A177-3AD203B41FA5}">
                      <a16:colId xmlns:a16="http://schemas.microsoft.com/office/drawing/2014/main" val="2194764624"/>
                    </a:ext>
                  </a:extLst>
                </a:gridCol>
                <a:gridCol w="2896416">
                  <a:extLst>
                    <a:ext uri="{9D8B030D-6E8A-4147-A177-3AD203B41FA5}">
                      <a16:colId xmlns:a16="http://schemas.microsoft.com/office/drawing/2014/main" val="2391475604"/>
                    </a:ext>
                  </a:extLst>
                </a:gridCol>
                <a:gridCol w="2450301">
                  <a:extLst>
                    <a:ext uri="{9D8B030D-6E8A-4147-A177-3AD203B41FA5}">
                      <a16:colId xmlns:a16="http://schemas.microsoft.com/office/drawing/2014/main" val="2473698062"/>
                    </a:ext>
                  </a:extLst>
                </a:gridCol>
              </a:tblGrid>
              <a:tr h="580867">
                <a:tc rowSpan="6">
                  <a:txBody>
                    <a:bodyPr/>
                    <a:lstStyle/>
                    <a:p>
                      <a:pPr algn="l"/>
                      <a:r>
                        <a:rPr lang="fr-FR" sz="1600" b="0" kern="150" dirty="0">
                          <a:effectLst/>
                          <a:latin typeface="Liberation Serif"/>
                          <a:ea typeface="SimSun" panose="02010600030101010101" pitchFamily="2" charset="-122"/>
                          <a:cs typeface="Mangal" panose="02040503050203030202" pitchFamily="18" charset="0"/>
                        </a:rPr>
                        <a:t>Courir longtemps.</a:t>
                      </a:r>
                    </a:p>
                    <a:p>
                      <a:pPr algn="l"/>
                      <a:endParaRPr lang="fr-FR" sz="1600" b="0" kern="150" dirty="0">
                        <a:effectLst/>
                        <a:latin typeface="Liberation Serif"/>
                        <a:ea typeface="SimSun" panose="02010600030101010101" pitchFamily="2" charset="-122"/>
                        <a:cs typeface="Mangal" panose="02040503050203030202" pitchFamily="18" charset="0"/>
                      </a:endParaRPr>
                    </a:p>
                    <a:p>
                      <a:r>
                        <a:rPr lang="fr-FR" sz="1600" b="0" kern="150" dirty="0">
                          <a:effectLst/>
                          <a:latin typeface="Liberation Serif"/>
                          <a:ea typeface="SimSun" panose="02010600030101010101" pitchFamily="2" charset="-122"/>
                          <a:cs typeface="Mangal" panose="02040503050203030202" pitchFamily="18" charset="0"/>
                        </a:rPr>
                        <a:t>Courir vite et/ou en franchissant des obstacles.</a:t>
                      </a:r>
                    </a:p>
                    <a:p>
                      <a:endParaRPr lang="fr-FR" sz="1600" b="0" kern="150" dirty="0">
                        <a:effectLst/>
                        <a:latin typeface="Liberation Serif"/>
                        <a:ea typeface="SimSun" panose="02010600030101010101" pitchFamily="2" charset="-122"/>
                        <a:cs typeface="Mangal" panose="02040503050203030202" pitchFamily="18" charset="0"/>
                      </a:endParaRPr>
                    </a:p>
                    <a:p>
                      <a:r>
                        <a:rPr lang="fr-FR" sz="1600" b="0" kern="150" dirty="0">
                          <a:effectLst/>
                          <a:latin typeface="Liberation Serif"/>
                          <a:ea typeface="SimSun" panose="02010600030101010101" pitchFamily="2" charset="-122"/>
                          <a:cs typeface="Mangal" panose="02040503050203030202" pitchFamily="18" charset="0"/>
                        </a:rPr>
                        <a:t>Sauter.</a:t>
                      </a:r>
                    </a:p>
                    <a:p>
                      <a:endParaRPr lang="fr-FR" sz="1600" b="0" kern="150" dirty="0">
                        <a:effectLst/>
                        <a:latin typeface="Liberation Serif"/>
                        <a:ea typeface="SimSun" panose="02010600030101010101" pitchFamily="2" charset="-122"/>
                        <a:cs typeface="Mangal" panose="02040503050203030202" pitchFamily="18" charset="0"/>
                      </a:endParaRPr>
                    </a:p>
                    <a:p>
                      <a:r>
                        <a:rPr lang="fr-FR" sz="1600" b="0" kern="150" dirty="0">
                          <a:effectLst/>
                          <a:latin typeface="Liberation Serif"/>
                          <a:ea typeface="SimSun" panose="02010600030101010101" pitchFamily="2" charset="-122"/>
                          <a:cs typeface="Mangal" panose="02040503050203030202" pitchFamily="18" charset="0"/>
                        </a:rPr>
                        <a:t>Lancer des objets.</a:t>
                      </a:r>
                    </a:p>
                    <a:p>
                      <a:endParaRPr lang="fr-FR" sz="1600" b="0" kern="150" dirty="0">
                        <a:effectLst/>
                        <a:latin typeface="Liberation Serif"/>
                        <a:ea typeface="SimSun" panose="02010600030101010101" pitchFamily="2" charset="-122"/>
                        <a:cs typeface="Mangal" panose="02040503050203030202" pitchFamily="18" charset="0"/>
                      </a:endParaRPr>
                    </a:p>
                    <a:p>
                      <a:r>
                        <a:rPr lang="fr-FR" sz="1600" b="0" kern="150" dirty="0">
                          <a:effectLst/>
                          <a:latin typeface="Liberation Serif"/>
                          <a:ea typeface="SimSun" panose="02010600030101010101" pitchFamily="2" charset="-122"/>
                          <a:cs typeface="Mangal" panose="02040503050203030202" pitchFamily="18" charset="0"/>
                        </a:rPr>
                        <a:t>Activités de manipulation :lancer et attraper, faire rouler.</a:t>
                      </a:r>
                    </a:p>
                  </a:txBody>
                  <a:tcPr marL="33020" marR="34925" marT="34925" marB="34925"/>
                </a:tc>
                <a:tc>
                  <a:txBody>
                    <a:bodyPr/>
                    <a:lstStyle/>
                    <a:p>
                      <a:r>
                        <a:rPr lang="fr-FR" sz="1600" b="1" dirty="0"/>
                        <a:t>Parcours gymnique :</a:t>
                      </a:r>
                    </a:p>
                    <a:p>
                      <a:r>
                        <a:rPr lang="fr-FR" sz="1600" b="0" dirty="0"/>
                        <a:t>Rouler-Se suspendre-Se renverser.</a:t>
                      </a:r>
                    </a:p>
                  </a:txBody>
                  <a:tcPr marL="33020" marR="34925" marT="34925" marB="34925"/>
                </a:tc>
                <a:tc rowSpan="2">
                  <a:txBody>
                    <a:bodyPr/>
                    <a:lstStyle/>
                    <a:p>
                      <a:r>
                        <a:rPr lang="fr-FR" sz="1600" b="1" dirty="0"/>
                        <a:t>Danse et rondes dansées:</a:t>
                      </a:r>
                    </a:p>
                    <a:p>
                      <a:r>
                        <a:rPr lang="fr-FR" sz="1600" b="0" kern="1200" dirty="0">
                          <a:solidFill>
                            <a:schemeClr val="dk1"/>
                          </a:solidFill>
                          <a:latin typeface="+mn-lt"/>
                          <a:ea typeface="+mn-ea"/>
                          <a:cs typeface="+mn-cs"/>
                        </a:rPr>
                        <a:t>Répéter, créer, compléter une danse et/ou ronde.</a:t>
                      </a:r>
                    </a:p>
                  </a:txBody>
                  <a:tcPr marL="33020" marR="34925" marT="34925" marB="34925"/>
                </a:tc>
                <a:tc rowSpan="6">
                  <a:txBody>
                    <a:bodyPr/>
                    <a:lstStyle/>
                    <a:p>
                      <a:r>
                        <a:rPr lang="fr-FR" sz="1600" b="1" dirty="0"/>
                        <a:t>Jeux collectifs :</a:t>
                      </a:r>
                    </a:p>
                    <a:p>
                      <a:endParaRPr lang="fr-FR" sz="1600" b="1" dirty="0"/>
                    </a:p>
                    <a:p>
                      <a:r>
                        <a:rPr lang="fr-FR" sz="1600" b="0" dirty="0"/>
                        <a:t>Lancer-Attraper-Renvoyer</a:t>
                      </a:r>
                    </a:p>
                    <a:p>
                      <a:endParaRPr lang="fr-FR" sz="1600" b="0" dirty="0"/>
                    </a:p>
                    <a:p>
                      <a:r>
                        <a:rPr lang="fr-FR" sz="1600" b="0" dirty="0"/>
                        <a:t>Poursuivre-Eviter-Toucher.</a:t>
                      </a:r>
                    </a:p>
                    <a:p>
                      <a:endParaRPr lang="fr-FR" sz="1600" b="0" dirty="0"/>
                    </a:p>
                    <a:p>
                      <a:r>
                        <a:rPr lang="fr-FR" sz="1600" b="0" dirty="0"/>
                        <a:t>Coopérer, s’entraider…</a:t>
                      </a:r>
                    </a:p>
                    <a:p>
                      <a:r>
                        <a:rPr lang="fr-FR" sz="1600" b="0" kern="150" dirty="0">
                          <a:effectLst/>
                        </a:rPr>
                        <a:t> </a:t>
                      </a:r>
                      <a:endParaRPr lang="fr-FR" sz="1600" b="0" kern="150" dirty="0">
                        <a:effectLst/>
                        <a:latin typeface="Liberation Serif"/>
                        <a:ea typeface="SimSun" panose="02010600030101010101" pitchFamily="2" charset="-122"/>
                        <a:cs typeface="Mangal" panose="02040503050203030202" pitchFamily="18" charset="0"/>
                      </a:endParaRPr>
                    </a:p>
                    <a:p>
                      <a:r>
                        <a:rPr lang="fr-FR" sz="1600" b="0" kern="150" dirty="0">
                          <a:effectLst/>
                          <a:latin typeface="Liberation Serif"/>
                          <a:ea typeface="SimSun" panose="02010600030101010101" pitchFamily="2" charset="-122"/>
                          <a:cs typeface="Mangal" panose="02040503050203030202" pitchFamily="18" charset="0"/>
                        </a:rPr>
                        <a:t>     </a:t>
                      </a:r>
                    </a:p>
                    <a:p>
                      <a:endParaRPr lang="fr-FR" sz="1600" b="0" kern="150" dirty="0">
                        <a:effectLst/>
                        <a:latin typeface="Liberation Serif"/>
                        <a:ea typeface="SimSun" panose="02010600030101010101" pitchFamily="2" charset="-122"/>
                        <a:cs typeface="Mangal" panose="02040503050203030202" pitchFamily="18" charset="0"/>
                      </a:endParaRPr>
                    </a:p>
                    <a:p>
                      <a:endParaRPr lang="fr-FR" sz="1600" b="0" kern="150" dirty="0">
                        <a:effectLst/>
                        <a:latin typeface="Liberation Serif"/>
                        <a:ea typeface="SimSun" panose="02010600030101010101" pitchFamily="2" charset="-122"/>
                        <a:cs typeface="Mangal" panose="02040503050203030202" pitchFamily="18" charset="0"/>
                      </a:endParaRPr>
                    </a:p>
                    <a:p>
                      <a:endParaRPr lang="fr-FR" sz="1600" b="0" kern="150" dirty="0">
                        <a:effectLst/>
                        <a:latin typeface="Liberation Serif"/>
                        <a:ea typeface="SimSun" panose="02010600030101010101" pitchFamily="2" charset="-122"/>
                        <a:cs typeface="Mangal" panose="02040503050203030202" pitchFamily="18" charset="0"/>
                      </a:endParaRPr>
                    </a:p>
                    <a:p>
                      <a:endParaRPr lang="fr-FR" sz="1600" b="0" kern="150" dirty="0">
                        <a:effectLst/>
                        <a:latin typeface="Liberation Serif"/>
                        <a:ea typeface="SimSun" panose="02010600030101010101" pitchFamily="2" charset="-122"/>
                        <a:cs typeface="Mangal" panose="02040503050203030202" pitchFamily="18" charset="0"/>
                      </a:endParaRPr>
                    </a:p>
                    <a:p>
                      <a:r>
                        <a:rPr lang="fr-FR" sz="1600" b="0" kern="150" dirty="0">
                          <a:effectLst/>
                          <a:latin typeface="Liberation Serif"/>
                          <a:ea typeface="SimSun" panose="02010600030101010101" pitchFamily="2" charset="-122"/>
                          <a:cs typeface="Mangal" panose="02040503050203030202" pitchFamily="18" charset="0"/>
                        </a:rPr>
                        <a:t>    </a:t>
                      </a:r>
                    </a:p>
                    <a:p>
                      <a:r>
                        <a:rPr lang="fr-FR" sz="1600" b="0" kern="150" dirty="0">
                          <a:effectLst/>
                          <a:latin typeface="Liberation Serif"/>
                          <a:ea typeface="SimSun" panose="02010600030101010101" pitchFamily="2" charset="-122"/>
                          <a:cs typeface="Mangal" panose="02040503050203030202" pitchFamily="18" charset="0"/>
                        </a:rPr>
                        <a:t>      </a:t>
                      </a:r>
                      <a:r>
                        <a:rPr lang="fr-FR" sz="1600" b="0" kern="150" dirty="0">
                          <a:effectLst/>
                          <a:latin typeface="Liberation Serif"/>
                          <a:ea typeface="SimSun" panose="02010600030101010101" pitchFamily="2" charset="-122"/>
                          <a:cs typeface="Mangal" panose="02040503050203030202" pitchFamily="18" charset="0"/>
                          <a:hlinkClick r:id="rId2" action="ppaction://hlinksldjump"/>
                        </a:rPr>
                        <a:t>Retour</a:t>
                      </a:r>
                      <a:endParaRPr lang="fr-FR" sz="1600" b="0" kern="150" dirty="0">
                        <a:effectLst/>
                        <a:latin typeface="Liberation Serif"/>
                        <a:ea typeface="SimSun" panose="02010600030101010101" pitchFamily="2" charset="-122"/>
                        <a:cs typeface="Mangal" panose="02040503050203030202" pitchFamily="18" charset="0"/>
                      </a:endParaRPr>
                    </a:p>
                  </a:txBody>
                  <a:tcPr marL="33020" marR="34925" marT="34925" marB="34925"/>
                </a:tc>
                <a:extLst>
                  <a:ext uri="{0D108BD9-81ED-4DB2-BD59-A6C34878D82A}">
                    <a16:rowId xmlns:a16="http://schemas.microsoft.com/office/drawing/2014/main" val="1338468989"/>
                  </a:ext>
                </a:extLst>
              </a:tr>
              <a:tr h="351893">
                <a:tc vMerge="1">
                  <a:txBody>
                    <a:bodyPr/>
                    <a:lstStyle/>
                    <a:p>
                      <a:r>
                        <a:rPr lang="fr-FR" sz="1600" b="0" kern="150" dirty="0">
                          <a:effectLst/>
                          <a:latin typeface="Liberation Serif"/>
                          <a:ea typeface="SimSun" panose="02010600030101010101" pitchFamily="2" charset="-122"/>
                          <a:cs typeface="Mangal" panose="02040503050203030202" pitchFamily="18" charset="0"/>
                        </a:rPr>
                        <a:t>Courir vite et/ou en franchissant des obstacles</a:t>
                      </a:r>
                    </a:p>
                  </a:txBody>
                  <a:tcPr marL="33020" marR="34925" marT="34925" marB="34925"/>
                </a:tc>
                <a:tc rowSpan="2">
                  <a:txBody>
                    <a:bodyPr/>
                    <a:lstStyle/>
                    <a:p>
                      <a:r>
                        <a:rPr lang="fr-FR" sz="1600" b="1" kern="150" dirty="0">
                          <a:effectLst/>
                          <a:latin typeface="Liberation Serif"/>
                          <a:ea typeface="SimSun" panose="02010600030101010101" pitchFamily="2" charset="-122"/>
                          <a:cs typeface="Mangal" panose="02040503050203030202" pitchFamily="18" charset="0"/>
                        </a:rPr>
                        <a:t>Aisance aquatique:</a:t>
                      </a:r>
                    </a:p>
                    <a:p>
                      <a:r>
                        <a:rPr lang="fr-FR" sz="1600" b="0" kern="150" dirty="0">
                          <a:effectLst/>
                          <a:latin typeface="Liberation Serif"/>
                          <a:ea typeface="SimSun" panose="02010600030101010101" pitchFamily="2" charset="-122"/>
                          <a:cs typeface="Mangal" panose="02040503050203030202" pitchFamily="18" charset="0"/>
                        </a:rPr>
                        <a:t>Se laisser flotter, s’immerger, flotter.</a:t>
                      </a:r>
                    </a:p>
                  </a:txBody>
                  <a:tcPr marL="33020" marR="34925" marT="34925" marB="34925"/>
                </a:tc>
                <a:tc vMerge="1">
                  <a:txBody>
                    <a:bodyPr/>
                    <a:lstStyle/>
                    <a:p>
                      <a:endParaRPr lang="fr-FR" sz="1600" b="0" kern="150" dirty="0">
                        <a:effectLst/>
                        <a:latin typeface="Liberation Serif"/>
                        <a:ea typeface="SimSun" panose="02010600030101010101" pitchFamily="2" charset="-122"/>
                        <a:cs typeface="Mangal" panose="02040503050203030202" pitchFamily="18" charset="0"/>
                      </a:endParaRPr>
                    </a:p>
                  </a:txBody>
                  <a:tcPr marL="33020" marR="34925" marT="34925" marB="34925"/>
                </a:tc>
                <a:tc vMerge="1">
                  <a:txBody>
                    <a:bodyPr/>
                    <a:lstStyle/>
                    <a:p>
                      <a:r>
                        <a:rPr lang="fr-FR" sz="1600" b="0" kern="150" dirty="0">
                          <a:effectLst/>
                        </a:rPr>
                        <a:t> </a:t>
                      </a:r>
                      <a:endParaRPr lang="fr-FR" sz="1600" b="0" kern="150" dirty="0">
                        <a:effectLst/>
                        <a:latin typeface="Liberation Serif"/>
                        <a:ea typeface="SimSun" panose="02010600030101010101" pitchFamily="2" charset="-122"/>
                        <a:cs typeface="Mangal" panose="02040503050203030202" pitchFamily="18" charset="0"/>
                      </a:endParaRPr>
                    </a:p>
                    <a:p>
                      <a:r>
                        <a:rPr lang="fr-FR" sz="1600" b="0" kern="150" dirty="0">
                          <a:effectLst/>
                          <a:latin typeface="Liberation Serif"/>
                          <a:ea typeface="SimSun" panose="02010600030101010101" pitchFamily="2" charset="-122"/>
                          <a:cs typeface="Mangal" panose="02040503050203030202" pitchFamily="18" charset="0"/>
                        </a:rPr>
                        <a:t>        </a:t>
                      </a:r>
                    </a:p>
                  </a:txBody>
                  <a:tcPr marL="33020" marR="34925" marT="34925" marB="34925"/>
                </a:tc>
                <a:extLst>
                  <a:ext uri="{0D108BD9-81ED-4DB2-BD59-A6C34878D82A}">
                    <a16:rowId xmlns:a16="http://schemas.microsoft.com/office/drawing/2014/main" val="1682093266"/>
                  </a:ext>
                </a:extLst>
              </a:tr>
              <a:tr h="395435">
                <a:tc vMerge="1">
                  <a:txBody>
                    <a:bodyPr/>
                    <a:lstStyle/>
                    <a:p>
                      <a:endParaRPr lang="fr-FR"/>
                    </a:p>
                  </a:txBody>
                  <a:tcPr/>
                </a:tc>
                <a:tc vMerge="1">
                  <a:txBody>
                    <a:bodyPr/>
                    <a:lstStyle/>
                    <a:p>
                      <a:endParaRPr lang="fr-FR"/>
                    </a:p>
                  </a:txBody>
                  <a:tcPr/>
                </a:tc>
                <a:tc rowSpan="2">
                  <a:txBody>
                    <a:bodyPr/>
                    <a:lstStyle/>
                    <a:p>
                      <a:r>
                        <a:rPr lang="fr-FR" sz="1600" b="1" dirty="0"/>
                        <a:t>Cirque : </a:t>
                      </a:r>
                    </a:p>
                    <a:p>
                      <a:r>
                        <a:rPr lang="fr-FR" sz="1600" b="0" dirty="0"/>
                        <a:t>Mimer, jongler, changer d’équilibre…</a:t>
                      </a:r>
                    </a:p>
                  </a:txBody>
                  <a:tcPr marL="33020" marR="34925" marT="34925" marB="34925">
                    <a:solidFill>
                      <a:schemeClr val="accent1">
                        <a:lumMod val="20000"/>
                        <a:lumOff val="80000"/>
                      </a:schemeClr>
                    </a:solidFill>
                  </a:tcPr>
                </a:tc>
                <a:tc vMerge="1">
                  <a:txBody>
                    <a:bodyPr/>
                    <a:lstStyle/>
                    <a:p>
                      <a:endParaRPr lang="fr-FR"/>
                    </a:p>
                  </a:txBody>
                  <a:tcPr/>
                </a:tc>
                <a:extLst>
                  <a:ext uri="{0D108BD9-81ED-4DB2-BD59-A6C34878D82A}">
                    <a16:rowId xmlns:a16="http://schemas.microsoft.com/office/drawing/2014/main" val="305699202"/>
                  </a:ext>
                </a:extLst>
              </a:tr>
              <a:tr h="684093">
                <a:tc vMerge="1">
                  <a:txBody>
                    <a:bodyPr/>
                    <a:lstStyle/>
                    <a:p>
                      <a:r>
                        <a:rPr lang="fr-FR" sz="1600" b="0" kern="150" dirty="0">
                          <a:effectLst/>
                          <a:latin typeface="Liberation Serif"/>
                          <a:ea typeface="SimSun" panose="02010600030101010101" pitchFamily="2" charset="-122"/>
                          <a:cs typeface="Mangal" panose="02040503050203030202" pitchFamily="18" charset="0"/>
                        </a:rPr>
                        <a:t>Sauter</a:t>
                      </a:r>
                    </a:p>
                  </a:txBody>
                  <a:tcPr marL="33020" marR="34925" marT="34925" marB="34925"/>
                </a:tc>
                <a:tc rowSpan="2">
                  <a:txBody>
                    <a:bodyPr/>
                    <a:lstStyle/>
                    <a:p>
                      <a:r>
                        <a:rPr lang="fr-FR" sz="1600" b="1" kern="150" dirty="0">
                          <a:solidFill>
                            <a:schemeClr val="dk1"/>
                          </a:solidFill>
                          <a:effectLst/>
                          <a:latin typeface="Liberation Serif"/>
                          <a:ea typeface="SimSun" panose="02010600030101010101" pitchFamily="2" charset="-122"/>
                          <a:cs typeface="Mangal" panose="02040503050203030202" pitchFamily="18" charset="0"/>
                        </a:rPr>
                        <a:t>Nouveaux déplacements :</a:t>
                      </a:r>
                      <a:r>
                        <a:rPr lang="fr-FR" sz="1600" b="0" kern="150" dirty="0">
                          <a:solidFill>
                            <a:schemeClr val="dk1"/>
                          </a:solidFill>
                          <a:effectLst/>
                          <a:latin typeface="Liberation Serif"/>
                          <a:ea typeface="SimSun" panose="02010600030101010101" pitchFamily="2" charset="-122"/>
                          <a:cs typeface="Mangal" panose="02040503050203030202" pitchFamily="18" charset="0"/>
                        </a:rPr>
                        <a:t> Découvrir et construire son équilibre  sur de nouveaux engins :Echasse, draisienne, vélo…</a:t>
                      </a:r>
                    </a:p>
                  </a:txBody>
                  <a:tcPr marL="33020" marR="34925" marT="34925" marB="34925">
                    <a:solidFill>
                      <a:schemeClr val="accent4">
                        <a:lumMod val="20000"/>
                        <a:lumOff val="80000"/>
                      </a:schemeClr>
                    </a:solidFill>
                  </a:tcPr>
                </a:tc>
                <a:tc vMerge="1">
                  <a:txBody>
                    <a:bodyPr/>
                    <a:lstStyle/>
                    <a:p>
                      <a:endParaRPr lang="fr-FR" sz="1600" b="0" kern="150" dirty="0">
                        <a:solidFill>
                          <a:schemeClr val="dk1"/>
                        </a:solidFill>
                        <a:effectLst/>
                        <a:latin typeface="Liberation Serif"/>
                        <a:ea typeface="SimSun" panose="02010600030101010101" pitchFamily="2" charset="-122"/>
                        <a:cs typeface="Mangal" panose="02040503050203030202" pitchFamily="18" charset="0"/>
                      </a:endParaRPr>
                    </a:p>
                  </a:txBody>
                  <a:tcPr marL="33020" marR="34925" marT="34925" marB="34925"/>
                </a:tc>
                <a:tc vMerge="1">
                  <a:txBody>
                    <a:bodyPr/>
                    <a:lstStyle/>
                    <a:p>
                      <a:endParaRPr lang="fr-FR" sz="1600" b="0" kern="150" dirty="0">
                        <a:effectLst/>
                        <a:latin typeface="Liberation Serif"/>
                        <a:ea typeface="SimSun" panose="02010600030101010101" pitchFamily="2" charset="-122"/>
                        <a:cs typeface="Mangal" panose="02040503050203030202" pitchFamily="18" charset="0"/>
                      </a:endParaRPr>
                    </a:p>
                  </a:txBody>
                  <a:tcPr marL="33020" marR="34925" marT="34925" marB="34925"/>
                </a:tc>
                <a:extLst>
                  <a:ext uri="{0D108BD9-81ED-4DB2-BD59-A6C34878D82A}">
                    <a16:rowId xmlns:a16="http://schemas.microsoft.com/office/drawing/2014/main" val="189584865"/>
                  </a:ext>
                </a:extLst>
              </a:tr>
              <a:tr h="290631">
                <a:tc vMerge="1">
                  <a:txBody>
                    <a:bodyPr/>
                    <a:lstStyle/>
                    <a:p>
                      <a:endParaRPr lang="fr-FR"/>
                    </a:p>
                  </a:txBody>
                  <a:tcPr/>
                </a:tc>
                <a:tc vMerge="1">
                  <a:txBody>
                    <a:bodyPr/>
                    <a:lstStyle/>
                    <a:p>
                      <a:endParaRPr lang="fr-FR"/>
                    </a:p>
                  </a:txBody>
                  <a:tcPr/>
                </a:tc>
                <a:tc rowSpan="2">
                  <a:txBody>
                    <a:bodyPr/>
                    <a:lstStyle/>
                    <a:p>
                      <a:r>
                        <a:rPr lang="fr-FR" sz="1600" b="1" dirty="0"/>
                        <a:t>Jeux dansés :</a:t>
                      </a:r>
                    </a:p>
                    <a:p>
                      <a:r>
                        <a:rPr lang="fr-FR" sz="1600" b="0" dirty="0"/>
                        <a:t>Imiter un animal  proposer un nouveau déplacement …</a:t>
                      </a:r>
                    </a:p>
                  </a:txBody>
                  <a:tcPr marL="33020" marR="34925" marT="34925" marB="34925"/>
                </a:tc>
                <a:tc vMerge="1">
                  <a:txBody>
                    <a:bodyPr/>
                    <a:lstStyle/>
                    <a:p>
                      <a:endParaRPr lang="fr-FR"/>
                    </a:p>
                  </a:txBody>
                  <a:tcPr/>
                </a:tc>
                <a:extLst>
                  <a:ext uri="{0D108BD9-81ED-4DB2-BD59-A6C34878D82A}">
                    <a16:rowId xmlns:a16="http://schemas.microsoft.com/office/drawing/2014/main" val="1373341406"/>
                  </a:ext>
                </a:extLst>
              </a:tr>
              <a:tr h="1173164">
                <a:tc vMerge="1">
                  <a:txBody>
                    <a:bodyPr/>
                    <a:lstStyle/>
                    <a:p>
                      <a:r>
                        <a:rPr lang="fr-FR" sz="1600" b="0" kern="150" dirty="0">
                          <a:effectLst/>
                          <a:latin typeface="Liberation Serif"/>
                          <a:ea typeface="SimSun" panose="02010600030101010101" pitchFamily="2" charset="-122"/>
                          <a:cs typeface="Mangal" panose="02040503050203030202" pitchFamily="18" charset="0"/>
                        </a:rPr>
                        <a:t>Lancer des objets.</a:t>
                      </a:r>
                    </a:p>
                    <a:p>
                      <a:r>
                        <a:rPr lang="fr-FR" sz="1600" b="0" kern="150" dirty="0">
                          <a:effectLst/>
                          <a:latin typeface="Liberation Serif"/>
                          <a:ea typeface="SimSun" panose="02010600030101010101" pitchFamily="2" charset="-122"/>
                          <a:cs typeface="Mangal" panose="02040503050203030202" pitchFamily="18" charset="0"/>
                        </a:rPr>
                        <a:t>Activités de manipulation :lancer et attraper, faire rouler.</a:t>
                      </a:r>
                    </a:p>
                  </a:txBody>
                  <a:tcPr marL="33020" marR="34925" marT="34925" marB="34925"/>
                </a:tc>
                <a:tc>
                  <a:txBody>
                    <a:bodyPr/>
                    <a:lstStyle/>
                    <a:p>
                      <a:r>
                        <a:rPr lang="fr-FR" sz="1600" b="1" kern="150" dirty="0">
                          <a:effectLst/>
                          <a:latin typeface="Liberation Serif"/>
                          <a:ea typeface="SimSun" panose="02010600030101010101" pitchFamily="2" charset="-122"/>
                          <a:cs typeface="Mangal" panose="02040503050203030202" pitchFamily="18" charset="0"/>
                        </a:rPr>
                        <a:t>Parcours d’orientation :</a:t>
                      </a:r>
                    </a:p>
                    <a:p>
                      <a:r>
                        <a:rPr lang="fr-FR" sz="1600" b="0" kern="150" dirty="0">
                          <a:effectLst/>
                          <a:latin typeface="Liberation Serif"/>
                          <a:ea typeface="SimSun" panose="02010600030101010101" pitchFamily="2" charset="-122"/>
                          <a:cs typeface="Mangal" panose="02040503050203030202" pitchFamily="18" charset="0"/>
                        </a:rPr>
                        <a:t>Se repérer, se déplacer, identifier les éléments d’un parcours, s’orienter…</a:t>
                      </a:r>
                    </a:p>
                  </a:txBody>
                  <a:tcPr marL="33020" marR="34925" marT="34925" marB="34925"/>
                </a:tc>
                <a:tc vMerge="1">
                  <a:txBody>
                    <a:bodyPr/>
                    <a:lstStyle/>
                    <a:p>
                      <a:endParaRPr lang="fr-FR" sz="1600" b="0" kern="150" dirty="0">
                        <a:effectLst/>
                        <a:latin typeface="Liberation Serif"/>
                        <a:ea typeface="SimSun" panose="02010600030101010101" pitchFamily="2" charset="-122"/>
                        <a:cs typeface="Mangal" panose="02040503050203030202" pitchFamily="18" charset="0"/>
                      </a:endParaRPr>
                    </a:p>
                  </a:txBody>
                  <a:tcPr marL="33020" marR="34925" marT="34925" marB="34925"/>
                </a:tc>
                <a:tc vMerge="1">
                  <a:txBody>
                    <a:bodyPr/>
                    <a:lstStyle/>
                    <a:p>
                      <a:endParaRPr lang="fr-FR" sz="1600" b="0" kern="150" dirty="0">
                        <a:effectLst/>
                        <a:latin typeface="Liberation Serif"/>
                        <a:ea typeface="SimSun" panose="02010600030101010101" pitchFamily="2" charset="-122"/>
                        <a:cs typeface="Mangal" panose="02040503050203030202" pitchFamily="18" charset="0"/>
                      </a:endParaRPr>
                    </a:p>
                  </a:txBody>
                  <a:tcPr marL="33020" marR="34925" marT="34925" marB="34925"/>
                </a:tc>
                <a:extLst>
                  <a:ext uri="{0D108BD9-81ED-4DB2-BD59-A6C34878D82A}">
                    <a16:rowId xmlns:a16="http://schemas.microsoft.com/office/drawing/2014/main" val="327097041"/>
                  </a:ext>
                </a:extLst>
              </a:tr>
              <a:tr h="962004">
                <a:tc>
                  <a:txBody>
                    <a:bodyPr/>
                    <a:lstStyle/>
                    <a:p>
                      <a:r>
                        <a:rPr lang="fr-FR" sz="1600" b="1" kern="150" dirty="0">
                          <a:effectLst/>
                        </a:rPr>
                        <a:t>Jeux d’athlétisme.</a:t>
                      </a:r>
                      <a:endParaRPr lang="fr-FR" sz="1600" b="1" kern="150" dirty="0">
                        <a:effectLst/>
                        <a:latin typeface="Liberation Serif"/>
                        <a:ea typeface="SimSun" panose="02010600030101010101" pitchFamily="2" charset="-122"/>
                        <a:cs typeface="Mangal" panose="02040503050203030202" pitchFamily="18" charset="0"/>
                      </a:endParaRPr>
                    </a:p>
                  </a:txBody>
                  <a:tcPr marL="33020" marR="34925" marT="34925" marB="34925"/>
                </a:tc>
                <a:tc>
                  <a:txBody>
                    <a:bodyPr/>
                    <a:lstStyle/>
                    <a:p>
                      <a:r>
                        <a:rPr lang="fr-FR" sz="1600" b="1" kern="150" dirty="0">
                          <a:effectLst/>
                          <a:latin typeface="Liberation Serif"/>
                          <a:ea typeface="SimSun" panose="02010600030101010101" pitchFamily="2" charset="-122"/>
                          <a:cs typeface="Mangal" panose="02040503050203030202" pitchFamily="18" charset="0"/>
                        </a:rPr>
                        <a:t>Parcours moteur:</a:t>
                      </a:r>
                    </a:p>
                    <a:p>
                      <a:r>
                        <a:rPr lang="fr-FR" sz="1600" b="0" kern="150" dirty="0">
                          <a:effectLst/>
                          <a:latin typeface="Liberation Serif"/>
                          <a:ea typeface="SimSun" panose="02010600030101010101" pitchFamily="2" charset="-122"/>
                          <a:cs typeface="Mangal" panose="02040503050203030202" pitchFamily="18" charset="0"/>
                        </a:rPr>
                        <a:t>Grimper-escalader- Ramper, sauter, s’équilibrer, franchir…</a:t>
                      </a:r>
                    </a:p>
                  </a:txBody>
                  <a:tcPr marL="33020" marR="34925" marT="34925" marB="34925"/>
                </a:tc>
                <a:tc>
                  <a:txBody>
                    <a:bodyPr/>
                    <a:lstStyle/>
                    <a:p>
                      <a:r>
                        <a:rPr lang="fr-FR" sz="1600" b="1" kern="150" dirty="0">
                          <a:effectLst/>
                          <a:latin typeface="Liberation Serif"/>
                          <a:ea typeface="SimSun" panose="02010600030101010101" pitchFamily="2" charset="-122"/>
                          <a:cs typeface="Mangal" panose="02040503050203030202" pitchFamily="18" charset="0"/>
                        </a:rPr>
                        <a:t>Expression et activité corporelles </a:t>
                      </a:r>
                      <a:r>
                        <a:rPr lang="fr-FR" sz="1600" b="0" kern="150" dirty="0">
                          <a:effectLst/>
                          <a:latin typeface="Liberation Serif"/>
                          <a:ea typeface="SimSun" panose="02010600030101010101" pitchFamily="2" charset="-122"/>
                          <a:cs typeface="Mangal" panose="02040503050203030202" pitchFamily="18" charset="0"/>
                        </a:rPr>
                        <a:t>:</a:t>
                      </a:r>
                    </a:p>
                    <a:p>
                      <a:r>
                        <a:rPr lang="fr-FR" sz="1600" b="0" kern="150" dirty="0">
                          <a:effectLst/>
                          <a:latin typeface="Liberation Serif"/>
                          <a:ea typeface="SimSun" panose="02010600030101010101" pitchFamily="2" charset="-122"/>
                          <a:cs typeface="Mangal" panose="02040503050203030202" pitchFamily="18" charset="0"/>
                        </a:rPr>
                        <a:t> S’exprimer corporellement.</a:t>
                      </a:r>
                    </a:p>
                  </a:txBody>
                  <a:tcPr marL="33020" marR="34925" marT="34925" marB="34925"/>
                </a:tc>
                <a:tc>
                  <a:txBody>
                    <a:bodyPr/>
                    <a:lstStyle/>
                    <a:p>
                      <a:r>
                        <a:rPr lang="fr-FR" sz="1600" b="1" kern="150" dirty="0">
                          <a:effectLst/>
                          <a:latin typeface="Liberation Serif"/>
                          <a:ea typeface="SimSun" panose="02010600030101010101" pitchFamily="2" charset="-122"/>
                          <a:cs typeface="Mangal" panose="02040503050203030202" pitchFamily="18" charset="0"/>
                        </a:rPr>
                        <a:t>Jeux d’opposition:</a:t>
                      </a:r>
                    </a:p>
                    <a:p>
                      <a:endParaRPr lang="fr-FR" sz="1600" b="1" kern="150" dirty="0">
                        <a:effectLst/>
                        <a:latin typeface="Liberation Serif"/>
                        <a:ea typeface="SimSun" panose="02010600030101010101" pitchFamily="2" charset="-122"/>
                        <a:cs typeface="Mangal" panose="02040503050203030202" pitchFamily="18" charset="0"/>
                      </a:endParaRPr>
                    </a:p>
                    <a:p>
                      <a:r>
                        <a:rPr lang="fr-FR" sz="1600" b="0" kern="150" dirty="0">
                          <a:effectLst/>
                          <a:latin typeface="Liberation Serif"/>
                          <a:ea typeface="SimSun" panose="02010600030101010101" pitchFamily="2" charset="-122"/>
                          <a:cs typeface="Mangal" panose="02040503050203030202" pitchFamily="18" charset="0"/>
                        </a:rPr>
                        <a:t>Porter-Tirer-Pousser-saisir</a:t>
                      </a:r>
                    </a:p>
                    <a:p>
                      <a:r>
                        <a:rPr lang="fr-FR" sz="1600" b="0" kern="150" dirty="0">
                          <a:effectLst/>
                          <a:latin typeface="Liberation Serif"/>
                          <a:ea typeface="SimSun" panose="02010600030101010101" pitchFamily="2" charset="-122"/>
                          <a:cs typeface="Mangal" panose="02040503050203030202" pitchFamily="18" charset="0"/>
                        </a:rPr>
                        <a:t>-Rouler-Immobiliser…</a:t>
                      </a:r>
                    </a:p>
                  </a:txBody>
                  <a:tcPr marL="33020" marR="34925" marT="34925" marB="34925"/>
                </a:tc>
                <a:extLst>
                  <a:ext uri="{0D108BD9-81ED-4DB2-BD59-A6C34878D82A}">
                    <a16:rowId xmlns:a16="http://schemas.microsoft.com/office/drawing/2014/main" val="3498143265"/>
                  </a:ext>
                </a:extLst>
              </a:tr>
              <a:tr h="849887">
                <a:tc>
                  <a:txBody>
                    <a:bodyPr/>
                    <a:lstStyle/>
                    <a:p>
                      <a:pPr algn="ctr"/>
                      <a:r>
                        <a:rPr lang="fr-FR" sz="1600" kern="150" dirty="0">
                          <a:effectLst/>
                        </a:rPr>
                        <a:t>Objectif 1</a:t>
                      </a:r>
                      <a:endParaRPr lang="fr-FR" sz="1600" kern="150" dirty="0">
                        <a:effectLst/>
                        <a:latin typeface="Liberation Serif"/>
                        <a:ea typeface="SimSun" panose="02010600030101010101" pitchFamily="2" charset="-122"/>
                        <a:cs typeface="Mangal" panose="02040503050203030202" pitchFamily="18" charset="0"/>
                      </a:endParaRPr>
                    </a:p>
                  </a:txBody>
                  <a:tcPr marL="33020" marR="34925" marT="34925" marB="34925" anchor="ctr"/>
                </a:tc>
                <a:tc>
                  <a:txBody>
                    <a:bodyPr/>
                    <a:lstStyle/>
                    <a:p>
                      <a:pPr algn="ctr"/>
                      <a:r>
                        <a:rPr lang="fr-FR" sz="1600" kern="150" dirty="0">
                          <a:effectLst/>
                        </a:rPr>
                        <a:t>Objectif 2</a:t>
                      </a:r>
                      <a:endParaRPr lang="fr-FR" sz="1600" kern="150" dirty="0">
                        <a:effectLst/>
                        <a:latin typeface="Liberation Serif"/>
                        <a:ea typeface="SimSun" panose="02010600030101010101" pitchFamily="2" charset="-122"/>
                        <a:cs typeface="Mangal" panose="02040503050203030202" pitchFamily="18" charset="0"/>
                      </a:endParaRPr>
                    </a:p>
                  </a:txBody>
                  <a:tcPr marL="33020" marR="34925" marT="34925" marB="34925" anchor="ctr"/>
                </a:tc>
                <a:tc>
                  <a:txBody>
                    <a:bodyPr/>
                    <a:lstStyle/>
                    <a:p>
                      <a:pPr algn="ctr"/>
                      <a:r>
                        <a:rPr lang="fr-FR" sz="1600" kern="150" dirty="0">
                          <a:effectLst/>
                        </a:rPr>
                        <a:t>Objectif 3</a:t>
                      </a:r>
                      <a:endParaRPr lang="fr-FR" sz="1600" kern="150" dirty="0">
                        <a:effectLst/>
                        <a:latin typeface="Liberation Serif"/>
                        <a:ea typeface="SimSun" panose="02010600030101010101" pitchFamily="2" charset="-122"/>
                        <a:cs typeface="Mangal" panose="02040503050203030202" pitchFamily="18" charset="0"/>
                      </a:endParaRPr>
                    </a:p>
                  </a:txBody>
                  <a:tcPr marL="33020" marR="34925" marT="34925" marB="34925" anchor="ctr"/>
                </a:tc>
                <a:tc>
                  <a:txBody>
                    <a:bodyPr/>
                    <a:lstStyle/>
                    <a:p>
                      <a:pPr algn="ctr"/>
                      <a:r>
                        <a:rPr lang="fr-FR" sz="1600" kern="150" dirty="0">
                          <a:effectLst/>
                        </a:rPr>
                        <a:t>Objectif 4</a:t>
                      </a:r>
                      <a:endParaRPr lang="fr-FR" sz="1600" kern="150" dirty="0">
                        <a:effectLst/>
                        <a:latin typeface="Liberation Serif"/>
                        <a:ea typeface="SimSun" panose="02010600030101010101" pitchFamily="2" charset="-122"/>
                        <a:cs typeface="Mangal" panose="02040503050203030202" pitchFamily="18" charset="0"/>
                      </a:endParaRPr>
                    </a:p>
                  </a:txBody>
                  <a:tcPr marL="33020" marR="34925" marT="34925" marB="34925" anchor="ctr"/>
                </a:tc>
                <a:extLst>
                  <a:ext uri="{0D108BD9-81ED-4DB2-BD59-A6C34878D82A}">
                    <a16:rowId xmlns:a16="http://schemas.microsoft.com/office/drawing/2014/main" val="1864530728"/>
                  </a:ext>
                </a:extLst>
              </a:tr>
            </a:tbl>
          </a:graphicData>
        </a:graphic>
      </p:graphicFrame>
      <p:sp>
        <p:nvSpPr>
          <p:cNvPr id="3" name="ZoneTexte 2">
            <a:hlinkClick r:id="rId3" action="ppaction://hlinksldjump"/>
            <a:extLst>
              <a:ext uri="{FF2B5EF4-FFF2-40B4-BE49-F238E27FC236}">
                <a16:creationId xmlns:a16="http://schemas.microsoft.com/office/drawing/2014/main" id="{00A4808F-803D-5A4E-998D-49D7137E688A}"/>
              </a:ext>
            </a:extLst>
          </p:cNvPr>
          <p:cNvSpPr txBox="1"/>
          <p:nvPr/>
        </p:nvSpPr>
        <p:spPr>
          <a:xfrm>
            <a:off x="8373036" y="6373906"/>
            <a:ext cx="184731" cy="369332"/>
          </a:xfrm>
          <a:prstGeom prst="rect">
            <a:avLst/>
          </a:prstGeom>
          <a:noFill/>
        </p:spPr>
        <p:txBody>
          <a:bodyPr wrap="none" rtlCol="0">
            <a:spAutoFit/>
          </a:bodyPr>
          <a:lstStyle/>
          <a:p>
            <a:endParaRPr lang="fr-FR" dirty="0"/>
          </a:p>
        </p:txBody>
      </p:sp>
    </p:spTree>
    <p:extLst>
      <p:ext uri="{BB962C8B-B14F-4D97-AF65-F5344CB8AC3E}">
        <p14:creationId xmlns:p14="http://schemas.microsoft.com/office/powerpoint/2010/main" val="255626858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pic>
        <p:nvPicPr>
          <p:cNvPr id="131" name="Capture d’écran 2021-04-29 à 11.56.57.png" descr="Capture d’écran 2021-04-29 à 11.56.57.pn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1958067" y="1569347"/>
            <a:ext cx="8275955" cy="4316536"/>
          </a:xfrm>
          <a:prstGeom prst="rect">
            <a:avLst/>
          </a:prstGeom>
          <a:ln w="88900">
            <a:miter lim="400000"/>
          </a:ln>
        </p:spPr>
      </p:pic>
      <p:sp>
        <p:nvSpPr>
          <p:cNvPr id="132" name="Doc de Virginie Bernard, Marc Juda &amp; Mylène Rondeau"/>
          <p:cNvSpPr txBox="1"/>
          <p:nvPr/>
        </p:nvSpPr>
        <p:spPr>
          <a:xfrm>
            <a:off x="1753067" y="6346929"/>
            <a:ext cx="3282951" cy="2452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5719" tIns="35719" rIns="35719" bIns="35719" anchor="ctr">
            <a:spAutoFit/>
          </a:bodyPr>
          <a:lstStyle>
            <a:lvl1pPr algn="l">
              <a:defRPr sz="1600">
                <a:latin typeface="Arial"/>
                <a:ea typeface="Arial"/>
                <a:cs typeface="Arial"/>
                <a:sym typeface="Arial"/>
              </a:defRPr>
            </a:lvl1pPr>
          </a:lstStyle>
          <a:p>
            <a:pPr>
              <a:defRPr sz="4200">
                <a:latin typeface="+mn-lt"/>
                <a:ea typeface="+mn-ea"/>
                <a:cs typeface="+mn-cs"/>
                <a:sym typeface="Chalkduster"/>
              </a:defRPr>
            </a:pPr>
            <a:r>
              <a:rPr sz="1125"/>
              <a:t>Doc de Virginie Bernard, Marc Juda &amp; Mylène Rondeau</a:t>
            </a:r>
          </a:p>
        </p:txBody>
      </p:sp>
    </p:spTree>
    <p:extLst>
      <p:ext uri="{BB962C8B-B14F-4D97-AF65-F5344CB8AC3E}">
        <p14:creationId xmlns:p14="http://schemas.microsoft.com/office/powerpoint/2010/main" val="1668575289"/>
      </p:ext>
    </p:extLst>
  </p:cSld>
  <p:clrMapOvr>
    <a:masterClrMapping/>
  </p:clrMapOvr>
  <p:transition spd="med"/>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pic>
        <p:nvPicPr>
          <p:cNvPr id="134" name="Capture d’écran 2021-04-29 à 11.57.02.png" descr="Capture d’écran 2021-04-29 à 11.57.02.pn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1524000" y="1386707"/>
            <a:ext cx="9144000" cy="4768126"/>
          </a:xfrm>
          <a:prstGeom prst="rect">
            <a:avLst/>
          </a:prstGeom>
          <a:ln w="88900">
            <a:miter lim="400000"/>
          </a:ln>
        </p:spPr>
      </p:pic>
      <p:sp>
        <p:nvSpPr>
          <p:cNvPr id="135" name="Doc de Virginie Bernard, Marc Juda &amp; Mylène Rondeau"/>
          <p:cNvSpPr txBox="1"/>
          <p:nvPr/>
        </p:nvSpPr>
        <p:spPr>
          <a:xfrm>
            <a:off x="1753067" y="6346929"/>
            <a:ext cx="3282951" cy="2452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5719" tIns="35719" rIns="35719" bIns="35719" anchor="ctr">
            <a:spAutoFit/>
          </a:bodyPr>
          <a:lstStyle>
            <a:lvl1pPr algn="l">
              <a:defRPr sz="1600">
                <a:latin typeface="Arial"/>
                <a:ea typeface="Arial"/>
                <a:cs typeface="Arial"/>
                <a:sym typeface="Arial"/>
              </a:defRPr>
            </a:lvl1pPr>
          </a:lstStyle>
          <a:p>
            <a:pPr>
              <a:defRPr sz="4200">
                <a:latin typeface="+mn-lt"/>
                <a:ea typeface="+mn-ea"/>
                <a:cs typeface="+mn-cs"/>
                <a:sym typeface="Chalkduster"/>
              </a:defRPr>
            </a:pPr>
            <a:r>
              <a:rPr sz="1125"/>
              <a:t>Doc de Virginie Bernard, Marc Juda &amp; Mylène Rondeau</a:t>
            </a:r>
          </a:p>
        </p:txBody>
      </p:sp>
    </p:spTree>
    <p:extLst>
      <p:ext uri="{BB962C8B-B14F-4D97-AF65-F5344CB8AC3E}">
        <p14:creationId xmlns:p14="http://schemas.microsoft.com/office/powerpoint/2010/main" val="2772528878"/>
      </p:ext>
    </p:extLst>
  </p:cSld>
  <p:clrMapOvr>
    <a:masterClrMapping/>
  </p:clrMapOvr>
  <p:transition spd="med"/>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pic>
        <p:nvPicPr>
          <p:cNvPr id="137" name="Capture d’écran 2021-04-29 à 11.57.08.png" descr="Capture d’écran 2021-04-29 à 11.57.08.pn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1429961" y="1417332"/>
            <a:ext cx="9144000" cy="5174009"/>
          </a:xfrm>
          <a:prstGeom prst="rect">
            <a:avLst/>
          </a:prstGeom>
          <a:ln w="88900">
            <a:miter lim="400000"/>
          </a:ln>
        </p:spPr>
      </p:pic>
      <p:sp>
        <p:nvSpPr>
          <p:cNvPr id="138" name="Doc de Virginie Bernard, Marc Juda &amp; Mylène Rondeau"/>
          <p:cNvSpPr txBox="1"/>
          <p:nvPr/>
        </p:nvSpPr>
        <p:spPr>
          <a:xfrm>
            <a:off x="1753067" y="6239207"/>
            <a:ext cx="3742756" cy="4607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5719" tIns="35719" rIns="35719" bIns="35719" anchor="ctr">
            <a:spAutoFit/>
          </a:bodyPr>
          <a:lstStyle>
            <a:lvl1pPr algn="l">
              <a:defRPr sz="1600">
                <a:latin typeface="Arial"/>
                <a:ea typeface="Arial"/>
                <a:cs typeface="Arial"/>
                <a:sym typeface="Arial"/>
              </a:defRPr>
            </a:lvl1pPr>
          </a:lstStyle>
          <a:p>
            <a:pPr>
              <a:defRPr sz="4200">
                <a:latin typeface="+mn-lt"/>
                <a:ea typeface="+mn-ea"/>
                <a:cs typeface="+mn-cs"/>
                <a:sym typeface="Chalkduster"/>
              </a:defRPr>
            </a:pPr>
            <a:r>
              <a:rPr sz="1125" dirty="0"/>
              <a:t>Doc de Virginie Bernard, Marc Juda &amp; Mylène Rondeau</a:t>
            </a:r>
            <a:r>
              <a:rPr lang="fr-FR" sz="1400" dirty="0">
                <a:hlinkClick r:id="rId3" action="ppaction://hlinksldjump"/>
              </a:rPr>
              <a:t>retour</a:t>
            </a:r>
            <a:endParaRPr lang="fr-FR" sz="1400" dirty="0"/>
          </a:p>
          <a:p>
            <a:pPr>
              <a:defRPr sz="4200">
                <a:latin typeface="+mn-lt"/>
                <a:ea typeface="+mn-ea"/>
                <a:cs typeface="+mn-cs"/>
                <a:sym typeface="Chalkduster"/>
              </a:defRPr>
            </a:pPr>
            <a:endParaRPr sz="1125" dirty="0"/>
          </a:p>
        </p:txBody>
      </p:sp>
    </p:spTree>
    <p:extLst>
      <p:ext uri="{BB962C8B-B14F-4D97-AF65-F5344CB8AC3E}">
        <p14:creationId xmlns:p14="http://schemas.microsoft.com/office/powerpoint/2010/main" val="3828754373"/>
      </p:ext>
    </p:extLst>
  </p:cSld>
  <p:clrMapOvr>
    <a:masterClrMapping/>
  </p:clrMapOvr>
  <p:transition spd="med"/>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135" name="Que peut-on dire sur l’e.n.t?"/>
          <p:cNvSpPr txBox="1">
            <a:spLocks noGrp="1"/>
          </p:cNvSpPr>
          <p:nvPr>
            <p:ph type="body" sz="quarter" idx="1"/>
          </p:nvPr>
        </p:nvSpPr>
        <p:spPr>
          <a:xfrm>
            <a:off x="3684251" y="3795117"/>
            <a:ext cx="4823498" cy="2119196"/>
          </a:xfrm>
          <a:prstGeom prst="rect">
            <a:avLst/>
          </a:prstGeom>
        </p:spPr>
        <p:txBody>
          <a:bodyPr>
            <a:normAutofit fontScale="92500"/>
          </a:bodyPr>
          <a:lstStyle>
            <a:lvl1pPr algn="l">
              <a:defRPr sz="4000">
                <a:latin typeface="Cursive standard"/>
                <a:ea typeface="Cursive standard"/>
                <a:cs typeface="Cursive standard"/>
                <a:sym typeface="Cursive standard"/>
              </a:defRPr>
            </a:lvl1pPr>
          </a:lstStyle>
          <a:p>
            <a:r>
              <a:rPr dirty="0"/>
              <a:t>Que </a:t>
            </a:r>
            <a:r>
              <a:rPr dirty="0" err="1"/>
              <a:t>peut</a:t>
            </a:r>
            <a:r>
              <a:rPr dirty="0"/>
              <a:t>-on dire sur </a:t>
            </a:r>
            <a:r>
              <a:rPr dirty="0" err="1"/>
              <a:t>l’e.n.t</a:t>
            </a:r>
            <a:r>
              <a:rPr dirty="0"/>
              <a:t> pour le jeu des déménageurs?</a:t>
            </a:r>
            <a:r>
              <a:rPr lang="fr-FR" dirty="0">
                <a:hlinkClick r:id="rId2" action="ppaction://hlinksldjump"/>
              </a:rPr>
              <a:t>+</a:t>
            </a:r>
            <a:endParaRPr dirty="0"/>
          </a:p>
        </p:txBody>
      </p:sp>
      <p:grpSp>
        <p:nvGrpSpPr>
          <p:cNvPr id="138" name="Capture d’écran 2020-12-13 à 21.26.57.png"/>
          <p:cNvGrpSpPr/>
          <p:nvPr/>
        </p:nvGrpSpPr>
        <p:grpSpPr>
          <a:xfrm>
            <a:off x="3815860" y="616733"/>
            <a:ext cx="4560209" cy="2874776"/>
            <a:chOff x="0" y="0"/>
            <a:chExt cx="6485629" cy="4088569"/>
          </a:xfrm>
        </p:grpSpPr>
        <p:pic>
          <p:nvPicPr>
            <p:cNvPr id="136" name="Capture d’écran 2020-12-13 à 21.26.57.png" descr="Capture d’écran 2020-12-13 à 21.26.57.pn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39700" y="450098"/>
              <a:ext cx="6206230" cy="3498770"/>
            </a:xfrm>
            <a:prstGeom prst="rect">
              <a:avLst/>
            </a:prstGeom>
            <a:ln w="88900" cap="flat">
              <a:noFill/>
              <a:miter lim="400000"/>
            </a:ln>
            <a:effectLst/>
          </p:spPr>
        </p:pic>
        <p:pic>
          <p:nvPicPr>
            <p:cNvPr id="137" name="Capture d’écran 2020-12-13 à 21.26.57.png" descr="Capture d’écran 2020-12-13 à 21.26.57.png"/>
            <p:cNvPicPr>
              <a:picLocks noChangeAspect="1"/>
            </p:cNvPicPr>
            <p:nvPr/>
          </p:nvPicPr>
          <p:blipFill>
            <a:blip r:embed="rId4"/>
            <a:stretch>
              <a:fillRect/>
            </a:stretch>
          </p:blipFill>
          <p:spPr>
            <a:xfrm>
              <a:off x="0" y="-1"/>
              <a:ext cx="6485630" cy="4088570"/>
            </a:xfrm>
            <a:prstGeom prst="rect">
              <a:avLst/>
            </a:prstGeom>
            <a:ln w="88900" cap="flat">
              <a:noFill/>
              <a:miter lim="400000"/>
            </a:ln>
            <a:effectLst/>
          </p:spPr>
        </p:pic>
      </p:grpSp>
      <p:sp>
        <p:nvSpPr>
          <p:cNvPr id="139" name="Doc de Virginie Bernard, Marc Juda &amp; Mylène Rondeau"/>
          <p:cNvSpPr txBox="1"/>
          <p:nvPr/>
        </p:nvSpPr>
        <p:spPr>
          <a:xfrm>
            <a:off x="2087059" y="6382647"/>
            <a:ext cx="8376815" cy="2452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spAutoFit/>
          </a:bodyPr>
          <a:lstStyle>
            <a:lvl1pPr algn="l">
              <a:defRPr sz="1600">
                <a:latin typeface="Arial"/>
                <a:ea typeface="Arial"/>
                <a:cs typeface="Arial"/>
                <a:sym typeface="Arial"/>
              </a:defRPr>
            </a:lvl1pPr>
          </a:lstStyle>
          <a:p>
            <a:pPr>
              <a:defRPr sz="4200">
                <a:latin typeface="+mn-lt"/>
                <a:ea typeface="+mn-ea"/>
                <a:cs typeface="+mn-cs"/>
                <a:sym typeface="Chalkduster"/>
              </a:defRPr>
            </a:pPr>
            <a:r>
              <a:rPr sz="1125"/>
              <a:t>Doc de Virginie Bernard, Marc Juda &amp; Mylène Rondeau</a:t>
            </a:r>
          </a:p>
        </p:txBody>
      </p:sp>
    </p:spTree>
    <p:extLst>
      <p:ext uri="{BB962C8B-B14F-4D97-AF65-F5344CB8AC3E}">
        <p14:creationId xmlns:p14="http://schemas.microsoft.com/office/powerpoint/2010/main" val="1052534162"/>
      </p:ext>
    </p:extLst>
  </p:cSld>
  <p:clrMapOvr>
    <a:masterClrMapping/>
  </p:clrMapOvr>
  <p:transition spd="med"/>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pic>
        <p:nvPicPr>
          <p:cNvPr id="141" name="Capture d’écran 2021-04-29 à 16.47.58.png" descr="Capture d’écran 2021-04-29 à 16.47.58.pn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1524000" y="1480957"/>
            <a:ext cx="9144000" cy="4946231"/>
          </a:xfrm>
          <a:prstGeom prst="rect">
            <a:avLst/>
          </a:prstGeom>
          <a:ln w="88900">
            <a:miter lim="400000"/>
          </a:ln>
        </p:spPr>
      </p:pic>
      <p:sp>
        <p:nvSpPr>
          <p:cNvPr id="142" name="Doc de Virginie Bernard, Marc Juda &amp; Mylène Rondeau"/>
          <p:cNvSpPr txBox="1"/>
          <p:nvPr/>
        </p:nvSpPr>
        <p:spPr>
          <a:xfrm>
            <a:off x="1753067" y="6239207"/>
            <a:ext cx="3282951" cy="4607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5719" tIns="35719" rIns="35719" bIns="35719" anchor="ctr">
            <a:spAutoFit/>
          </a:bodyPr>
          <a:lstStyle>
            <a:lvl1pPr algn="l">
              <a:defRPr sz="1600">
                <a:latin typeface="Arial"/>
                <a:ea typeface="Arial"/>
                <a:cs typeface="Arial"/>
                <a:sym typeface="Arial"/>
              </a:defRPr>
            </a:lvl1pPr>
          </a:lstStyle>
          <a:p>
            <a:pPr>
              <a:defRPr sz="4200">
                <a:latin typeface="+mn-lt"/>
                <a:ea typeface="+mn-ea"/>
                <a:cs typeface="+mn-cs"/>
                <a:sym typeface="Chalkduster"/>
              </a:defRPr>
            </a:pPr>
            <a:r>
              <a:rPr sz="1125" dirty="0"/>
              <a:t>Doc de Virginie Bernard, Marc Juda &amp; Mylène Rondeau</a:t>
            </a:r>
            <a:endParaRPr lang="fr-FR" sz="1125" dirty="0"/>
          </a:p>
          <a:p>
            <a:pPr>
              <a:defRPr sz="4200">
                <a:latin typeface="+mn-lt"/>
                <a:ea typeface="+mn-ea"/>
                <a:cs typeface="+mn-cs"/>
                <a:sym typeface="Chalkduster"/>
              </a:defRPr>
            </a:pPr>
            <a:r>
              <a:rPr lang="fr-FR" sz="1400" dirty="0">
                <a:hlinkClick r:id="rId3" action="ppaction://hlinksldjump"/>
              </a:rPr>
              <a:t>retour</a:t>
            </a:r>
            <a:endParaRPr sz="1400" dirty="0"/>
          </a:p>
        </p:txBody>
      </p:sp>
    </p:spTree>
    <p:extLst>
      <p:ext uri="{BB962C8B-B14F-4D97-AF65-F5344CB8AC3E}">
        <p14:creationId xmlns:p14="http://schemas.microsoft.com/office/powerpoint/2010/main" val="2752335649"/>
      </p:ext>
    </p:extLst>
  </p:cSld>
  <p:clrMapOvr>
    <a:masterClrMapping/>
  </p:clrMapOvr>
  <p:transition spd="med"/>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pic>
        <p:nvPicPr>
          <p:cNvPr id="144" name="Capture d’écran 2021-04-29 à 16.48.39.png" descr="Capture d’écran 2021-04-29 à 16.48.39.pn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1806262" y="1417473"/>
            <a:ext cx="8454508" cy="4413171"/>
          </a:xfrm>
          <a:prstGeom prst="rect">
            <a:avLst/>
          </a:prstGeom>
          <a:ln w="88900">
            <a:miter lim="400000"/>
          </a:ln>
        </p:spPr>
      </p:pic>
      <p:sp>
        <p:nvSpPr>
          <p:cNvPr id="145" name="Doc de Virginie Bernard, Marc Juda &amp; Mylène Rondeau"/>
          <p:cNvSpPr txBox="1"/>
          <p:nvPr/>
        </p:nvSpPr>
        <p:spPr>
          <a:xfrm>
            <a:off x="1753067" y="6346929"/>
            <a:ext cx="3282951" cy="2452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5719" tIns="35719" rIns="35719" bIns="35719" anchor="ctr">
            <a:spAutoFit/>
          </a:bodyPr>
          <a:lstStyle>
            <a:lvl1pPr algn="l">
              <a:defRPr sz="1600">
                <a:latin typeface="Arial"/>
                <a:ea typeface="Arial"/>
                <a:cs typeface="Arial"/>
                <a:sym typeface="Arial"/>
              </a:defRPr>
            </a:lvl1pPr>
          </a:lstStyle>
          <a:p>
            <a:pPr>
              <a:defRPr sz="4200">
                <a:latin typeface="+mn-lt"/>
                <a:ea typeface="+mn-ea"/>
                <a:cs typeface="+mn-cs"/>
                <a:sym typeface="Chalkduster"/>
              </a:defRPr>
            </a:pPr>
            <a:r>
              <a:rPr sz="1125"/>
              <a:t>Doc de Virginie Bernard, Marc Juda &amp; Mylène Rondeau</a:t>
            </a:r>
          </a:p>
        </p:txBody>
      </p:sp>
    </p:spTree>
    <p:extLst>
      <p:ext uri="{BB962C8B-B14F-4D97-AF65-F5344CB8AC3E}">
        <p14:creationId xmlns:p14="http://schemas.microsoft.com/office/powerpoint/2010/main" val="2953302986"/>
      </p:ext>
    </p:extLst>
  </p:cSld>
  <p:clrMapOvr>
    <a:masterClrMapping/>
  </p:clrMapOvr>
  <p:transition spd="med"/>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pic>
        <p:nvPicPr>
          <p:cNvPr id="147" name="Capture d’écran 2021-04-29 à 16.48.44.png" descr="Capture d’écran 2021-04-29 à 16.48.44.pn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1593345" y="1160117"/>
            <a:ext cx="9005273" cy="4691107"/>
          </a:xfrm>
          <a:prstGeom prst="rect">
            <a:avLst/>
          </a:prstGeom>
          <a:ln w="88900">
            <a:miter lim="400000"/>
          </a:ln>
        </p:spPr>
      </p:pic>
      <p:sp>
        <p:nvSpPr>
          <p:cNvPr id="148" name="Doc de Virginie Bernard, Marc Juda &amp; Mylène Rondeau"/>
          <p:cNvSpPr txBox="1"/>
          <p:nvPr/>
        </p:nvSpPr>
        <p:spPr>
          <a:xfrm>
            <a:off x="1753067" y="6346929"/>
            <a:ext cx="3282951" cy="2452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5719" tIns="35719" rIns="35719" bIns="35719" anchor="ctr">
            <a:spAutoFit/>
          </a:bodyPr>
          <a:lstStyle>
            <a:lvl1pPr algn="l">
              <a:defRPr sz="1600">
                <a:latin typeface="Arial"/>
                <a:ea typeface="Arial"/>
                <a:cs typeface="Arial"/>
                <a:sym typeface="Arial"/>
              </a:defRPr>
            </a:lvl1pPr>
          </a:lstStyle>
          <a:p>
            <a:pPr>
              <a:defRPr sz="4200">
                <a:latin typeface="+mn-lt"/>
                <a:ea typeface="+mn-ea"/>
                <a:cs typeface="+mn-cs"/>
                <a:sym typeface="Chalkduster"/>
              </a:defRPr>
            </a:pPr>
            <a:r>
              <a:rPr sz="1125"/>
              <a:t>Doc de Virginie Bernard, Marc Juda &amp; Mylène Rondeau</a:t>
            </a:r>
          </a:p>
        </p:txBody>
      </p:sp>
    </p:spTree>
    <p:extLst>
      <p:ext uri="{BB962C8B-B14F-4D97-AF65-F5344CB8AC3E}">
        <p14:creationId xmlns:p14="http://schemas.microsoft.com/office/powerpoint/2010/main" val="3205098371"/>
      </p:ext>
    </p:extLst>
  </p:cSld>
  <p:clrMapOvr>
    <a:masterClrMapping/>
  </p:clrMapOvr>
  <p:transition spd="med"/>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pic>
        <p:nvPicPr>
          <p:cNvPr id="150" name="Capture d’écran 2021-04-29 à 16.48.50.png" descr="Capture d’écran 2021-04-29 à 16.48.50.pn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1524000" y="1500560"/>
            <a:ext cx="9144000" cy="5145405"/>
          </a:xfrm>
          <a:prstGeom prst="rect">
            <a:avLst/>
          </a:prstGeom>
          <a:ln w="88900">
            <a:miter lim="400000"/>
          </a:ln>
        </p:spPr>
      </p:pic>
      <p:sp>
        <p:nvSpPr>
          <p:cNvPr id="151" name="Doc de Virginie Bernard, Marc Juda &amp; Mylène Rondeau"/>
          <p:cNvSpPr txBox="1"/>
          <p:nvPr/>
        </p:nvSpPr>
        <p:spPr>
          <a:xfrm>
            <a:off x="1753067" y="6346929"/>
            <a:ext cx="3282951" cy="2452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5719" tIns="35719" rIns="35719" bIns="35719" anchor="ctr">
            <a:spAutoFit/>
          </a:bodyPr>
          <a:lstStyle>
            <a:lvl1pPr algn="l">
              <a:defRPr sz="1600">
                <a:latin typeface="Arial"/>
                <a:ea typeface="Arial"/>
                <a:cs typeface="Arial"/>
                <a:sym typeface="Arial"/>
              </a:defRPr>
            </a:lvl1pPr>
          </a:lstStyle>
          <a:p>
            <a:pPr>
              <a:defRPr sz="4200">
                <a:latin typeface="+mn-lt"/>
                <a:ea typeface="+mn-ea"/>
                <a:cs typeface="+mn-cs"/>
                <a:sym typeface="Chalkduster"/>
              </a:defRPr>
            </a:pPr>
            <a:r>
              <a:rPr sz="1125"/>
              <a:t>Doc de Virginie Bernard, Marc Juda &amp; Mylène Rondeau</a:t>
            </a:r>
          </a:p>
        </p:txBody>
      </p:sp>
    </p:spTree>
    <p:extLst>
      <p:ext uri="{BB962C8B-B14F-4D97-AF65-F5344CB8AC3E}">
        <p14:creationId xmlns:p14="http://schemas.microsoft.com/office/powerpoint/2010/main" val="1682588056"/>
      </p:ext>
    </p:extLst>
  </p:cSld>
  <p:clrMapOvr>
    <a:masterClrMapping/>
  </p:clrMapOvr>
  <p:transition spd="med"/>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pic>
        <p:nvPicPr>
          <p:cNvPr id="153" name="Capture d’écran 2021-04-29 à 16.48.54.png" descr="Capture d’écran 2021-04-29 à 16.48.54.pn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1524000" y="1292701"/>
            <a:ext cx="9144000" cy="4746046"/>
          </a:xfrm>
          <a:prstGeom prst="rect">
            <a:avLst/>
          </a:prstGeom>
          <a:ln w="88900">
            <a:miter lim="400000"/>
          </a:ln>
        </p:spPr>
      </p:pic>
      <p:sp>
        <p:nvSpPr>
          <p:cNvPr id="154" name="Doc de Virginie Bernard, Marc Juda &amp; Mylène Rondeau"/>
          <p:cNvSpPr txBox="1"/>
          <p:nvPr/>
        </p:nvSpPr>
        <p:spPr>
          <a:xfrm>
            <a:off x="1753067" y="6346929"/>
            <a:ext cx="3282951" cy="2452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5719" tIns="35719" rIns="35719" bIns="35719" anchor="ctr">
            <a:spAutoFit/>
          </a:bodyPr>
          <a:lstStyle>
            <a:lvl1pPr algn="l">
              <a:defRPr sz="1600">
                <a:latin typeface="Arial"/>
                <a:ea typeface="Arial"/>
                <a:cs typeface="Arial"/>
                <a:sym typeface="Arial"/>
              </a:defRPr>
            </a:lvl1pPr>
          </a:lstStyle>
          <a:p>
            <a:pPr>
              <a:defRPr sz="4200">
                <a:latin typeface="+mn-lt"/>
                <a:ea typeface="+mn-ea"/>
                <a:cs typeface="+mn-cs"/>
                <a:sym typeface="Chalkduster"/>
              </a:defRPr>
            </a:pPr>
            <a:r>
              <a:rPr sz="1125"/>
              <a:t>Doc de Virginie Bernard, Marc Juda &amp; Mylène Rondeau</a:t>
            </a:r>
          </a:p>
        </p:txBody>
      </p:sp>
    </p:spTree>
    <p:extLst>
      <p:ext uri="{BB962C8B-B14F-4D97-AF65-F5344CB8AC3E}">
        <p14:creationId xmlns:p14="http://schemas.microsoft.com/office/powerpoint/2010/main" val="2173865904"/>
      </p:ext>
    </p:extLst>
  </p:cSld>
  <p:clrMapOvr>
    <a:masterClrMapping/>
  </p:clrMapOvr>
  <p:transition spd="med"/>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pic>
        <p:nvPicPr>
          <p:cNvPr id="156" name="Capture d’écran 2021-04-29 à 16.49.05.png" descr="Capture d’écran 2021-04-29 à 16.49.05.pn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1876769" y="1339861"/>
            <a:ext cx="8652774" cy="4913198"/>
          </a:xfrm>
          <a:prstGeom prst="rect">
            <a:avLst/>
          </a:prstGeom>
          <a:ln w="88900">
            <a:miter lim="400000"/>
          </a:ln>
        </p:spPr>
      </p:pic>
      <p:sp>
        <p:nvSpPr>
          <p:cNvPr id="157" name="Doc de Virginie Bernard, Marc Juda &amp; Mylène Rondeau"/>
          <p:cNvSpPr txBox="1"/>
          <p:nvPr/>
        </p:nvSpPr>
        <p:spPr>
          <a:xfrm>
            <a:off x="1753067" y="6239207"/>
            <a:ext cx="3282951" cy="4607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5719" tIns="35719" rIns="35719" bIns="35719" anchor="ctr">
            <a:spAutoFit/>
          </a:bodyPr>
          <a:lstStyle>
            <a:lvl1pPr algn="l">
              <a:defRPr sz="1600">
                <a:latin typeface="Arial"/>
                <a:ea typeface="Arial"/>
                <a:cs typeface="Arial"/>
                <a:sym typeface="Arial"/>
              </a:defRPr>
            </a:lvl1pPr>
          </a:lstStyle>
          <a:p>
            <a:pPr>
              <a:defRPr sz="4200">
                <a:latin typeface="+mn-lt"/>
                <a:ea typeface="+mn-ea"/>
                <a:cs typeface="+mn-cs"/>
                <a:sym typeface="Chalkduster"/>
              </a:defRPr>
            </a:pPr>
            <a:r>
              <a:rPr sz="1125" dirty="0"/>
              <a:t>Doc de Virginie Bernard, Marc Juda &amp; Mylène Rondeau</a:t>
            </a:r>
            <a:endParaRPr lang="fr-FR" sz="1125" dirty="0"/>
          </a:p>
          <a:p>
            <a:pPr>
              <a:defRPr sz="4200">
                <a:latin typeface="+mn-lt"/>
                <a:ea typeface="+mn-ea"/>
                <a:cs typeface="+mn-cs"/>
                <a:sym typeface="Chalkduster"/>
              </a:defRPr>
            </a:pPr>
            <a:r>
              <a:rPr lang="fr-FR" sz="1400" dirty="0">
                <a:hlinkClick r:id="rId3" action="ppaction://hlinksldjump"/>
              </a:rPr>
              <a:t>retour</a:t>
            </a:r>
            <a:endParaRPr sz="1400" dirty="0"/>
          </a:p>
        </p:txBody>
      </p:sp>
    </p:spTree>
    <p:extLst>
      <p:ext uri="{BB962C8B-B14F-4D97-AF65-F5344CB8AC3E}">
        <p14:creationId xmlns:p14="http://schemas.microsoft.com/office/powerpoint/2010/main" val="1726424170"/>
      </p:ext>
    </p:extLst>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éleste">
  <a:themeElements>
    <a:clrScheme name="Personnalisé 1">
      <a:dk1>
        <a:srgbClr val="000000"/>
      </a:dk1>
      <a:lt1>
        <a:srgbClr val="FFFFFF"/>
      </a:lt1>
      <a:dk2>
        <a:srgbClr val="3F296A"/>
      </a:dk2>
      <a:lt2>
        <a:srgbClr val="EBEBEB"/>
      </a:lt2>
      <a:accent1>
        <a:srgbClr val="E84574"/>
      </a:accent1>
      <a:accent2>
        <a:srgbClr val="798FF2"/>
      </a:accent2>
      <a:accent3>
        <a:srgbClr val="95C369"/>
      </a:accent3>
      <a:accent4>
        <a:srgbClr val="EE875A"/>
      </a:accent4>
      <a:accent5>
        <a:srgbClr val="C363E8"/>
      </a:accent5>
      <a:accent6>
        <a:srgbClr val="6AADC8"/>
      </a:accent6>
      <a:hlink>
        <a:srgbClr val="FE80C7"/>
      </a:hlink>
      <a:folHlink>
        <a:srgbClr val="FBA3EC"/>
      </a:folHlink>
    </a:clrScheme>
    <a:fontScheme name="Célest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éleste">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61DDDE80-2DFA-4F2A-B66F-72059846BDAA}"/>
    </a:ext>
  </a:extLst>
</a:theme>
</file>

<file path=docProps/app.xml><?xml version="1.0" encoding="utf-8"?>
<Properties xmlns="http://schemas.openxmlformats.org/officeDocument/2006/extended-properties" xmlns:vt="http://schemas.openxmlformats.org/officeDocument/2006/docPropsVTypes">
  <Template>{132CCC04-B700-9F46-AD09-101D30250578}tf10001058</Template>
  <TotalTime>2295</TotalTime>
  <Words>13700</Words>
  <Application>Microsoft Office PowerPoint</Application>
  <PresentationFormat>Grand écran</PresentationFormat>
  <Paragraphs>1878</Paragraphs>
  <Slides>108</Slides>
  <Notes>0</Notes>
  <HiddenSlides>0</HiddenSlides>
  <MMClips>8</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108</vt:i4>
      </vt:variant>
    </vt:vector>
  </HeadingPairs>
  <TitlesOfParts>
    <vt:vector size="120" baseType="lpstr">
      <vt:lpstr>SimSun</vt:lpstr>
      <vt:lpstr>SimSun</vt:lpstr>
      <vt:lpstr>Arial</vt:lpstr>
      <vt:lpstr>Calibri</vt:lpstr>
      <vt:lpstr>Calibri Light</vt:lpstr>
      <vt:lpstr>Chalkduster</vt:lpstr>
      <vt:lpstr>Courier New</vt:lpstr>
      <vt:lpstr>Cursive standard</vt:lpstr>
      <vt:lpstr>Liberation Serif</vt:lpstr>
      <vt:lpstr>Mangal</vt:lpstr>
      <vt:lpstr>Times New Roman</vt:lpstr>
      <vt:lpstr>Céleste</vt:lpstr>
      <vt:lpstr>« Agir, s’exprimer, comprendre à travers les activités physiques » </vt:lpstr>
      <vt:lpstr>Présentation du dossier.</vt:lpstr>
      <vt:lpstr>Présentation PowerPoint</vt:lpstr>
      <vt:lpstr>Présentation PowerPoint</vt:lpstr>
      <vt:lpstr>Présentation PowerPoint</vt:lpstr>
      <vt:lpstr>Présentation PowerPoint</vt:lpstr>
      <vt:lpstr>1-Quelle entrée choisir par rapport aux programmes? &lt;</vt:lpstr>
      <vt:lpstr>                Choix par rapport aux objectifs.</vt:lpstr>
      <vt:lpstr>                Choix par rapport aux verbes d’action.</vt:lpstr>
      <vt:lpstr>2-Une interaction entre  « agir, s’exprimer et comprendre »&lt;</vt:lpstr>
      <vt:lpstr>Présentation PowerPoint</vt:lpstr>
      <vt:lpstr>3-Quels outils pour construire une unité d’apprentissage?&lt;</vt:lpstr>
      <vt:lpstr>a-Des repères et connaissances pour l’enseignant&lt;</vt:lpstr>
      <vt:lpstr>Fiches jeux&lt;</vt:lpstr>
      <vt:lpstr>b- La démarche, généralités.&lt;</vt:lpstr>
      <vt:lpstr>De la familiarisation à l’évaluation.</vt:lpstr>
      <vt:lpstr>Présentation PowerPoint</vt:lpstr>
      <vt:lpstr>Quelques principes simples à retenir</vt:lpstr>
      <vt:lpstr>C-Travail sur le lexique.  &lt;</vt:lpstr>
      <vt:lpstr> d-Les indicateurs de compréhension&lt;</vt:lpstr>
      <vt:lpstr>4-Quels outils pour construire une séance? &lt;</vt:lpstr>
      <vt:lpstr>Présentation PowerPoint</vt:lpstr>
      <vt:lpstr>1-Objectifs et attendus  par rapport aux textes&lt;</vt:lpstr>
      <vt:lpstr>1-Objectifs et attendus  par rapport aux textes&lt;</vt:lpstr>
      <vt:lpstr>2-Des repères et connaissances pour l’enseignant.&lt;</vt:lpstr>
      <vt:lpstr>règles d’efficacité et développement moteur en lien avec les 3 étapes.</vt:lpstr>
      <vt:lpstr>Un point de sécurité.</vt:lpstr>
      <vt:lpstr>La démarche.&lt;</vt:lpstr>
      <vt:lpstr>3-Un travail sur le lexique.&lt;</vt:lpstr>
      <vt:lpstr>  Une carte mentale pour construire le lexique&lt;</vt:lpstr>
      <vt:lpstr>Le lexique au regard des 3 étapes &lt; </vt:lpstr>
      <vt:lpstr>Présentation PowerPoint</vt:lpstr>
      <vt:lpstr>5- Une proposition d’unité d’apprentissage&lt;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1-Objectifs et attendus  par rapport aux textes &lt;</vt:lpstr>
      <vt:lpstr>2-Des repères et connaissances pour l’enseignant. &lt;</vt:lpstr>
      <vt:lpstr>règles d’efficacité et développement moteur en lien avec les 3 étapes.&lt;</vt:lpstr>
      <vt:lpstr>Un point de sécurité &lt;</vt:lpstr>
      <vt:lpstr>La démarche</vt:lpstr>
      <vt:lpstr>La démarche &lt;</vt:lpstr>
      <vt:lpstr>3-Un travail sur le lexique &lt;</vt:lpstr>
      <vt:lpstr>Une carte mentale pour construire le lexique de la motricite. &lt;  </vt:lpstr>
      <vt:lpstr>Le lexique au regard des 3 étapes &lt;</vt:lpstr>
      <vt:lpstr>JEU DES DEMENAGEURS ETAPE 1retour</vt:lpstr>
      <vt:lpstr>JEU DES OURS  ETAPE 2 Retour</vt:lpstr>
      <vt:lpstr>JEU de la TORTUE ETAPE 3retour</vt:lpstr>
      <vt:lpstr>Présentation PowerPoint</vt:lpstr>
      <vt:lpstr>MON CARNET de CHAMPION</vt:lpstr>
      <vt:lpstr>5- Une proposition d’unité d’apprentissage&lt;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REGLES D’EFFICACITE Retour</vt:lpstr>
      <vt:lpstr>1-Le développement de l’enfant&lt;</vt:lpstr>
      <vt:lpstr>Une motricité qui évolue&lt;</vt:lpstr>
      <vt:lpstr>Des repères concrets à connaitre&lt;</vt:lpstr>
      <vt:lpstr>Le tableau d’Agnès Florin.  &lt;</vt:lpstr>
      <vt:lpstr>2-Langage et actions &lt;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3-Illustration sur eduscolRetour</vt:lpstr>
      <vt:lpstr>4-Extrait des programmes (2020)&lt;</vt:lpstr>
      <vt:lpstr>5- mémorisation, apprentissage et activité physique&lt;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Agir, s’exprimer, comprendre à travers les activités physiques »</dc:title>
  <dc:creator>Nathalie statnik</dc:creator>
  <cp:lastModifiedBy>Julien Weppe</cp:lastModifiedBy>
  <cp:revision>239</cp:revision>
  <dcterms:created xsi:type="dcterms:W3CDTF">2021-03-16T08:58:34Z</dcterms:created>
  <dcterms:modified xsi:type="dcterms:W3CDTF">2021-11-19T09:21:10Z</dcterms:modified>
</cp:coreProperties>
</file>